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4" r:id="rId18"/>
    <p:sldId id="275" r:id="rId19"/>
    <p:sldId id="276" r:id="rId20"/>
    <p:sldId id="271" r:id="rId21"/>
    <p:sldId id="27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68F8AB-AEB5-4AAD-88F8-15DB8797EB70}" type="datetimeFigureOut">
              <a:rPr lang="en-US" smtClean="0"/>
              <a:pPr/>
              <a:t>13/12/2021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0083F-67CC-4AF2-837F-6F9C3A90D34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68F8AB-AEB5-4AAD-88F8-15DB8797EB70}" type="datetimeFigureOut">
              <a:rPr lang="en-US" smtClean="0"/>
              <a:pPr/>
              <a:t>13/12/2021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0083F-67CC-4AF2-837F-6F9C3A90D3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68F8AB-AEB5-4AAD-88F8-15DB8797EB70}" type="datetimeFigureOut">
              <a:rPr lang="en-US" smtClean="0"/>
              <a:pPr/>
              <a:t>13/12/2021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0083F-67CC-4AF2-837F-6F9C3A90D3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68F8AB-AEB5-4AAD-88F8-15DB8797EB70}" type="datetimeFigureOut">
              <a:rPr lang="en-US" smtClean="0"/>
              <a:pPr/>
              <a:t>13/12/2021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0083F-67CC-4AF2-837F-6F9C3A90D3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68F8AB-AEB5-4AAD-88F8-15DB8797EB70}" type="datetimeFigureOut">
              <a:rPr lang="en-US" smtClean="0"/>
              <a:pPr/>
              <a:t>13/12/2021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0083F-67CC-4AF2-837F-6F9C3A90D34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68F8AB-AEB5-4AAD-88F8-15DB8797EB70}" type="datetimeFigureOut">
              <a:rPr lang="en-US" smtClean="0"/>
              <a:pPr/>
              <a:t>13/12/2021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00083F-67CC-4AF2-837F-6F9C3A90D3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68F8AB-AEB5-4AAD-88F8-15DB8797EB70}" type="datetimeFigureOut">
              <a:rPr lang="en-US" smtClean="0"/>
              <a:pPr/>
              <a:t>13/12/2021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00083F-67CC-4AF2-837F-6F9C3A90D34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68F8AB-AEB5-4AAD-88F8-15DB8797EB70}" type="datetimeFigureOut">
              <a:rPr lang="en-US" smtClean="0"/>
              <a:pPr/>
              <a:t>13/12/2021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00083F-67CC-4AF2-837F-6F9C3A90D3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68F8AB-AEB5-4AAD-88F8-15DB8797EB70}" type="datetimeFigureOut">
              <a:rPr lang="en-US" smtClean="0"/>
              <a:pPr/>
              <a:t>13/12/2021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00083F-67CC-4AF2-837F-6F9C3A90D3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68F8AB-AEB5-4AAD-88F8-15DB8797EB70}" type="datetimeFigureOut">
              <a:rPr lang="en-US" smtClean="0"/>
              <a:pPr/>
              <a:t>13/12/2021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00083F-67CC-4AF2-837F-6F9C3A90D34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68F8AB-AEB5-4AAD-88F8-15DB8797EB70}" type="datetimeFigureOut">
              <a:rPr lang="en-US" smtClean="0"/>
              <a:pPr/>
              <a:t>13/12/2021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00083F-67CC-4AF2-837F-6F9C3A90D3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68F8AB-AEB5-4AAD-88F8-15DB8797EB70}" type="datetimeFigureOut">
              <a:rPr lang="en-US" smtClean="0"/>
              <a:pPr/>
              <a:t>13/12/2021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00083F-67CC-4AF2-837F-6F9C3A90D34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Malignant Comment Classifier</a:t>
            </a:r>
            <a:endParaRPr lang="en-US" dirty="0"/>
          </a:p>
        </p:txBody>
      </p:sp>
      <p:sp>
        <p:nvSpPr>
          <p:cNvPr id="3" name="Subtitle 2"/>
          <p:cNvSpPr>
            <a:spLocks noGrp="1"/>
          </p:cNvSpPr>
          <p:nvPr>
            <p:ph type="subTitle" idx="1"/>
          </p:nvPr>
        </p:nvSpPr>
        <p:spPr/>
        <p:txBody>
          <a:bodyPr/>
          <a:lstStyle/>
          <a:p>
            <a:r>
              <a:rPr lang="en-US" dirty="0" smtClean="0"/>
              <a:t>Submitted by</a:t>
            </a:r>
          </a:p>
          <a:p>
            <a:r>
              <a:rPr lang="en-US" dirty="0" err="1" smtClean="0"/>
              <a:t>Mr.A.J.Wakchaure</a:t>
            </a:r>
            <a:endParaRPr lang="en-US" dirty="0" smtClean="0"/>
          </a:p>
          <a:p>
            <a:r>
              <a:rPr lang="en-US" dirty="0" smtClean="0"/>
              <a:t>Intern Data Science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Rude</a:t>
            </a:r>
            <a:endParaRPr lang="en-US" dirty="0"/>
          </a:p>
        </p:txBody>
      </p:sp>
      <p:pic>
        <p:nvPicPr>
          <p:cNvPr id="4098" name="Picture 2" descr="C:\Users\win8\Desktop\6.png"/>
          <p:cNvPicPr>
            <a:picLocks noGrp="1" noChangeAspect="1" noChangeArrowheads="1"/>
          </p:cNvPicPr>
          <p:nvPr>
            <p:ph idx="1"/>
          </p:nvPr>
        </p:nvPicPr>
        <p:blipFill>
          <a:blip r:embed="rId2" cstate="print"/>
          <a:srcRect/>
          <a:stretch>
            <a:fillRect/>
          </a:stretch>
        </p:blipFill>
        <p:spPr bwMode="auto">
          <a:xfrm>
            <a:off x="762000" y="1905000"/>
            <a:ext cx="6324600" cy="4201111"/>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Abuse</a:t>
            </a:r>
            <a:endParaRPr lang="en-US" dirty="0"/>
          </a:p>
        </p:txBody>
      </p:sp>
      <p:pic>
        <p:nvPicPr>
          <p:cNvPr id="5122" name="Picture 2" descr="C:\Users\win8\Desktop\7.png"/>
          <p:cNvPicPr>
            <a:picLocks noGrp="1" noChangeAspect="1" noChangeArrowheads="1"/>
          </p:cNvPicPr>
          <p:nvPr>
            <p:ph idx="1"/>
          </p:nvPr>
        </p:nvPicPr>
        <p:blipFill>
          <a:blip r:embed="rId2" cstate="print"/>
          <a:srcRect/>
          <a:stretch>
            <a:fillRect/>
          </a:stretch>
        </p:blipFill>
        <p:spPr bwMode="auto">
          <a:xfrm>
            <a:off x="1219200" y="2199688"/>
            <a:ext cx="6781799" cy="3820111"/>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a:t>
            </a:r>
            <a:endParaRPr lang="en-US" dirty="0"/>
          </a:p>
        </p:txBody>
      </p:sp>
      <p:pic>
        <p:nvPicPr>
          <p:cNvPr id="6146" name="Picture 2" descr="C:\Users\win8\Desktop\8.png"/>
          <p:cNvPicPr>
            <a:picLocks noGrp="1" noChangeAspect="1" noChangeArrowheads="1"/>
          </p:cNvPicPr>
          <p:nvPr>
            <p:ph idx="1"/>
          </p:nvPr>
        </p:nvPicPr>
        <p:blipFill>
          <a:blip r:embed="rId2" cstate="print"/>
          <a:srcRect/>
          <a:stretch>
            <a:fillRect/>
          </a:stretch>
        </p:blipFill>
        <p:spPr bwMode="auto">
          <a:xfrm>
            <a:off x="1295400" y="1600200"/>
            <a:ext cx="5866753" cy="4353511"/>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Label</a:t>
            </a:r>
            <a:endParaRPr lang="en-US" dirty="0"/>
          </a:p>
        </p:txBody>
      </p:sp>
      <p:pic>
        <p:nvPicPr>
          <p:cNvPr id="7170" name="Picture 2" descr="C:\Users\win8\Desktop\9.png"/>
          <p:cNvPicPr>
            <a:picLocks noGrp="1" noChangeAspect="1" noChangeArrowheads="1"/>
          </p:cNvPicPr>
          <p:nvPr>
            <p:ph idx="1"/>
          </p:nvPr>
        </p:nvPicPr>
        <p:blipFill>
          <a:blip r:embed="rId2" cstate="print"/>
          <a:srcRect/>
          <a:stretch>
            <a:fillRect/>
          </a:stretch>
        </p:blipFill>
        <p:spPr bwMode="auto">
          <a:xfrm>
            <a:off x="1340253" y="1600201"/>
            <a:ext cx="6463493" cy="47244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a:t>
            </a:r>
            <a:endParaRPr lang="en-US" dirty="0"/>
          </a:p>
        </p:txBody>
      </p:sp>
      <p:pic>
        <p:nvPicPr>
          <p:cNvPr id="8194" name="Picture 2" descr="C:\Users\win8\Desktop\10.png"/>
          <p:cNvPicPr>
            <a:picLocks noGrp="1" noChangeAspect="1" noChangeArrowheads="1"/>
          </p:cNvPicPr>
          <p:nvPr>
            <p:ph idx="1"/>
          </p:nvPr>
        </p:nvPicPr>
        <p:blipFill>
          <a:blip r:embed="rId2" cstate="print"/>
          <a:srcRect/>
          <a:stretch>
            <a:fillRect/>
          </a:stretch>
        </p:blipFill>
        <p:spPr bwMode="auto">
          <a:xfrm>
            <a:off x="1295400" y="2180640"/>
            <a:ext cx="5873425" cy="4143959"/>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descr="C:\Users\win8\Desktop\11.png"/>
          <p:cNvPicPr>
            <a:picLocks noGrp="1" noChangeAspect="1" noChangeArrowheads="1"/>
          </p:cNvPicPr>
          <p:nvPr>
            <p:ph idx="1"/>
          </p:nvPr>
        </p:nvPicPr>
        <p:blipFill>
          <a:blip r:embed="rId2" cstate="print"/>
          <a:srcRect/>
          <a:stretch>
            <a:fillRect/>
          </a:stretch>
        </p:blipFill>
        <p:spPr bwMode="auto">
          <a:xfrm>
            <a:off x="1209594" y="1600200"/>
            <a:ext cx="6724812" cy="4525963"/>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Multivariate Analysis</a:t>
            </a:r>
            <a:endParaRPr lang="en-US" dirty="0"/>
          </a:p>
        </p:txBody>
      </p:sp>
      <p:pic>
        <p:nvPicPr>
          <p:cNvPr id="10242" name="Picture 2" descr="C:\Users\win8\Desktop\2.png"/>
          <p:cNvPicPr>
            <a:picLocks noGrp="1" noChangeAspect="1" noChangeArrowheads="1"/>
          </p:cNvPicPr>
          <p:nvPr>
            <p:ph idx="1"/>
          </p:nvPr>
        </p:nvPicPr>
        <p:blipFill>
          <a:blip r:embed="rId2" cstate="print"/>
          <a:srcRect/>
          <a:stretch>
            <a:fillRect/>
          </a:stretch>
        </p:blipFill>
        <p:spPr bwMode="auto">
          <a:xfrm>
            <a:off x="838200" y="1371600"/>
            <a:ext cx="7543800" cy="51054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Building</a:t>
            </a:r>
            <a:endParaRPr lang="en-US" dirty="0"/>
          </a:p>
        </p:txBody>
      </p:sp>
      <p:sp>
        <p:nvSpPr>
          <p:cNvPr id="3" name="Content Placeholder 2"/>
          <p:cNvSpPr>
            <a:spLocks noGrp="1"/>
          </p:cNvSpPr>
          <p:nvPr>
            <p:ph idx="1"/>
          </p:nvPr>
        </p:nvSpPr>
        <p:spPr/>
        <p:txBody>
          <a:bodyPr/>
          <a:lstStyle/>
          <a:p>
            <a:pPr lvl="0"/>
            <a:r>
              <a:rPr lang="en-US" dirty="0"/>
              <a:t>Logistic Regression</a:t>
            </a:r>
          </a:p>
          <a:p>
            <a:pPr lvl="0"/>
            <a:r>
              <a:rPr lang="en-US" dirty="0"/>
              <a:t>Decision Tree Classifier</a:t>
            </a:r>
          </a:p>
          <a:p>
            <a:pPr lvl="0"/>
            <a:r>
              <a:rPr lang="en-US" dirty="0" err="1"/>
              <a:t>RandomForest</a:t>
            </a:r>
            <a:r>
              <a:rPr lang="en-US" dirty="0"/>
              <a:t> Classifier</a:t>
            </a:r>
          </a:p>
          <a:p>
            <a:pPr lvl="0"/>
            <a:r>
              <a:rPr lang="en-US" dirty="0" err="1"/>
              <a:t>AdaBoost</a:t>
            </a:r>
            <a:r>
              <a:rPr lang="en-US" dirty="0"/>
              <a:t> Classifier</a:t>
            </a:r>
          </a:p>
          <a:p>
            <a:pPr lvl="0"/>
            <a:r>
              <a:rPr lang="en-US" dirty="0"/>
              <a:t>KNN Classifier</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Model(Random Forest)</a:t>
            </a:r>
            <a:endParaRPr lang="en-US" dirty="0"/>
          </a:p>
        </p:txBody>
      </p:sp>
      <p:sp>
        <p:nvSpPr>
          <p:cNvPr id="3" name="Content Placeholder 2"/>
          <p:cNvSpPr>
            <a:spLocks noGrp="1"/>
          </p:cNvSpPr>
          <p:nvPr>
            <p:ph idx="1"/>
          </p:nvPr>
        </p:nvSpPr>
        <p:spPr/>
        <p:txBody>
          <a:bodyPr>
            <a:normAutofit/>
          </a:bodyPr>
          <a:lstStyle/>
          <a:p>
            <a:pPr>
              <a:buNone/>
            </a:pPr>
            <a:r>
              <a:rPr lang="en-US" dirty="0"/>
              <a:t> </a:t>
            </a:r>
          </a:p>
          <a:p>
            <a:r>
              <a:rPr lang="en-US" dirty="0" smtClean="0"/>
              <a:t>Training </a:t>
            </a:r>
            <a:r>
              <a:rPr lang="en-US" dirty="0"/>
              <a:t>accuracy is </a:t>
            </a:r>
            <a:r>
              <a:rPr lang="en-US" dirty="0" smtClean="0"/>
              <a:t>0.9988      </a:t>
            </a:r>
          </a:p>
          <a:p>
            <a:r>
              <a:rPr lang="en-US" dirty="0" smtClean="0"/>
              <a:t>Test </a:t>
            </a:r>
            <a:r>
              <a:rPr lang="en-US" dirty="0"/>
              <a:t>accuracy is </a:t>
            </a:r>
            <a:r>
              <a:rPr lang="en-US" dirty="0" smtClean="0"/>
              <a:t>0.9550               </a:t>
            </a:r>
          </a:p>
          <a:p>
            <a:pPr>
              <a:buNone/>
            </a:pPr>
            <a:r>
              <a:rPr lang="en-US" dirty="0"/>
              <a:t> </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AUC curve</a:t>
            </a:r>
            <a:endParaRPr lang="en-US" dirty="0"/>
          </a:p>
        </p:txBody>
      </p:sp>
      <p:pic>
        <p:nvPicPr>
          <p:cNvPr id="11266" name="Picture 2" descr="C:\Users\win8\Desktop\12.png"/>
          <p:cNvPicPr>
            <a:picLocks noGrp="1" noChangeAspect="1" noChangeArrowheads="1"/>
          </p:cNvPicPr>
          <p:nvPr>
            <p:ph idx="1"/>
          </p:nvPr>
        </p:nvPicPr>
        <p:blipFill>
          <a:blip r:embed="rId2" cstate="print"/>
          <a:srcRect/>
          <a:stretch>
            <a:fillRect/>
          </a:stretch>
        </p:blipFill>
        <p:spPr bwMode="auto">
          <a:xfrm>
            <a:off x="2108508" y="2091753"/>
            <a:ext cx="4926984" cy="3542857"/>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Problem Statement</a:t>
            </a:r>
            <a:endParaRPr lang="en-US" dirty="0"/>
          </a:p>
        </p:txBody>
      </p:sp>
      <p:sp>
        <p:nvSpPr>
          <p:cNvPr id="3" name="Content Placeholder 2"/>
          <p:cNvSpPr>
            <a:spLocks noGrp="1"/>
          </p:cNvSpPr>
          <p:nvPr>
            <p:ph idx="1"/>
          </p:nvPr>
        </p:nvSpPr>
        <p:spPr>
          <a:xfrm>
            <a:off x="457200" y="1219200"/>
            <a:ext cx="8229600" cy="4906963"/>
          </a:xfrm>
        </p:spPr>
        <p:txBody>
          <a:bodyPr>
            <a:normAutofit fontScale="70000" lnSpcReduction="20000"/>
          </a:bodyPr>
          <a:lstStyle/>
          <a:p>
            <a:r>
              <a:rPr lang="en-US"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r>
              <a:rPr lang="en-US" dirty="0"/>
              <a:t>Online hate, described as abusive language, aggression, </a:t>
            </a:r>
            <a:r>
              <a:rPr lang="en-US" dirty="0" err="1"/>
              <a:t>cyberbullying</a:t>
            </a:r>
            <a:r>
              <a:rPr lang="en-US" dirty="0"/>
              <a:t>, hatefulness and many others has been identified as a major threat on online social media platforms. Social media platforms are the most prominent grounds for such toxic </a:t>
            </a:r>
            <a:r>
              <a:rPr lang="en-US" dirty="0" err="1"/>
              <a:t>behaviour</a:t>
            </a:r>
            <a:r>
              <a:rPr lang="en-US" dirty="0"/>
              <a:t>.   </a:t>
            </a:r>
          </a:p>
          <a:p>
            <a:r>
              <a:rPr lang="en-US" dirty="0"/>
              <a:t>There has been a remarkable increase in the cases of </a:t>
            </a:r>
            <a:r>
              <a:rPr lang="en-US" dirty="0" err="1"/>
              <a:t>cyberbullying</a:t>
            </a:r>
            <a:r>
              <a:rPr lang="en-US" dirty="0"/>
              <a:t>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Limitations of this work and Scope for Future Work</a:t>
            </a:r>
          </a:p>
        </p:txBody>
      </p:sp>
      <p:sp>
        <p:nvSpPr>
          <p:cNvPr id="3" name="Content Placeholder 2"/>
          <p:cNvSpPr>
            <a:spLocks noGrp="1"/>
          </p:cNvSpPr>
          <p:nvPr>
            <p:ph idx="1"/>
          </p:nvPr>
        </p:nvSpPr>
        <p:spPr/>
        <p:txBody>
          <a:bodyPr/>
          <a:lstStyle/>
          <a:p>
            <a:r>
              <a:rPr lang="en-US" dirty="0"/>
              <a:t>This project was amazing to work on , it creates new ideas to think about but there were some limitations in this project like unbalanced dataset, multiple target features</a:t>
            </a:r>
            <a:r>
              <a:rPr lang="en-US" dirty="0" smtClean="0"/>
              <a:t>.</a:t>
            </a:r>
          </a:p>
          <a:p>
            <a:r>
              <a:rPr lang="en-US" dirty="0" smtClean="0"/>
              <a:t> </a:t>
            </a:r>
            <a:r>
              <a:rPr lang="en-US" dirty="0"/>
              <a:t>To overcome these limitations we have to use balanced </a:t>
            </a:r>
            <a:r>
              <a:rPr lang="en-US" dirty="0" err="1"/>
              <a:t>datset</a:t>
            </a:r>
            <a:r>
              <a:rPr lang="en-US" dirty="0"/>
              <a:t> so that during the training of dataset our algorithm will not give biased result.</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Conclusion</a:t>
            </a:r>
            <a:r>
              <a:rPr lang="en-US" b="1" u="sng" dirty="0" smtClean="0"/>
              <a:t/>
            </a:r>
            <a:br>
              <a:rPr lang="en-US" b="1" u="sng"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dirty="0"/>
              <a:t>conclusion for our study :-</a:t>
            </a:r>
          </a:p>
          <a:p>
            <a:pPr lvl="0"/>
            <a:r>
              <a:rPr lang="en-US" dirty="0"/>
              <a:t>In training dataset we have only 10% of data which is spreading hate on    social media.</a:t>
            </a:r>
          </a:p>
          <a:p>
            <a:pPr lvl="0"/>
            <a:r>
              <a:rPr lang="en-US" dirty="0"/>
              <a:t>In this 10% data most of the comments are malignant, rude or abuse.</a:t>
            </a:r>
          </a:p>
          <a:p>
            <a:pPr lvl="0"/>
            <a:r>
              <a:rPr lang="en-US" dirty="0"/>
              <a:t>After using the </a:t>
            </a:r>
            <a:r>
              <a:rPr lang="en-US" dirty="0" err="1"/>
              <a:t>wordcloud</a:t>
            </a:r>
            <a:r>
              <a:rPr lang="en-US" dirty="0"/>
              <a:t> we find that there are so many abusive words present in the negative comments. While in positive comments there is no use of such comments.</a:t>
            </a:r>
          </a:p>
          <a:p>
            <a:r>
              <a:rPr lang="en-US" dirty="0"/>
              <a:t>Some of the comments are very long while some are very short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Conceptual Background </a:t>
            </a:r>
          </a:p>
        </p:txBody>
      </p:sp>
      <p:sp>
        <p:nvSpPr>
          <p:cNvPr id="3" name="Content Placeholder 2"/>
          <p:cNvSpPr>
            <a:spLocks noGrp="1"/>
          </p:cNvSpPr>
          <p:nvPr>
            <p:ph idx="1"/>
          </p:nvPr>
        </p:nvSpPr>
        <p:spPr>
          <a:xfrm>
            <a:off x="457200" y="1066800"/>
            <a:ext cx="8229600" cy="5059363"/>
          </a:xfrm>
        </p:spPr>
        <p:txBody>
          <a:bodyPr>
            <a:normAutofit fontScale="77500" lnSpcReduction="20000"/>
          </a:bodyPr>
          <a:lstStyle/>
          <a:p>
            <a:r>
              <a:rPr lang="en-US" dirty="0"/>
              <a:t>Internet comments are bastions of hatred and vitriol. While online anonymity has provided a new outlet for aggression and hate speech, machine learning can be used to fight it. </a:t>
            </a:r>
            <a:endParaRPr lang="en-US" dirty="0" smtClean="0"/>
          </a:p>
          <a:p>
            <a:r>
              <a:rPr lang="en-US" dirty="0" smtClean="0"/>
              <a:t>The </a:t>
            </a:r>
            <a:r>
              <a:rPr lang="en-US" dirty="0"/>
              <a:t>problem we sought to solve was the tagging of internet comments that are aggressive towards other users. This means that insults to third parties such as celebrities will be tagged as </a:t>
            </a:r>
            <a:r>
              <a:rPr lang="en-US" dirty="0" err="1"/>
              <a:t>unoffensive</a:t>
            </a:r>
            <a:r>
              <a:rPr lang="en-US" dirty="0"/>
              <a:t>, but “u are an idiot” is clearly offensive.</a:t>
            </a:r>
          </a:p>
          <a:p>
            <a:r>
              <a:rPr lang="en-US" dirty="0"/>
              <a:t>Our goal is to build a prototype of online hate and abuse comment classifier which can used to classify hate and offensive comments so that it can be controlled and restricted from spreading hatred and </a:t>
            </a:r>
            <a:r>
              <a:rPr lang="en-US" dirty="0" smtClean="0"/>
              <a:t>cyber bullying</a:t>
            </a:r>
            <a:endParaRPr lang="en-US" dirty="0"/>
          </a:p>
          <a:p>
            <a:pPr>
              <a:buNone/>
            </a:pPr>
            <a:r>
              <a:rPr lang="en-US" dirty="0"/>
              <a:t/>
            </a:r>
            <a:br>
              <a:rPr lang="en-US" dirty="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31838"/>
          </a:xfrm>
        </p:spPr>
        <p:txBody>
          <a:bodyPr>
            <a:normAutofit fontScale="90000"/>
          </a:bodyPr>
          <a:lstStyle/>
          <a:p>
            <a:r>
              <a:rPr lang="en-US" b="1" dirty="0"/>
              <a:t>Mathematical/ Analytical Modeling of the Problem</a:t>
            </a:r>
            <a:r>
              <a:rPr lang="en-US" b="1" u="sng" dirty="0"/>
              <a:t/>
            </a:r>
            <a:br>
              <a:rPr lang="en-US" b="1" u="sng"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This was a NLP Project and in this project we deals with the textual data and for understanding the data we used some methods like removing punctuations ,numbers, </a:t>
            </a:r>
            <a:r>
              <a:rPr lang="en-US" dirty="0" err="1"/>
              <a:t>stopwords</a:t>
            </a:r>
            <a:r>
              <a:rPr lang="en-US" dirty="0"/>
              <a:t> and using the lemmatization process convert the complex words into their simpler forms</a:t>
            </a:r>
            <a:r>
              <a:rPr lang="en-US" dirty="0" smtClean="0"/>
              <a:t>.</a:t>
            </a:r>
          </a:p>
          <a:p>
            <a:r>
              <a:rPr lang="en-US" dirty="0" smtClean="0"/>
              <a:t> </a:t>
            </a:r>
            <a:r>
              <a:rPr lang="en-US" dirty="0"/>
              <a:t>These processes helped in cleaning the unwanted words form the comments and we were left with only those words which were going to help in our model building. </a:t>
            </a:r>
            <a:endParaRPr lang="en-US" dirty="0" smtClean="0"/>
          </a:p>
          <a:p>
            <a:r>
              <a:rPr lang="en-US" dirty="0" smtClean="0"/>
              <a:t>After </a:t>
            </a:r>
            <a:r>
              <a:rPr lang="en-US" dirty="0"/>
              <a:t>cleaning the data we used TF-IDF </a:t>
            </a:r>
            <a:r>
              <a:rPr lang="en-US" dirty="0" err="1"/>
              <a:t>Vectorizer</a:t>
            </a:r>
            <a:r>
              <a:rPr lang="en-US" dirty="0"/>
              <a:t> technique to convert textual data into vector form</a:t>
            </a:r>
            <a:r>
              <a:rPr lang="en-US" dirty="0" smtClean="0"/>
              <a:t>.</a:t>
            </a:r>
          </a:p>
          <a:p>
            <a:r>
              <a:rPr lang="en-US" dirty="0" smtClean="0"/>
              <a:t> </a:t>
            </a:r>
            <a:r>
              <a:rPr lang="en-US" dirty="0"/>
              <a:t>This technique works on the basis of the frequency of words present in the document. After training with train dataset we use this technique into test dataset.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381000"/>
          </a:xfrm>
        </p:spPr>
        <p:txBody>
          <a:bodyPr>
            <a:normAutofit fontScale="90000"/>
          </a:bodyPr>
          <a:lstStyle/>
          <a:p>
            <a:r>
              <a:rPr lang="en-US" b="1" dirty="0"/>
              <a:t>Data Sources </a:t>
            </a:r>
            <a:r>
              <a:rPr lang="en-US" b="1" u="sng" dirty="0"/>
              <a:t/>
            </a:r>
            <a:br>
              <a:rPr lang="en-US" b="1" u="sng" dirty="0"/>
            </a:br>
            <a:endParaRPr lang="en-US" dirty="0"/>
          </a:p>
        </p:txBody>
      </p:sp>
      <p:sp>
        <p:nvSpPr>
          <p:cNvPr id="3" name="Content Placeholder 2"/>
          <p:cNvSpPr>
            <a:spLocks noGrp="1"/>
          </p:cNvSpPr>
          <p:nvPr>
            <p:ph idx="1"/>
          </p:nvPr>
        </p:nvSpPr>
        <p:spPr>
          <a:xfrm>
            <a:off x="457200" y="1066800"/>
            <a:ext cx="8229600" cy="5059363"/>
          </a:xfrm>
        </p:spPr>
        <p:txBody>
          <a:bodyPr>
            <a:normAutofit fontScale="77500" lnSpcReduction="20000"/>
          </a:bodyPr>
          <a:lstStyle/>
          <a:p>
            <a:r>
              <a:rPr lang="en-US" dirty="0"/>
              <a:t>This data was provided to me by </a:t>
            </a:r>
            <a:r>
              <a:rPr lang="en-US" dirty="0" err="1"/>
              <a:t>FlipRobo</a:t>
            </a:r>
            <a:r>
              <a:rPr lang="en-US" dirty="0"/>
              <a:t> Technologies into a </a:t>
            </a:r>
            <a:r>
              <a:rPr lang="en-US" dirty="0" err="1"/>
              <a:t>csv</a:t>
            </a:r>
            <a:r>
              <a:rPr lang="en-US" dirty="0"/>
              <a:t> file format. This file contains training and testing dataset. On training dataset we build a model and using this model we have to predict the outcomes from testing dataset.</a:t>
            </a:r>
          </a:p>
          <a:p>
            <a:r>
              <a:rPr lang="en-US" dirty="0"/>
              <a:t>The data set contains the training set, which has approximately 1,59,000 samples and the test set which contains nearly 1,53,000 samples. All the data samples contain 8 fields which includes ‘Id’, ‘Comments’, ‘Malignant’, ‘Highly malignant’, ‘Rude’, ‘Threat’, ‘Abuse’ and ‘Loathe’.</a:t>
            </a:r>
          </a:p>
          <a:p>
            <a:r>
              <a:rPr lang="en-US" dirty="0"/>
              <a:t>The label can be either 0 or 1, where 0 denotes a NO while 1 denotes a YES. There are various comments which have multiple labels. The first attribute is a unique ID associated with each comment.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Sources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a:t>
            </a:r>
            <a:r>
              <a:rPr lang="en-US" b="1" dirty="0"/>
              <a:t>Malignant</a:t>
            </a:r>
            <a:r>
              <a:rPr lang="en-US" dirty="0"/>
              <a:t>: It is the Label column, which includes values 0 and 1, denoting if the comment is malignant or not.</a:t>
            </a:r>
          </a:p>
          <a:p>
            <a:r>
              <a:rPr lang="en-US" dirty="0"/>
              <a:t>-</a:t>
            </a:r>
            <a:r>
              <a:rPr lang="en-US" b="1" dirty="0"/>
              <a:t>Highly </a:t>
            </a:r>
            <a:r>
              <a:rPr lang="en-US" dirty="0"/>
              <a:t>Malignant: It denotes comments that are highly malignant and hurtful.</a:t>
            </a:r>
          </a:p>
          <a:p>
            <a:r>
              <a:rPr lang="en-US" dirty="0"/>
              <a:t>-</a:t>
            </a:r>
            <a:r>
              <a:rPr lang="en-US" b="1" dirty="0"/>
              <a:t>Rude</a:t>
            </a:r>
            <a:r>
              <a:rPr lang="en-US" dirty="0"/>
              <a:t>: It denotes comments that are very rude and offensive.</a:t>
            </a:r>
          </a:p>
          <a:p>
            <a:r>
              <a:rPr lang="en-US" dirty="0"/>
              <a:t>-</a:t>
            </a:r>
            <a:r>
              <a:rPr lang="en-US" b="1" dirty="0"/>
              <a:t>Threat</a:t>
            </a:r>
            <a:r>
              <a:rPr lang="en-US" dirty="0"/>
              <a:t>: It contains indication of the comments that are giving any threat to someone.</a:t>
            </a:r>
          </a:p>
          <a:p>
            <a:r>
              <a:rPr lang="en-US" dirty="0"/>
              <a:t>-</a:t>
            </a:r>
            <a:r>
              <a:rPr lang="en-US" b="1" dirty="0"/>
              <a:t>Abuse</a:t>
            </a:r>
            <a:r>
              <a:rPr lang="en-US" dirty="0"/>
              <a:t>: It is for comments that are abusive in nature.</a:t>
            </a:r>
          </a:p>
          <a:p>
            <a:r>
              <a:rPr lang="en-US" dirty="0"/>
              <a:t>-</a:t>
            </a:r>
            <a:r>
              <a:rPr lang="en-US" b="1" dirty="0"/>
              <a:t>Loathe</a:t>
            </a:r>
            <a:r>
              <a:rPr lang="en-US" dirty="0"/>
              <a:t>: It describes the comments which are hateful and loathing in nature.</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err="1" smtClean="0"/>
              <a:t>Univariate</a:t>
            </a:r>
            <a:r>
              <a:rPr lang="en-US" dirty="0" smtClean="0"/>
              <a:t> Analysis</a:t>
            </a:r>
            <a:br>
              <a:rPr lang="en-US" dirty="0" smtClean="0"/>
            </a:br>
            <a:r>
              <a:rPr lang="en-US" dirty="0" smtClean="0"/>
              <a:t>Malignant</a:t>
            </a:r>
            <a:endParaRPr lang="en-US" dirty="0"/>
          </a:p>
        </p:txBody>
      </p:sp>
      <p:pic>
        <p:nvPicPr>
          <p:cNvPr id="1026" name="Picture 2" descr="C:\Users\win8\Desktop\3.png"/>
          <p:cNvPicPr>
            <a:picLocks noGrp="1" noChangeAspect="1" noChangeArrowheads="1"/>
          </p:cNvPicPr>
          <p:nvPr>
            <p:ph idx="1"/>
          </p:nvPr>
        </p:nvPicPr>
        <p:blipFill>
          <a:blip r:embed="rId2" cstate="print"/>
          <a:srcRect/>
          <a:stretch>
            <a:fillRect/>
          </a:stretch>
        </p:blipFill>
        <p:spPr bwMode="auto">
          <a:xfrm>
            <a:off x="990600" y="1600200"/>
            <a:ext cx="6857999" cy="3926473"/>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Highly Malignant</a:t>
            </a:r>
            <a:endParaRPr lang="en-US" dirty="0"/>
          </a:p>
        </p:txBody>
      </p:sp>
      <p:pic>
        <p:nvPicPr>
          <p:cNvPr id="2050" name="Picture 2" descr="C:\Users\win8\Desktop\4.png"/>
          <p:cNvPicPr>
            <a:picLocks noGrp="1" noChangeAspect="1" noChangeArrowheads="1"/>
          </p:cNvPicPr>
          <p:nvPr>
            <p:ph idx="1"/>
          </p:nvPr>
        </p:nvPicPr>
        <p:blipFill>
          <a:blip r:embed="rId2" cstate="print"/>
          <a:srcRect/>
          <a:stretch>
            <a:fillRect/>
          </a:stretch>
        </p:blipFill>
        <p:spPr bwMode="auto">
          <a:xfrm>
            <a:off x="1295400" y="2193340"/>
            <a:ext cx="6857999" cy="375026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Loathe</a:t>
            </a:r>
            <a:endParaRPr lang="en-US" dirty="0"/>
          </a:p>
        </p:txBody>
      </p:sp>
      <p:pic>
        <p:nvPicPr>
          <p:cNvPr id="3074" name="Picture 2" descr="C:\Users\win8\Desktop\5.png"/>
          <p:cNvPicPr>
            <a:picLocks noGrp="1" noChangeAspect="1" noChangeArrowheads="1"/>
          </p:cNvPicPr>
          <p:nvPr>
            <p:ph idx="1"/>
          </p:nvPr>
        </p:nvPicPr>
        <p:blipFill>
          <a:blip r:embed="rId2" cstate="print"/>
          <a:srcRect/>
          <a:stretch>
            <a:fillRect/>
          </a:stretch>
        </p:blipFill>
        <p:spPr bwMode="auto">
          <a:xfrm>
            <a:off x="914400" y="2199688"/>
            <a:ext cx="7391399" cy="3896311"/>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847</Words>
  <Application>Microsoft Office PowerPoint</Application>
  <PresentationFormat>On-screen Show (4:3)</PresentationFormat>
  <Paragraphs>59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Malignant Comment Classifier</vt:lpstr>
      <vt:lpstr>Problem Statement</vt:lpstr>
      <vt:lpstr>Conceptual Background </vt:lpstr>
      <vt:lpstr>Mathematical/ Analytical Modeling of the Problem </vt:lpstr>
      <vt:lpstr>Data Sources  </vt:lpstr>
      <vt:lpstr>Data Sources</vt:lpstr>
      <vt:lpstr>Univariate Analysis Malignant</vt:lpstr>
      <vt:lpstr>Highly Malignant</vt:lpstr>
      <vt:lpstr>Loathe</vt:lpstr>
      <vt:lpstr>Rude</vt:lpstr>
      <vt:lpstr>Abuse</vt:lpstr>
      <vt:lpstr>Threat</vt:lpstr>
      <vt:lpstr>Label</vt:lpstr>
      <vt:lpstr>Bad</vt:lpstr>
      <vt:lpstr>Slide 15</vt:lpstr>
      <vt:lpstr>Multivariate Analysis</vt:lpstr>
      <vt:lpstr>Model Building</vt:lpstr>
      <vt:lpstr>Best Model(Random Forest)</vt:lpstr>
      <vt:lpstr>AUC curve</vt:lpstr>
      <vt:lpstr>Limitations of this work and Scope for Future Work</vt:lpstr>
      <vt:lpstr>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 Classifier</dc:title>
  <dc:creator>win8</dc:creator>
  <cp:lastModifiedBy>win8</cp:lastModifiedBy>
  <cp:revision>4</cp:revision>
  <dcterms:created xsi:type="dcterms:W3CDTF">2021-12-12T15:58:11Z</dcterms:created>
  <dcterms:modified xsi:type="dcterms:W3CDTF">2021-12-13T09:23:14Z</dcterms:modified>
</cp:coreProperties>
</file>