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Garamond"/>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aramond-bold.fntdata"/><Relationship Id="rId14" Type="http://schemas.openxmlformats.org/officeDocument/2006/relationships/font" Target="fonts/Garamond-regular.fntdata"/><Relationship Id="rId17" Type="http://schemas.openxmlformats.org/officeDocument/2006/relationships/font" Target="fonts/Garamond-boldItalic.fntdata"/><Relationship Id="rId16" Type="http://schemas.openxmlformats.org/officeDocument/2006/relationships/font" Target="fonts/Garamon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828986ba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828986ba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7" name="Google Shape;47;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1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2" name="Google Shape;5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3" name="Shape 53"/>
        <p:cNvGrpSpPr/>
        <p:nvPr/>
      </p:nvGrpSpPr>
      <p:grpSpPr>
        <a:xfrm>
          <a:off x="0" y="0"/>
          <a:ext cx="0" cy="0"/>
          <a:chOff x="0" y="0"/>
          <a:chExt cx="0" cy="0"/>
        </a:xfrm>
      </p:grpSpPr>
      <p:sp>
        <p:nvSpPr>
          <p:cNvPr id="54" name="Google Shape;54;p1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5" name="Google Shape;55;p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6" name="Google Shape;5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 name="Shape 13"/>
        <p:cNvGrpSpPr/>
        <p:nvPr/>
      </p:nvGrpSpPr>
      <p:grpSpPr>
        <a:xfrm>
          <a:off x="0" y="0"/>
          <a:ext cx="0" cy="0"/>
          <a:chOff x="0" y="0"/>
          <a:chExt cx="0" cy="0"/>
        </a:xfrm>
      </p:grpSpPr>
      <p:cxnSp>
        <p:nvCxnSpPr>
          <p:cNvPr id="14" name="Google Shape;14;p3"/>
          <p:cNvCxnSpPr/>
          <p:nvPr/>
        </p:nvCxnSpPr>
        <p:spPr>
          <a:xfrm>
            <a:off x="1047127" y="1816100"/>
            <a:ext cx="7055400" cy="0"/>
          </a:xfrm>
          <a:prstGeom prst="straightConnector1">
            <a:avLst/>
          </a:prstGeom>
          <a:noFill/>
          <a:ln cap="flat" cmpd="sng" w="15875">
            <a:solidFill>
              <a:schemeClr val="accent1"/>
            </a:solidFill>
            <a:prstDash val="solid"/>
            <a:round/>
            <a:headEnd len="sm" w="sm" type="none"/>
            <a:tailEnd len="sm" w="sm" type="none"/>
          </a:ln>
        </p:spPr>
      </p:cxnSp>
      <p:sp>
        <p:nvSpPr>
          <p:cNvPr id="15" name="Google Shape;15;p3"/>
          <p:cNvSpPr txBox="1"/>
          <p:nvPr>
            <p:ph type="title"/>
          </p:nvPr>
        </p:nvSpPr>
        <p:spPr>
          <a:xfrm>
            <a:off x="971551" y="736599"/>
            <a:ext cx="7200900" cy="9777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3"/>
          <p:cNvSpPr txBox="1"/>
          <p:nvPr>
            <p:ph idx="1" type="body"/>
          </p:nvPr>
        </p:nvSpPr>
        <p:spPr>
          <a:xfrm>
            <a:off x="971551" y="1917699"/>
            <a:ext cx="7200900" cy="2489100"/>
          </a:xfrm>
          <a:prstGeom prst="rect">
            <a:avLst/>
          </a:prstGeom>
          <a:noFill/>
          <a:ln>
            <a:noFill/>
          </a:ln>
        </p:spPr>
        <p:txBody>
          <a:bodyPr anchorCtr="0" anchor="t" bIns="34275" lIns="68575" spcFirstLastPara="1" rIns="68575" wrap="square" tIns="34275">
            <a:no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7" name="Google Shape;17;p3"/>
          <p:cNvSpPr txBox="1"/>
          <p:nvPr>
            <p:ph idx="10" type="dt"/>
          </p:nvPr>
        </p:nvSpPr>
        <p:spPr>
          <a:xfrm>
            <a:off x="6508126" y="4476750"/>
            <a:ext cx="1200000" cy="2094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 name="Google Shape;18;p3"/>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9" name="Google Shape;19;p3"/>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 name="Shape 20"/>
        <p:cNvGrpSpPr/>
        <p:nvPr/>
      </p:nvGrpSpPr>
      <p:grpSpPr>
        <a:xfrm>
          <a:off x="0" y="0"/>
          <a:ext cx="0" cy="0"/>
          <a:chOff x="0" y="0"/>
          <a:chExt cx="0" cy="0"/>
        </a:xfrm>
      </p:grpSpPr>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7" name="Shape 27"/>
        <p:cNvGrpSpPr/>
        <p:nvPr/>
      </p:nvGrpSpPr>
      <p:grpSpPr>
        <a:xfrm>
          <a:off x="0" y="0"/>
          <a:ext cx="0" cy="0"/>
          <a:chOff x="0" y="0"/>
          <a:chExt cx="0" cy="0"/>
        </a:xfrm>
      </p:grpSpPr>
      <p:sp>
        <p:nvSpPr>
          <p:cNvPr id="28" name="Google Shape;28;p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3" name="Shape 33"/>
        <p:cNvGrpSpPr/>
        <p:nvPr/>
      </p:nvGrpSpPr>
      <p:grpSpPr>
        <a:xfrm>
          <a:off x="0" y="0"/>
          <a:ext cx="0" cy="0"/>
          <a:chOff x="0" y="0"/>
          <a:chExt cx="0" cy="0"/>
        </a:xfrm>
      </p:grpSpPr>
      <p:sp>
        <p:nvSpPr>
          <p:cNvPr id="34" name="Google Shape;3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0" name="Shape 40"/>
        <p:cNvGrpSpPr/>
        <p:nvPr/>
      </p:nvGrpSpPr>
      <p:grpSpPr>
        <a:xfrm>
          <a:off x="0" y="0"/>
          <a:ext cx="0" cy="0"/>
          <a:chOff x="0" y="0"/>
          <a:chExt cx="0" cy="0"/>
        </a:xfrm>
      </p:grpSpPr>
      <p:sp>
        <p:nvSpPr>
          <p:cNvPr id="41" name="Google Shape;4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542475" y="371700"/>
            <a:ext cx="8239800" cy="1416600"/>
          </a:xfrm>
          <a:prstGeom prst="rect">
            <a:avLst/>
          </a:prstGeom>
          <a:noFill/>
          <a:ln>
            <a:noFill/>
          </a:ln>
        </p:spPr>
        <p:txBody>
          <a:bodyPr anchorCtr="0" anchor="b" bIns="45700" lIns="91425" spcFirstLastPara="1" rIns="91425" wrap="square" tIns="45700">
            <a:noAutofit/>
          </a:bodyPr>
          <a:lstStyle/>
          <a:p>
            <a:pPr indent="0" lvl="0" marL="0" rtl="0" algn="ctr">
              <a:lnSpc>
                <a:spcPct val="125000"/>
              </a:lnSpc>
              <a:spcBef>
                <a:spcPts val="2400"/>
              </a:spcBef>
              <a:spcAft>
                <a:spcPts val="1200"/>
              </a:spcAft>
              <a:buNone/>
            </a:pPr>
            <a:r>
              <a:rPr lang="en" sz="2000">
                <a:solidFill>
                  <a:srgbClr val="FFFFFF"/>
                </a:solidFill>
              </a:rPr>
              <a:t>        </a:t>
            </a:r>
            <a:r>
              <a:rPr b="1" lang="en" sz="2700">
                <a:solidFill>
                  <a:srgbClr val="FFFFFF"/>
                </a:solidFill>
              </a:rPr>
              <a:t>Measure size of objects in imag</a:t>
            </a:r>
            <a:r>
              <a:rPr b="1" lang="en" sz="2700">
                <a:solidFill>
                  <a:srgbClr val="FFFFFF"/>
                </a:solidFill>
              </a:rPr>
              <a:t>e</a:t>
            </a:r>
            <a:endParaRPr b="1" sz="7600">
              <a:solidFill>
                <a:srgbClr val="FFFFFF"/>
              </a:solidFill>
            </a:endParaRPr>
          </a:p>
        </p:txBody>
      </p:sp>
      <p:sp>
        <p:nvSpPr>
          <p:cNvPr id="62" name="Google Shape;62;p14"/>
          <p:cNvSpPr txBox="1"/>
          <p:nvPr/>
        </p:nvSpPr>
        <p:spPr>
          <a:xfrm>
            <a:off x="1113150" y="2672150"/>
            <a:ext cx="7604700" cy="2007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 sz="2200">
                <a:solidFill>
                  <a:srgbClr val="ADADAD"/>
                </a:solidFill>
              </a:rPr>
              <a:t>Team members</a:t>
            </a:r>
            <a:r>
              <a:rPr lang="en" sz="3700">
                <a:solidFill>
                  <a:srgbClr val="ADADAD"/>
                </a:solidFill>
              </a:rPr>
              <a:t> </a:t>
            </a:r>
            <a:r>
              <a:rPr lang="en" sz="2200">
                <a:solidFill>
                  <a:srgbClr val="ADADAD"/>
                </a:solidFill>
              </a:rPr>
              <a:t>:-</a:t>
            </a:r>
            <a:r>
              <a:rPr lang="en" sz="3700">
                <a:solidFill>
                  <a:srgbClr val="ADADAD"/>
                </a:solidFill>
              </a:rPr>
              <a:t> </a:t>
            </a:r>
            <a:r>
              <a:rPr lang="en" sz="1500">
                <a:solidFill>
                  <a:srgbClr val="ADADAD"/>
                </a:solidFill>
              </a:rPr>
              <a:t>2017BTECS00054</a:t>
            </a:r>
            <a:endParaRPr sz="3600">
              <a:solidFill>
                <a:srgbClr val="ADADAD"/>
              </a:solidFill>
            </a:endParaRPr>
          </a:p>
          <a:p>
            <a:pPr indent="0" lvl="0" marL="0" rtl="0" algn="ctr">
              <a:spcBef>
                <a:spcPts val="920"/>
              </a:spcBef>
              <a:spcAft>
                <a:spcPts val="0"/>
              </a:spcAft>
              <a:buNone/>
            </a:pPr>
            <a:r>
              <a:rPr lang="en" sz="1500">
                <a:solidFill>
                  <a:srgbClr val="ADADAD"/>
                </a:solidFill>
              </a:rPr>
              <a:t>                                             2017BTECS00025</a:t>
            </a:r>
            <a:endParaRPr sz="3600">
              <a:solidFill>
                <a:srgbClr val="ADADAD"/>
              </a:solidFill>
            </a:endParaRPr>
          </a:p>
          <a:p>
            <a:pPr indent="0" lvl="0" marL="0" rtl="0" algn="ctr">
              <a:spcBef>
                <a:spcPts val="920"/>
              </a:spcBef>
              <a:spcAft>
                <a:spcPts val="0"/>
              </a:spcAft>
              <a:buNone/>
            </a:pPr>
            <a:r>
              <a:rPr lang="en" sz="1500">
                <a:solidFill>
                  <a:srgbClr val="ADADAD"/>
                </a:solidFill>
              </a:rPr>
              <a:t>                                              2016BTECS00104</a:t>
            </a:r>
            <a:endParaRPr sz="3600">
              <a:solidFill>
                <a:srgbClr val="ADADAD"/>
              </a:solidFill>
            </a:endParaRPr>
          </a:p>
          <a:p>
            <a:pPr indent="0" lvl="0" marL="0" rtl="0" algn="ctr">
              <a:spcBef>
                <a:spcPts val="1020"/>
              </a:spcBef>
              <a:spcAft>
                <a:spcPts val="0"/>
              </a:spcAft>
              <a:buNone/>
            </a:pPr>
            <a:r>
              <a:rPr lang="en" sz="1600">
                <a:solidFill>
                  <a:srgbClr val="ADADAD"/>
                </a:solidFill>
              </a:rPr>
              <a:t>  			      </a:t>
            </a:r>
            <a:r>
              <a:rPr lang="en" sz="2000">
                <a:solidFill>
                  <a:srgbClr val="ADADAD"/>
                </a:solidFill>
              </a:rPr>
              <a:t>Guide</a:t>
            </a:r>
            <a:r>
              <a:rPr lang="en" sz="3700">
                <a:solidFill>
                  <a:srgbClr val="ADADAD"/>
                </a:solidFill>
              </a:rPr>
              <a:t> </a:t>
            </a:r>
            <a:r>
              <a:rPr lang="en" sz="2000">
                <a:solidFill>
                  <a:srgbClr val="ADADAD"/>
                </a:solidFill>
              </a:rPr>
              <a:t>:-</a:t>
            </a:r>
            <a:r>
              <a:rPr lang="en" sz="3700">
                <a:solidFill>
                  <a:srgbClr val="ADADAD"/>
                </a:solidFill>
              </a:rPr>
              <a:t> </a:t>
            </a:r>
            <a:r>
              <a:rPr lang="en" sz="2000">
                <a:solidFill>
                  <a:srgbClr val="ADADAD"/>
                </a:solidFill>
              </a:rPr>
              <a:t>prof. K. P. Kamble</a:t>
            </a:r>
            <a:endParaRPr sz="2000">
              <a:solidFill>
                <a:srgbClr val="ADADA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Statement</a:t>
            </a:r>
            <a:endParaRPr/>
          </a:p>
        </p:txBody>
      </p:sp>
      <p:sp>
        <p:nvSpPr>
          <p:cNvPr id="68" name="Google Shape;6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Capture sample image contain object such as, coin or pills. Measure exact size of objects present in image.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9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Measuring the size of objects in an image with Ope</a:t>
            </a:r>
            <a:r>
              <a:rPr lang="en" sz="2600"/>
              <a:t>nCV</a:t>
            </a:r>
            <a:endParaRPr sz="2600"/>
          </a:p>
        </p:txBody>
      </p:sp>
      <p:sp>
        <p:nvSpPr>
          <p:cNvPr id="74" name="Google Shape;74;p16"/>
          <p:cNvSpPr txBox="1"/>
          <p:nvPr>
            <p:ph idx="1" type="body"/>
          </p:nvPr>
        </p:nvSpPr>
        <p:spPr>
          <a:xfrm>
            <a:off x="396475" y="1510900"/>
            <a:ext cx="8435700" cy="30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Measuring the size of objects in an image is similar to computing the distance from our camera to an object — in both cases, we need to define a ratio that measures the number of pixels per a given metric.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“pixels per metric” ratio</a:t>
            </a:r>
            <a:endParaRPr/>
          </a:p>
        </p:txBody>
      </p:sp>
      <p:sp>
        <p:nvSpPr>
          <p:cNvPr id="80" name="Google Shape;80;p17"/>
          <p:cNvSpPr txBox="1"/>
          <p:nvPr>
            <p:ph idx="1" type="body"/>
          </p:nvPr>
        </p:nvSpPr>
        <p:spPr>
          <a:xfrm>
            <a:off x="311700" y="1152475"/>
            <a:ext cx="8603700" cy="3787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pixels_per_metric = object_width / know_width</a:t>
            </a:r>
            <a:endParaRPr sz="1600"/>
          </a:p>
          <a:p>
            <a:pPr indent="0" lvl="0" marL="0" rtl="0" algn="l">
              <a:lnSpc>
                <a:spcPct val="115000"/>
              </a:lnSpc>
              <a:spcBef>
                <a:spcPts val="1600"/>
              </a:spcBef>
              <a:spcAft>
                <a:spcPts val="0"/>
              </a:spcAft>
              <a:buClr>
                <a:schemeClr val="dk1"/>
              </a:buClr>
              <a:buSzPts val="1100"/>
              <a:buFont typeface="Arial"/>
              <a:buNone/>
            </a:pPr>
            <a:r>
              <a:rPr lang="en" sz="1600"/>
              <a:t>In order to determine the size of an object in an image, we first need to perform a “calibration” (not to be confused with intrinsic/extrinsic calibration) using a reference object. Our reference object should have two important properties:</a:t>
            </a:r>
            <a:endParaRPr sz="1600"/>
          </a:p>
          <a:p>
            <a:pPr indent="-330200" lvl="0" marL="457200" rtl="0" algn="l">
              <a:lnSpc>
                <a:spcPct val="115000"/>
              </a:lnSpc>
              <a:spcBef>
                <a:spcPts val="1600"/>
              </a:spcBef>
              <a:spcAft>
                <a:spcPts val="0"/>
              </a:spcAft>
              <a:buSzPts val="1600"/>
              <a:buChar char="●"/>
            </a:pPr>
            <a:r>
              <a:rPr b="1" lang="en" sz="1600"/>
              <a:t>Property #1</a:t>
            </a:r>
            <a:r>
              <a:rPr lang="en" sz="1600"/>
              <a:t>: We should know the dimensions of this object (in terms of width or height) in a measurable unit (such as millimeters, inches, etc.).</a:t>
            </a:r>
            <a:endParaRPr sz="1600"/>
          </a:p>
          <a:p>
            <a:pPr indent="-330200" lvl="0" marL="457200" rtl="0" algn="l">
              <a:lnSpc>
                <a:spcPct val="115000"/>
              </a:lnSpc>
              <a:spcBef>
                <a:spcPts val="0"/>
              </a:spcBef>
              <a:spcAft>
                <a:spcPts val="0"/>
              </a:spcAft>
              <a:buSzPts val="1600"/>
              <a:buChar char="●"/>
            </a:pPr>
            <a:r>
              <a:rPr b="1" lang="en" sz="1600"/>
              <a:t>Property #2</a:t>
            </a:r>
            <a:r>
              <a:rPr lang="en" sz="1600"/>
              <a:t>: We should be able to easily find this reference object in an image, either based on the placement of the object (such as the reference object always being placed in the top-left corner of an image) or via appearances (like being a distinctive color or shape, unique and different from all other objects in the image). In either case, our reference should should be uniquely identifiable in some manner.</a:t>
            </a:r>
            <a:endParaRPr sz="1600"/>
          </a:p>
          <a:p>
            <a:pPr indent="0" lvl="0" marL="0" rtl="0" algn="l">
              <a:lnSpc>
                <a:spcPct val="115000"/>
              </a:lnSpc>
              <a:spcBef>
                <a:spcPts val="1600"/>
              </a:spcBef>
              <a:spcAft>
                <a:spcPts val="1600"/>
              </a:spcAft>
              <a:buSzPts val="1800"/>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a:t>
            </a:r>
            <a:endParaRPr/>
          </a:p>
        </p:txBody>
      </p:sp>
      <p:pic>
        <p:nvPicPr>
          <p:cNvPr id="86" name="Google Shape;86;p18"/>
          <p:cNvPicPr preferRelativeResize="0"/>
          <p:nvPr/>
        </p:nvPicPr>
        <p:blipFill rotWithShape="1">
          <a:blip r:embed="rId3">
            <a:alphaModFix/>
          </a:blip>
          <a:srcRect b="0" l="0" r="0" t="0"/>
          <a:stretch/>
        </p:blipFill>
        <p:spPr>
          <a:xfrm>
            <a:off x="1960950" y="1017725"/>
            <a:ext cx="5336400" cy="400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65275" y="445250"/>
            <a:ext cx="8528700" cy="445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 this example, we’ll be using the United States quarter as our reference object and throughout all examples, ensure it is always the left-most object in our image</a:t>
            </a:r>
            <a:endParaRPr/>
          </a:p>
          <a:p>
            <a:pPr indent="0" lvl="0" marL="0" rtl="0" algn="l">
              <a:lnSpc>
                <a:spcPct val="115000"/>
              </a:lnSpc>
              <a:spcBef>
                <a:spcPts val="1600"/>
              </a:spcBef>
              <a:spcAft>
                <a:spcPts val="0"/>
              </a:spcAft>
              <a:buClr>
                <a:schemeClr val="dk1"/>
              </a:buClr>
              <a:buSzPts val="1100"/>
              <a:buFont typeface="Arial"/>
              <a:buNone/>
            </a:pPr>
            <a:r>
              <a:rPr lang="en"/>
              <a:t> A US quarter has a known_width of 0.955 inches. Now, suppose that our object_width (measured in pixels) is computed be 150 pixels wide (based on its associated bounding box).</a:t>
            </a:r>
            <a:endParaRPr/>
          </a:p>
          <a:p>
            <a:pPr indent="0" lvl="0" marL="0" rtl="0" algn="l">
              <a:lnSpc>
                <a:spcPct val="115000"/>
              </a:lnSpc>
              <a:spcBef>
                <a:spcPts val="1600"/>
              </a:spcBef>
              <a:spcAft>
                <a:spcPts val="0"/>
              </a:spcAft>
              <a:buSzPts val="1800"/>
              <a:buNone/>
            </a:pPr>
            <a:r>
              <a:rPr lang="en"/>
              <a:t>The pixels_per_metric is therefore:</a:t>
            </a:r>
            <a:endParaRPr/>
          </a:p>
          <a:p>
            <a:pPr indent="457200" lvl="0" marL="0" rtl="0" algn="l">
              <a:lnSpc>
                <a:spcPct val="115000"/>
              </a:lnSpc>
              <a:spcBef>
                <a:spcPts val="1600"/>
              </a:spcBef>
              <a:spcAft>
                <a:spcPts val="0"/>
              </a:spcAft>
              <a:buClr>
                <a:schemeClr val="dk1"/>
              </a:buClr>
              <a:buSzPts val="1100"/>
              <a:buFont typeface="Arial"/>
              <a:buNone/>
            </a:pPr>
            <a:r>
              <a:rPr lang="en"/>
              <a:t>pixels_per_metric = 150px / 0.955in = 157px</a:t>
            </a:r>
            <a:endParaRPr/>
          </a:p>
          <a:p>
            <a:pPr indent="0" lvl="0" marL="0" rtl="0" algn="l">
              <a:lnSpc>
                <a:spcPct val="115000"/>
              </a:lnSpc>
              <a:spcBef>
                <a:spcPts val="1600"/>
              </a:spcBef>
              <a:spcAft>
                <a:spcPts val="0"/>
              </a:spcAft>
              <a:buClr>
                <a:schemeClr val="dk1"/>
              </a:buClr>
              <a:buSzPts val="1100"/>
              <a:buFont typeface="Arial"/>
              <a:buNone/>
            </a:pPr>
            <a:r>
              <a:rPr lang="en"/>
              <a:t>Thus implying there are approximately 157 pixels per every 0.955 inches in our image. Using this ratio, we can compute the size of objects in an image.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97" name="Google Shape;97;p20"/>
          <p:cNvPicPr preferRelativeResize="0"/>
          <p:nvPr/>
        </p:nvPicPr>
        <p:blipFill rotWithShape="1">
          <a:blip r:embed="rId3">
            <a:alphaModFix/>
          </a:blip>
          <a:srcRect b="11545" l="6260" r="6295" t="7429"/>
          <a:stretch/>
        </p:blipFill>
        <p:spPr>
          <a:xfrm>
            <a:off x="1908725" y="1456650"/>
            <a:ext cx="4580925" cy="317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Thank You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