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1887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64" y="84"/>
      </p:cViewPr>
      <p:guideLst>
        <p:guide orient="horz" pos="2160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18872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689080" y="3048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18872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0195" y="6391657"/>
            <a:ext cx="11483035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83080" y="2819400"/>
            <a:ext cx="832104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8C7F-0375-4ADF-9DF8-FF4C4D0EB9C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2083" y="2420112"/>
            <a:ext cx="11483035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8120" y="152400"/>
            <a:ext cx="11483035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547360" y="2115312"/>
            <a:ext cx="79248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670195" y="2209800"/>
            <a:ext cx="546811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646420" y="2199451"/>
            <a:ext cx="59436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9DC2C05-B0C9-4914-8944-8CF64AB9F4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91540" y="381000"/>
            <a:ext cx="1010412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8C7F-0375-4ADF-9DF8-FF4C4D0EB9C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2C05-B0C9-4914-8944-8CF64AB9F4E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18872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113520" y="0"/>
            <a:ext cx="277368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18872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0195" y="6391657"/>
            <a:ext cx="11483035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8120" y="155448"/>
            <a:ext cx="11483035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16519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891626" y="2925763"/>
            <a:ext cx="79248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014460" y="3020251"/>
            <a:ext cx="546811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90686" y="3009902"/>
            <a:ext cx="594360" cy="441325"/>
          </a:xfrm>
        </p:spPr>
        <p:txBody>
          <a:bodyPr/>
          <a:lstStyle/>
          <a:p>
            <a:fld id="{09DC2C05-B0C9-4914-8944-8CF64AB9F4E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240" y="304800"/>
            <a:ext cx="851916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8C7F-0375-4ADF-9DF8-FF4C4D0EB9C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08820" y="304802"/>
            <a:ext cx="18821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8C7F-0375-4ADF-9DF8-FF4C4D0EB9C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70194" y="1026373"/>
            <a:ext cx="594360" cy="441325"/>
          </a:xfrm>
        </p:spPr>
        <p:txBody>
          <a:bodyPr/>
          <a:lstStyle/>
          <a:p>
            <a:fld id="{09DC2C05-B0C9-4914-8944-8CF64AB9F4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92278" y="1527048"/>
            <a:ext cx="1105509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18872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18872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689080" y="1905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98120" y="2286000"/>
            <a:ext cx="11483035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2083" y="142352"/>
            <a:ext cx="11483035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8954" y="2743200"/>
            <a:ext cx="8424226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0195" y="6391657"/>
            <a:ext cx="11483035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8120" y="152400"/>
            <a:ext cx="11483035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8C7F-0375-4ADF-9DF8-FF4C4D0EB9C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98120" y="2438400"/>
            <a:ext cx="11483035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547360" y="2115312"/>
            <a:ext cx="79248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670195" y="2209800"/>
            <a:ext cx="546811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46420" y="2199451"/>
            <a:ext cx="59436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9DC2C05-B0C9-4914-8944-8CF64AB9F4E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533400"/>
            <a:ext cx="1010412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278" y="228600"/>
            <a:ext cx="1109472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8560" y="6409944"/>
            <a:ext cx="3958438" cy="365760"/>
          </a:xfrm>
        </p:spPr>
        <p:txBody>
          <a:bodyPr/>
          <a:lstStyle/>
          <a:p>
            <a:fld id="{29288C7F-0375-4ADF-9DF8-FF4C4D0EB9C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2C05-B0C9-4914-8944-8CF64AB9F4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5932005" y="1575653"/>
            <a:ext cx="11597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92278" y="1371600"/>
            <a:ext cx="525018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240780" y="1371600"/>
            <a:ext cx="525018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59436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18872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18872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68908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98120" y="1371600"/>
            <a:ext cx="11483035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89700" y="6391656"/>
            <a:ext cx="11483035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8" y="1524000"/>
            <a:ext cx="5252244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28729" y="1524000"/>
            <a:ext cx="5254308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8C7F-0375-4ADF-9DF8-FF4C4D0EB9C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6240" y="6409944"/>
            <a:ext cx="46558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98120" y="1280160"/>
            <a:ext cx="11483035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8120" y="155448"/>
            <a:ext cx="11483035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92278" y="2471383"/>
            <a:ext cx="5254142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240780" y="2471383"/>
            <a:ext cx="525018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547360" y="956036"/>
            <a:ext cx="79248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670195" y="1050524"/>
            <a:ext cx="546811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646420" y="1042417"/>
            <a:ext cx="594360" cy="441325"/>
          </a:xfrm>
        </p:spPr>
        <p:txBody>
          <a:bodyPr/>
          <a:lstStyle>
            <a:lvl1pPr algn="ctr">
              <a:defRPr/>
            </a:lvl1pPr>
          </a:lstStyle>
          <a:p>
            <a:fld id="{09DC2C05-B0C9-4914-8944-8CF64AB9F4E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8C7F-0375-4ADF-9DF8-FF4C4D0EB9C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646420" y="1036021"/>
            <a:ext cx="594360" cy="441325"/>
          </a:xfrm>
        </p:spPr>
        <p:txBody>
          <a:bodyPr/>
          <a:lstStyle/>
          <a:p>
            <a:fld id="{09DC2C05-B0C9-4914-8944-8CF64AB9F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18872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18872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68908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195" y="6391657"/>
            <a:ext cx="11483035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120" y="158496"/>
            <a:ext cx="11483035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8C7F-0375-4ADF-9DF8-FF4C4D0EB9C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547360" y="6324600"/>
            <a:ext cx="79248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DC2C05-B0C9-4914-8944-8CF64AB9F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98120" y="152400"/>
            <a:ext cx="11483035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18872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68908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18872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98120" y="609600"/>
            <a:ext cx="356616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914400"/>
            <a:ext cx="307086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5300" y="1981201"/>
            <a:ext cx="307086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8120" y="152400"/>
            <a:ext cx="11483035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98120" y="533400"/>
            <a:ext cx="11483035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061460" y="685800"/>
            <a:ext cx="733044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684020" y="228600"/>
            <a:ext cx="79248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06854" y="323088"/>
            <a:ext cx="546811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83080" y="312739"/>
            <a:ext cx="59436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9DC2C05-B0C9-4914-8944-8CF64AB9F4E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4158" y="6388386"/>
            <a:ext cx="11483035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8C7F-0375-4ADF-9DF8-FF4C4D0EB9C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2278" y="6410848"/>
            <a:ext cx="4398264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98120" y="533400"/>
            <a:ext cx="11483035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18872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68908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18872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8120" y="152400"/>
            <a:ext cx="11483035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98120" y="609600"/>
            <a:ext cx="356616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98120" y="155448"/>
            <a:ext cx="11483035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684020" y="228600"/>
            <a:ext cx="79248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06854" y="323088"/>
            <a:ext cx="546811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83080" y="312739"/>
            <a:ext cx="594360" cy="441325"/>
          </a:xfrm>
        </p:spPr>
        <p:txBody>
          <a:bodyPr/>
          <a:lstStyle/>
          <a:p>
            <a:fld id="{09DC2C05-B0C9-4914-8944-8CF64AB9F4E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488" y="5029200"/>
            <a:ext cx="762762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00488" y="609600"/>
            <a:ext cx="762762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990600"/>
            <a:ext cx="316992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4158" y="6388386"/>
            <a:ext cx="11483035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4597" y="6404984"/>
            <a:ext cx="3958438" cy="365760"/>
          </a:xfrm>
        </p:spPr>
        <p:txBody>
          <a:bodyPr/>
          <a:lstStyle/>
          <a:p>
            <a:fld id="{29288C7F-0375-4ADF-9DF8-FF4C4D0EB9C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2278" y="6410848"/>
            <a:ext cx="4659782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18872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18872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68908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4158" y="6388386"/>
            <a:ext cx="11483035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528560" y="6404984"/>
            <a:ext cx="395843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9288C7F-0375-4ADF-9DF8-FF4C4D0EB9C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96240" y="6410848"/>
            <a:ext cx="465582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8120" y="155448"/>
            <a:ext cx="11483035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98120" y="1276743"/>
            <a:ext cx="1148303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547360" y="956036"/>
            <a:ext cx="79248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670195" y="1050524"/>
            <a:ext cx="546811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646420" y="1040175"/>
            <a:ext cx="59436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9DC2C05-B0C9-4914-8944-8CF64AB9F4E6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92278" y="228600"/>
            <a:ext cx="1109472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92278" y="1524000"/>
            <a:ext cx="1109472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By… </a:t>
            </a:r>
            <a:r>
              <a:rPr lang="en-US" dirty="0" err="1"/>
              <a:t>Sakeeb</a:t>
            </a:r>
            <a:r>
              <a:rPr lang="en-US" dirty="0"/>
              <a:t> sheikh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980330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Python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2278" y="1527048"/>
            <a:ext cx="11055096" cy="4797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400" dirty="0"/>
              <a:t>1.0 </a:t>
            </a:r>
            <a:r>
              <a:rPr lang="en-US" sz="5400" dirty="0">
                <a:sym typeface="Wingdings" pitchFamily="2" charset="2"/>
              </a:rPr>
              <a:t> Jan 1994</a:t>
            </a:r>
          </a:p>
          <a:p>
            <a:pPr marL="0" indent="0">
              <a:buNone/>
            </a:pPr>
            <a:r>
              <a:rPr lang="en-US" sz="5400" dirty="0">
                <a:sym typeface="Wingdings" pitchFamily="2" charset="2"/>
              </a:rPr>
              <a:t>2.0  Oct 2000</a:t>
            </a:r>
          </a:p>
          <a:p>
            <a:pPr marL="0" indent="0">
              <a:buNone/>
            </a:pPr>
            <a:r>
              <a:rPr lang="en-US" sz="5400" dirty="0">
                <a:sym typeface="Wingdings" pitchFamily="2" charset="2"/>
              </a:rPr>
              <a:t>3.0  Dec 2008</a:t>
            </a:r>
          </a:p>
          <a:p>
            <a:pPr marL="0" indent="0">
              <a:buNone/>
            </a:pPr>
            <a:endParaRPr lang="en-US" sz="5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5400" dirty="0">
                <a:sym typeface="Wingdings" pitchFamily="2" charset="2"/>
              </a:rPr>
              <a:t>Latest version </a:t>
            </a:r>
            <a:r>
              <a:rPr lang="en-US" sz="5400">
                <a:sym typeface="Wingdings" pitchFamily="2" charset="2"/>
              </a:rPr>
              <a:t> 3.10.7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98257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Python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Name in Python program.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 :- x = 10</a:t>
            </a:r>
          </a:p>
          <a:p>
            <a:pPr marL="0" indent="0">
              <a:buNone/>
            </a:pPr>
            <a:r>
              <a:rPr lang="en-US" dirty="0"/>
              <a:t>Or a function Name</a:t>
            </a:r>
          </a:p>
        </p:txBody>
      </p:sp>
    </p:spTree>
    <p:extLst>
      <p:ext uri="{BB962C8B-B14F-4D97-AF65-F5344CB8AC3E}">
        <p14:creationId xmlns:p14="http://schemas.microsoft.com/office/powerpoint/2010/main" val="298675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Rules of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2278" y="1527048"/>
            <a:ext cx="11055096" cy="4949952"/>
          </a:xfrm>
        </p:spPr>
        <p:txBody>
          <a:bodyPr>
            <a:normAutofit/>
          </a:bodyPr>
          <a:lstStyle/>
          <a:p>
            <a:r>
              <a:rPr lang="en-US" dirty="0"/>
              <a:t>Alphabets ( Uppercase / Lowercase )</a:t>
            </a:r>
          </a:p>
          <a:p>
            <a:r>
              <a:rPr lang="en-US" dirty="0"/>
              <a:t>Digits (0-9 )</a:t>
            </a:r>
          </a:p>
          <a:p>
            <a:r>
              <a:rPr lang="en-US" dirty="0"/>
              <a:t>Underscore (_)</a:t>
            </a:r>
          </a:p>
          <a:p>
            <a:r>
              <a:rPr lang="en-US" dirty="0"/>
              <a:t>Should not start with digit.</a:t>
            </a:r>
          </a:p>
          <a:p>
            <a:r>
              <a:rPr lang="en-US" dirty="0"/>
              <a:t>Identifiers are case sensitive.</a:t>
            </a:r>
          </a:p>
          <a:p>
            <a:r>
              <a:rPr lang="en-US" dirty="0"/>
              <a:t>Max Length not their for identifiers (No Length Limit)</a:t>
            </a:r>
          </a:p>
          <a:p>
            <a:r>
              <a:rPr lang="en-US" dirty="0"/>
              <a:t>_ </a:t>
            </a:r>
            <a:r>
              <a:rPr lang="en-US" dirty="0">
                <a:sym typeface="Wingdings" pitchFamily="2" charset="2"/>
              </a:rPr>
              <a:t> Private identifier.</a:t>
            </a:r>
          </a:p>
          <a:p>
            <a:r>
              <a:rPr lang="en-US" dirty="0">
                <a:sym typeface="Wingdings" pitchFamily="2" charset="2"/>
              </a:rPr>
              <a:t>__  Strongly Private.</a:t>
            </a:r>
          </a:p>
          <a:p>
            <a:r>
              <a:rPr lang="en-US" dirty="0">
                <a:sym typeface="Wingdings" pitchFamily="2" charset="2"/>
              </a:rPr>
              <a:t>__main__  Language Specific identifier ( Special variable defined 								by python itself)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6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Reserved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2278" y="1527048"/>
            <a:ext cx="11055096" cy="494995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35 </a:t>
            </a:r>
            <a:r>
              <a:rPr lang="en-US" dirty="0">
                <a:solidFill>
                  <a:srgbClr val="FF0000"/>
                </a:solidFill>
              </a:rPr>
              <a:t>Reserved Words</a:t>
            </a:r>
          </a:p>
          <a:p>
            <a:r>
              <a:rPr lang="en-US" sz="3200" b="1" dirty="0"/>
              <a:t>True, False, None</a:t>
            </a:r>
          </a:p>
          <a:p>
            <a:r>
              <a:rPr lang="en-US" sz="3200" dirty="0"/>
              <a:t>and, or, not, is, in</a:t>
            </a:r>
          </a:p>
          <a:p>
            <a:r>
              <a:rPr lang="en-US" sz="3200" dirty="0"/>
              <a:t>if, else, </a:t>
            </a:r>
            <a:r>
              <a:rPr lang="en-US" sz="3200" dirty="0" err="1"/>
              <a:t>elif</a:t>
            </a:r>
            <a:endParaRPr lang="en-US" sz="3200" dirty="0"/>
          </a:p>
          <a:p>
            <a:r>
              <a:rPr lang="en-US" sz="3200" dirty="0"/>
              <a:t>while, for, break, continue, return, yield</a:t>
            </a:r>
          </a:p>
          <a:p>
            <a:r>
              <a:rPr lang="en-US" sz="3200" dirty="0"/>
              <a:t>try, except, finally, raise, assert</a:t>
            </a:r>
          </a:p>
          <a:p>
            <a:r>
              <a:rPr lang="en-US" sz="3200" dirty="0"/>
              <a:t>import, from, as, class, </a:t>
            </a:r>
            <a:r>
              <a:rPr lang="en-US" sz="3200" dirty="0" err="1"/>
              <a:t>def</a:t>
            </a:r>
            <a:r>
              <a:rPr lang="en-US" sz="3200" dirty="0"/>
              <a:t>, pass, global, nonlocal</a:t>
            </a:r>
          </a:p>
          <a:p>
            <a:r>
              <a:rPr lang="en-US" sz="3200" dirty="0"/>
              <a:t>lambda, del, with,  </a:t>
            </a:r>
            <a:r>
              <a:rPr lang="en-US" sz="3200" dirty="0" err="1"/>
              <a:t>async</a:t>
            </a:r>
            <a:r>
              <a:rPr lang="en-US" sz="3200" dirty="0"/>
              <a:t>, await</a:t>
            </a:r>
          </a:p>
        </p:txBody>
      </p:sp>
    </p:spTree>
    <p:extLst>
      <p:ext uri="{BB962C8B-B14F-4D97-AF65-F5344CB8AC3E}">
        <p14:creationId xmlns:p14="http://schemas.microsoft.com/office/powerpoint/2010/main" val="289761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1447800"/>
            <a:ext cx="3124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Python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7048"/>
            <a:ext cx="2895600" cy="4572000"/>
          </a:xfrm>
        </p:spPr>
        <p:txBody>
          <a:bodyPr>
            <a:normAutofit/>
          </a:bodyPr>
          <a:lstStyle/>
          <a:p>
            <a:r>
              <a:rPr lang="en-US" sz="4000" dirty="0" err="1"/>
              <a:t>Int</a:t>
            </a:r>
            <a:endParaRPr lang="en-US" sz="4000" dirty="0"/>
          </a:p>
          <a:p>
            <a:r>
              <a:rPr lang="en-US" sz="4000" dirty="0"/>
              <a:t>Float</a:t>
            </a:r>
          </a:p>
          <a:p>
            <a:r>
              <a:rPr lang="en-US" sz="4000" dirty="0"/>
              <a:t>Complex</a:t>
            </a:r>
          </a:p>
          <a:p>
            <a:r>
              <a:rPr lang="en-US" sz="4000" dirty="0" err="1"/>
              <a:t>Bool</a:t>
            </a:r>
            <a:endParaRPr lang="en-US" sz="4000" dirty="0"/>
          </a:p>
          <a:p>
            <a:r>
              <a:rPr lang="en-US" sz="4000" dirty="0" err="1"/>
              <a:t>Str</a:t>
            </a: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97478" y="1524000"/>
            <a:ext cx="4789322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/>
              <a:t>Bytes</a:t>
            </a:r>
            <a:endParaRPr lang="en-US" sz="4000" dirty="0"/>
          </a:p>
          <a:p>
            <a:r>
              <a:rPr lang="en-US" sz="4000" dirty="0" err="1"/>
              <a:t>Bytearray</a:t>
            </a:r>
            <a:endParaRPr lang="en-US" sz="4000" dirty="0"/>
          </a:p>
          <a:p>
            <a:r>
              <a:rPr lang="en-US" sz="4000" dirty="0"/>
              <a:t>Range</a:t>
            </a:r>
          </a:p>
          <a:p>
            <a:r>
              <a:rPr lang="en-US" sz="4000" dirty="0"/>
              <a:t>List</a:t>
            </a:r>
          </a:p>
          <a:p>
            <a:r>
              <a:rPr lang="en-US" sz="4000" dirty="0"/>
              <a:t>Tuple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43800" y="1524000"/>
            <a:ext cx="4789322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Set</a:t>
            </a:r>
          </a:p>
          <a:p>
            <a:r>
              <a:rPr lang="en-US" sz="4000" dirty="0" err="1"/>
              <a:t>Frozenset</a:t>
            </a:r>
            <a:endParaRPr lang="en-US" sz="4000" dirty="0"/>
          </a:p>
          <a:p>
            <a:r>
              <a:rPr lang="en-US" sz="4000" dirty="0" err="1"/>
              <a:t>Dict</a:t>
            </a:r>
            <a:endParaRPr lang="en-US" sz="4000" dirty="0"/>
          </a:p>
          <a:p>
            <a:r>
              <a:rPr lang="en-US" sz="4000" dirty="0"/>
              <a:t>None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828800" y="5771606"/>
            <a:ext cx="3429000" cy="629194"/>
          </a:xfrm>
          <a:prstGeom prst="wedgeRectCallout">
            <a:avLst>
              <a:gd name="adj1" fmla="val -33214"/>
              <a:gd name="adj2" fmla="val -11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Fundamental </a:t>
            </a:r>
            <a:r>
              <a:rPr lang="en-US" dirty="0" err="1"/>
              <a:t>Datatypes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64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Python Inbuilt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2278" y="1527048"/>
            <a:ext cx="11055096" cy="48737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type() </a:t>
            </a:r>
            <a:r>
              <a:rPr lang="en-US" dirty="0">
                <a:sym typeface="Wingdings" pitchFamily="2" charset="2"/>
              </a:rPr>
              <a:t> type of the variable.</a:t>
            </a:r>
            <a:endParaRPr lang="en-US" dirty="0"/>
          </a:p>
          <a:p>
            <a:r>
              <a:rPr lang="en-US" dirty="0"/>
              <a:t>print()  </a:t>
            </a:r>
            <a:r>
              <a:rPr lang="en-US" dirty="0">
                <a:sym typeface="Wingdings" pitchFamily="2" charset="2"/>
              </a:rPr>
              <a:t>  printing the variable or message.</a:t>
            </a:r>
            <a:endParaRPr lang="en-US" dirty="0"/>
          </a:p>
          <a:p>
            <a:r>
              <a:rPr lang="en-US" dirty="0"/>
              <a:t>id()  </a:t>
            </a:r>
            <a:r>
              <a:rPr lang="en-US" dirty="0">
                <a:sym typeface="Wingdings" pitchFamily="2" charset="2"/>
              </a:rPr>
              <a:t> address of the object.</a:t>
            </a:r>
            <a:endParaRPr lang="en-US" dirty="0"/>
          </a:p>
          <a:p>
            <a:r>
              <a:rPr lang="en-US" dirty="0" err="1"/>
              <a:t>len</a:t>
            </a:r>
            <a:r>
              <a:rPr lang="en-US" dirty="0"/>
              <a:t>()  </a:t>
            </a:r>
            <a:r>
              <a:rPr lang="en-US" dirty="0">
                <a:sym typeface="Wingdings" pitchFamily="2" charset="2"/>
              </a:rPr>
              <a:t>  length of object.</a:t>
            </a:r>
          </a:p>
          <a:p>
            <a:r>
              <a:rPr lang="en-US" dirty="0"/>
              <a:t>abs()</a:t>
            </a:r>
          </a:p>
          <a:p>
            <a:r>
              <a:rPr lang="en-US" dirty="0"/>
              <a:t>help()</a:t>
            </a:r>
          </a:p>
          <a:p>
            <a:r>
              <a:rPr lang="en-US" dirty="0"/>
              <a:t>max()</a:t>
            </a:r>
          </a:p>
          <a:p>
            <a:r>
              <a:rPr lang="en-US" dirty="0"/>
              <a:t>min()</a:t>
            </a:r>
          </a:p>
          <a:p>
            <a:r>
              <a:rPr lang="en-US" dirty="0"/>
              <a:t>round()</a:t>
            </a:r>
          </a:p>
          <a:p>
            <a:r>
              <a:rPr lang="en-US" dirty="0"/>
              <a:t>Etc………..</a:t>
            </a:r>
          </a:p>
        </p:txBody>
      </p:sp>
    </p:spTree>
    <p:extLst>
      <p:ext uri="{BB962C8B-B14F-4D97-AF65-F5344CB8AC3E}">
        <p14:creationId xmlns:p14="http://schemas.microsoft.com/office/powerpoint/2010/main" val="453699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Working With Integers </a:t>
            </a:r>
            <a:r>
              <a:rPr lang="en-US" dirty="0" err="1">
                <a:solidFill>
                  <a:srgbClr val="FF0000"/>
                </a:solidFill>
              </a:rPr>
              <a:t>Datatype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2278" y="1527048"/>
            <a:ext cx="11055096" cy="49499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 :- 10, 20, 30, …….100000.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Decimal Form (Base 10) </a:t>
            </a:r>
            <a:r>
              <a:rPr lang="en-US" dirty="0">
                <a:sym typeface="Wingdings" pitchFamily="2" charset="2"/>
              </a:rPr>
              <a:t> Numbers between </a:t>
            </a:r>
            <a:r>
              <a:rPr lang="en-US" b="1" dirty="0">
                <a:sym typeface="Wingdings" pitchFamily="2" charset="2"/>
              </a:rPr>
              <a:t>0 to 9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	Ex : - a=7878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Binary Form (Base 2)   Number </a:t>
            </a:r>
            <a:r>
              <a:rPr lang="en-US" b="1" dirty="0">
                <a:sym typeface="Wingdings" pitchFamily="2" charset="2"/>
              </a:rPr>
              <a:t>0 or 1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	Ex : - a=0b1111,  a=oB1111</a:t>
            </a:r>
            <a:endParaRPr lang="en-US" b="1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Octal Form (Base 8)  Numbers between </a:t>
            </a:r>
            <a:r>
              <a:rPr lang="en-US" b="1" dirty="0">
                <a:sym typeface="Wingdings" pitchFamily="2" charset="2"/>
              </a:rPr>
              <a:t>0 to 7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	Ex : - a=0o777,   a=0O777</a:t>
            </a:r>
            <a:endParaRPr lang="en-US" b="1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Hexadecimal (Base 16)  Numbers between </a:t>
            </a:r>
            <a:r>
              <a:rPr lang="en-US" b="1" dirty="0">
                <a:sym typeface="Wingdings" pitchFamily="2" charset="2"/>
              </a:rPr>
              <a:t>0 - 9 and A – F / a - f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	Ex : - a=0xFace,   a=0XFace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Note : - Output is given in Decimal format only</a:t>
            </a:r>
          </a:p>
        </p:txBody>
      </p:sp>
    </p:spTree>
    <p:extLst>
      <p:ext uri="{BB962C8B-B14F-4D97-AF65-F5344CB8AC3E}">
        <p14:creationId xmlns:p14="http://schemas.microsoft.com/office/powerpoint/2010/main" val="303418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bin()  </a:t>
            </a:r>
            <a:r>
              <a:rPr lang="en-US" dirty="0">
                <a:sym typeface="Wingdings" pitchFamily="2" charset="2"/>
              </a:rPr>
              <a:t> For Binary conversion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Ex : - bin(15) ,  bin(0xFFFF)</a:t>
            </a:r>
          </a:p>
          <a:p>
            <a:pPr lvl="1"/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dirty="0" err="1">
                <a:sym typeface="Wingdings" pitchFamily="2" charset="2"/>
              </a:rPr>
              <a:t>oct</a:t>
            </a:r>
            <a:r>
              <a:rPr lang="en-US" dirty="0">
                <a:sym typeface="Wingdings" pitchFamily="2" charset="2"/>
              </a:rPr>
              <a:t>()   For Octal conversion.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Ex : -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oct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(123)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hex()   For Hexadecimal conversion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Ex : - hex(0o1234)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34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Working With Float </a:t>
            </a:r>
            <a:r>
              <a:rPr lang="en-US" dirty="0" err="1">
                <a:solidFill>
                  <a:srgbClr val="FF0000"/>
                </a:solidFill>
              </a:rPr>
              <a:t>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 = 123.456</a:t>
            </a:r>
          </a:p>
          <a:p>
            <a:r>
              <a:rPr lang="en-US" dirty="0">
                <a:solidFill>
                  <a:srgbClr val="FF0000"/>
                </a:solidFill>
              </a:rPr>
              <a:t>f = 0x123.456   </a:t>
            </a:r>
            <a:r>
              <a:rPr lang="en-US" dirty="0"/>
              <a:t>hex Not allowed</a:t>
            </a:r>
          </a:p>
          <a:p>
            <a:r>
              <a:rPr lang="en-US" dirty="0">
                <a:solidFill>
                  <a:srgbClr val="FF0000"/>
                </a:solidFill>
              </a:rPr>
              <a:t>f  = 0O123.456  </a:t>
            </a:r>
            <a:r>
              <a:rPr lang="en-US" dirty="0"/>
              <a:t>Oct Not allowed</a:t>
            </a:r>
          </a:p>
          <a:p>
            <a:endParaRPr lang="en-US" dirty="0"/>
          </a:p>
          <a:p>
            <a:r>
              <a:rPr lang="en-US" b="1" dirty="0"/>
              <a:t>Exponential Form</a:t>
            </a:r>
          </a:p>
          <a:p>
            <a:pPr lvl="1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1.2e3  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   1.2 x 10</a:t>
            </a:r>
            <a:r>
              <a:rPr lang="en-US" sz="2800" baseline="300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3</a:t>
            </a:r>
          </a:p>
          <a:p>
            <a:pPr marL="1737360" lvl="6" indent="0">
              <a:buNone/>
            </a:pPr>
            <a:r>
              <a:rPr lang="en-US" sz="2400" dirty="0">
                <a:sym typeface="Wingdings" pitchFamily="2" charset="2"/>
              </a:rPr>
              <a:t>	     1.2 x 1000 = 1200.0</a:t>
            </a:r>
          </a:p>
          <a:p>
            <a:pPr marL="1737360" lvl="6" indent="0">
              <a:buNone/>
            </a:pPr>
            <a:r>
              <a:rPr lang="en-US" sz="2400" dirty="0">
                <a:sym typeface="Wingdings" pitchFamily="2" charset="2"/>
              </a:rPr>
              <a:t>Ex :-  f = 1.2e3</a:t>
            </a:r>
          </a:p>
        </p:txBody>
      </p:sp>
    </p:spTree>
    <p:extLst>
      <p:ext uri="{BB962C8B-B14F-4D97-AF65-F5344CB8AC3E}">
        <p14:creationId xmlns:p14="http://schemas.microsoft.com/office/powerpoint/2010/main" val="592424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Working With Complex </a:t>
            </a:r>
            <a:r>
              <a:rPr lang="en-US" dirty="0" err="1">
                <a:solidFill>
                  <a:srgbClr val="FF0000"/>
                </a:solidFill>
              </a:rPr>
              <a:t>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2278" y="1527048"/>
            <a:ext cx="11055096" cy="49499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b="1" dirty="0"/>
              <a:t>a + </a:t>
            </a:r>
            <a:r>
              <a:rPr lang="en-US" sz="3600" b="1" dirty="0" err="1"/>
              <a:t>bj</a:t>
            </a:r>
            <a:endParaRPr lang="en-US" sz="3600" b="1" dirty="0"/>
          </a:p>
          <a:p>
            <a:r>
              <a:rPr lang="en-US" dirty="0"/>
              <a:t>a </a:t>
            </a:r>
            <a:r>
              <a:rPr lang="en-US" dirty="0">
                <a:sym typeface="Wingdings" pitchFamily="2" charset="2"/>
              </a:rPr>
              <a:t> real part</a:t>
            </a:r>
          </a:p>
          <a:p>
            <a:r>
              <a:rPr lang="en-US" dirty="0">
                <a:sym typeface="Wingdings" pitchFamily="2" charset="2"/>
              </a:rPr>
              <a:t>b   imaginary part</a:t>
            </a:r>
          </a:p>
          <a:p>
            <a:r>
              <a:rPr lang="en-US" dirty="0">
                <a:sym typeface="Wingdings" pitchFamily="2" charset="2"/>
              </a:rPr>
              <a:t>j2  =  -1	     ---   j = √-1</a:t>
            </a:r>
          </a:p>
          <a:p>
            <a:r>
              <a:rPr lang="en-US" dirty="0">
                <a:sym typeface="Wingdings" pitchFamily="2" charset="2"/>
              </a:rPr>
              <a:t>a and b can be </a:t>
            </a:r>
            <a:r>
              <a:rPr lang="en-US" dirty="0" err="1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or float values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Ex </a:t>
            </a:r>
            <a:r>
              <a:rPr lang="en-US" dirty="0">
                <a:sym typeface="Wingdings" pitchFamily="2" charset="2"/>
              </a:rPr>
              <a:t>: - y = 10.5 + 2.3j</a:t>
            </a:r>
          </a:p>
          <a:p>
            <a:pPr marL="0" indent="0">
              <a:buNone/>
            </a:pPr>
            <a:r>
              <a:rPr lang="en-US" dirty="0" err="1">
                <a:sym typeface="Wingdings" pitchFamily="2" charset="2"/>
              </a:rPr>
              <a:t>y.Real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err="1">
                <a:sym typeface="Wingdings" pitchFamily="2" charset="2"/>
              </a:rPr>
              <a:t>y.imaginary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Note :- Only </a:t>
            </a:r>
            <a:r>
              <a:rPr lang="en-US" b="1" dirty="0">
                <a:sym typeface="Wingdings" pitchFamily="2" charset="2"/>
              </a:rPr>
              <a:t>j</a:t>
            </a:r>
            <a:r>
              <a:rPr lang="en-US" dirty="0">
                <a:sym typeface="Wingdings" pitchFamily="2" charset="2"/>
              </a:rPr>
              <a:t> is allowed for complex numbers.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b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can be of any base value but </a:t>
            </a:r>
            <a:r>
              <a:rPr lang="en-US" b="1" dirty="0"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 must be decimal base only</a:t>
            </a:r>
          </a:p>
        </p:txBody>
      </p:sp>
    </p:spTree>
    <p:extLst>
      <p:ext uri="{BB962C8B-B14F-4D97-AF65-F5344CB8AC3E}">
        <p14:creationId xmlns:p14="http://schemas.microsoft.com/office/powerpoint/2010/main" val="422800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History of Python</a:t>
            </a:r>
          </a:p>
          <a:p>
            <a:r>
              <a:rPr lang="en-US" dirty="0"/>
              <a:t>How to install python ?</a:t>
            </a:r>
          </a:p>
          <a:p>
            <a:r>
              <a:rPr lang="en-US" dirty="0"/>
              <a:t>How many ways are there to execute a python program ?</a:t>
            </a:r>
          </a:p>
          <a:p>
            <a:r>
              <a:rPr lang="en-US" dirty="0"/>
              <a:t>Code Editors</a:t>
            </a:r>
          </a:p>
          <a:p>
            <a:r>
              <a:rPr lang="en-US" dirty="0"/>
              <a:t>Different Python IDE’s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7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Working with </a:t>
            </a:r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datatype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True / False</a:t>
            </a:r>
          </a:p>
          <a:p>
            <a:r>
              <a:rPr lang="en-US" dirty="0"/>
              <a:t>a = True</a:t>
            </a:r>
          </a:p>
          <a:p>
            <a:r>
              <a:rPr lang="en-US" dirty="0"/>
              <a:t>b = False</a:t>
            </a:r>
          </a:p>
          <a:p>
            <a:endParaRPr lang="en-US" dirty="0"/>
          </a:p>
          <a:p>
            <a:pPr>
              <a:buFont typeface="Wingdings"/>
              <a:buChar char="à"/>
            </a:pPr>
            <a:r>
              <a:rPr lang="en-US" dirty="0">
                <a:sym typeface="Wingdings" pitchFamily="2" charset="2"/>
              </a:rPr>
              <a:t>True + True = 2</a:t>
            </a:r>
          </a:p>
          <a:p>
            <a:pPr>
              <a:buFont typeface="Wingdings"/>
              <a:buChar char="à"/>
            </a:pPr>
            <a:r>
              <a:rPr lang="en-US" dirty="0">
                <a:sym typeface="Wingdings" pitchFamily="2" charset="2"/>
              </a:rPr>
              <a:t>True + False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68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Working With String </a:t>
            </a:r>
            <a:r>
              <a:rPr lang="en-US" dirty="0" err="1">
                <a:solidFill>
                  <a:srgbClr val="FF0000"/>
                </a:solidFill>
              </a:rPr>
              <a:t>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  = ‘</a:t>
            </a:r>
            <a:r>
              <a:rPr lang="en-US" dirty="0" err="1"/>
              <a:t>Sakeeb</a:t>
            </a:r>
            <a:r>
              <a:rPr lang="en-US" dirty="0"/>
              <a:t>’    OR   s  =“</a:t>
            </a:r>
            <a:r>
              <a:rPr lang="en-US" dirty="0" err="1"/>
              <a:t>Sakeeb</a:t>
            </a:r>
            <a:r>
              <a:rPr lang="en-US" dirty="0"/>
              <a:t>”</a:t>
            </a:r>
          </a:p>
          <a:p>
            <a:r>
              <a:rPr lang="en-US" dirty="0"/>
              <a:t>For Multiline String Literals</a:t>
            </a:r>
          </a:p>
          <a:p>
            <a:r>
              <a:rPr lang="en-US" dirty="0"/>
              <a:t>s = ‘’’ Hello</a:t>
            </a:r>
          </a:p>
          <a:p>
            <a:pPr marL="0" indent="0">
              <a:buNone/>
            </a:pPr>
            <a:r>
              <a:rPr lang="en-US" dirty="0"/>
              <a:t>		World’’’ </a:t>
            </a:r>
          </a:p>
          <a:p>
            <a:r>
              <a:rPr lang="en-US" dirty="0"/>
              <a:t>s = “”” Hello</a:t>
            </a:r>
          </a:p>
          <a:p>
            <a:pPr marL="0" indent="0">
              <a:buNone/>
            </a:pPr>
            <a:r>
              <a:rPr lang="en-US" dirty="0"/>
              <a:t>		World””” </a:t>
            </a:r>
          </a:p>
          <a:p>
            <a:pPr marL="0" indent="0">
              <a:buNone/>
            </a:pPr>
            <a:r>
              <a:rPr lang="en-US" dirty="0"/>
              <a:t>Triple cotes are also used to define </a:t>
            </a:r>
            <a:r>
              <a:rPr lang="en-US" dirty="0" err="1"/>
              <a:t>Docstring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  = ‘’’Hello “</a:t>
            </a:r>
            <a:r>
              <a:rPr lang="en-US" dirty="0" err="1"/>
              <a:t>Sakeeb</a:t>
            </a:r>
            <a:r>
              <a:rPr lang="en-US" dirty="0"/>
              <a:t>” how are you’’’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01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String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2278" y="1527048"/>
            <a:ext cx="11055096" cy="5178552"/>
          </a:xfrm>
        </p:spPr>
        <p:txBody>
          <a:bodyPr>
            <a:normAutofit/>
          </a:bodyPr>
          <a:lstStyle/>
          <a:p>
            <a:r>
              <a:rPr lang="en-US" b="1" dirty="0"/>
              <a:t>String Indexing</a:t>
            </a:r>
          </a:p>
          <a:p>
            <a:r>
              <a:rPr lang="en-US" dirty="0"/>
              <a:t>S = ‘</a:t>
            </a:r>
            <a:r>
              <a:rPr lang="en-US" dirty="0" err="1"/>
              <a:t>sakeeb</a:t>
            </a:r>
            <a:r>
              <a:rPr lang="en-US" dirty="0"/>
              <a:t>’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  = ‘’’Hello “</a:t>
            </a:r>
            <a:r>
              <a:rPr lang="en-US" dirty="0" err="1"/>
              <a:t>Sakeeb</a:t>
            </a:r>
            <a:r>
              <a:rPr lang="en-US" dirty="0"/>
              <a:t>” how are you’’’</a:t>
            </a:r>
          </a:p>
          <a:p>
            <a:r>
              <a:rPr lang="en-US" dirty="0"/>
              <a:t>S[2:8]</a:t>
            </a:r>
          </a:p>
          <a:p>
            <a:r>
              <a:rPr lang="en-US" dirty="0"/>
              <a:t>S[2:8:2]</a:t>
            </a:r>
          </a:p>
          <a:p>
            <a:r>
              <a:rPr lang="en-US" dirty="0"/>
              <a:t>S *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3E959-8076-476C-B101-49F2CFFDE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2619375"/>
            <a:ext cx="96488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Converting Data from One Type to another.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int</a:t>
            </a:r>
            <a:r>
              <a:rPr lang="en-US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float()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complex()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bool</a:t>
            </a:r>
            <a:r>
              <a:rPr lang="en-US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str</a:t>
            </a:r>
            <a:r>
              <a:rPr lang="en-US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79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Immutable </a:t>
            </a:r>
            <a:r>
              <a:rPr lang="en-US" dirty="0" err="1">
                <a:solidFill>
                  <a:srgbClr val="FF0000"/>
                </a:solidFill>
              </a:rPr>
              <a:t>Vs</a:t>
            </a:r>
            <a:r>
              <a:rPr lang="en-US" dirty="0">
                <a:solidFill>
                  <a:srgbClr val="FF0000"/>
                </a:solidFill>
              </a:rPr>
              <a:t> Fundamental </a:t>
            </a:r>
            <a:r>
              <a:rPr lang="en-US" dirty="0" err="1">
                <a:solidFill>
                  <a:srgbClr val="FF0000"/>
                </a:solidFill>
              </a:rPr>
              <a:t>Datatypes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8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It’s a General Purpose High Level Programming Language.</a:t>
            </a:r>
          </a:p>
          <a:p>
            <a:endParaRPr lang="en-US" dirty="0"/>
          </a:p>
          <a:p>
            <a:r>
              <a:rPr lang="en-US" dirty="0"/>
              <a:t>Father of python “</a:t>
            </a:r>
            <a:r>
              <a:rPr lang="en-US" b="1" dirty="0"/>
              <a:t>Guido Van </a:t>
            </a:r>
            <a:r>
              <a:rPr lang="en-US" b="1" dirty="0" err="1"/>
              <a:t>Rossan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Python was created in </a:t>
            </a:r>
            <a:r>
              <a:rPr lang="en-US" b="1" dirty="0"/>
              <a:t>1989</a:t>
            </a:r>
            <a:r>
              <a:rPr lang="en-US" dirty="0"/>
              <a:t> at National Research Institute, Netherland.</a:t>
            </a:r>
          </a:p>
          <a:p>
            <a:endParaRPr lang="en-US" dirty="0"/>
          </a:p>
          <a:p>
            <a:r>
              <a:rPr lang="en-US" dirty="0"/>
              <a:t>Officially Python is available to public in </a:t>
            </a:r>
            <a:r>
              <a:rPr lang="en-US" b="1" dirty="0"/>
              <a:t>20</a:t>
            </a:r>
            <a:r>
              <a:rPr lang="en-US" b="1" baseline="30000" dirty="0"/>
              <a:t>th</a:t>
            </a:r>
            <a:r>
              <a:rPr lang="en-US" b="1" dirty="0"/>
              <a:t> Feb 1991.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648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Why Python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100 lines </a:t>
            </a:r>
            <a:r>
              <a:rPr lang="en-US" dirty="0"/>
              <a:t>of code can be written in just </a:t>
            </a:r>
            <a:r>
              <a:rPr lang="en-US" b="1" dirty="0"/>
              <a:t>10 to 15 line </a:t>
            </a:r>
            <a:r>
              <a:rPr lang="en-US" dirty="0"/>
              <a:t>in python.</a:t>
            </a:r>
          </a:p>
          <a:p>
            <a:endParaRPr lang="en-US" dirty="0"/>
          </a:p>
          <a:p>
            <a:r>
              <a:rPr lang="en-US" dirty="0"/>
              <a:t>Rich Libraries (Batteries)</a:t>
            </a:r>
          </a:p>
          <a:p>
            <a:endParaRPr lang="en-US" dirty="0"/>
          </a:p>
          <a:p>
            <a:r>
              <a:rPr lang="en-US" dirty="0"/>
              <a:t>Open Source / Freeware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Features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2278" y="1527048"/>
            <a:ext cx="11055096" cy="48737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Simple and easy to learn.</a:t>
            </a:r>
          </a:p>
          <a:p>
            <a:r>
              <a:rPr lang="en-US" dirty="0"/>
              <a:t>Freeware and </a:t>
            </a:r>
            <a:r>
              <a:rPr lang="en-US" dirty="0" err="1"/>
              <a:t>OpenSource</a:t>
            </a:r>
            <a:r>
              <a:rPr lang="en-US" dirty="0"/>
              <a:t>.</a:t>
            </a:r>
          </a:p>
          <a:p>
            <a:r>
              <a:rPr lang="en-US" dirty="0"/>
              <a:t>High Level Programming Language.</a:t>
            </a:r>
          </a:p>
          <a:p>
            <a:r>
              <a:rPr lang="en-US" dirty="0"/>
              <a:t>Platform Independent (Write Once and Run Anywhere(WORA))</a:t>
            </a:r>
          </a:p>
          <a:p>
            <a:r>
              <a:rPr lang="en-US" dirty="0"/>
              <a:t>Portability.</a:t>
            </a:r>
          </a:p>
          <a:p>
            <a:r>
              <a:rPr lang="en-US" dirty="0"/>
              <a:t>Dynamically Typed.</a:t>
            </a:r>
          </a:p>
          <a:p>
            <a:r>
              <a:rPr lang="en-US" dirty="0"/>
              <a:t>Both Procedure Oriented and Object Oriented.</a:t>
            </a:r>
          </a:p>
          <a:p>
            <a:r>
              <a:rPr lang="en-US" dirty="0"/>
              <a:t>Interpreted.</a:t>
            </a:r>
          </a:p>
          <a:p>
            <a:r>
              <a:rPr lang="en-US" dirty="0"/>
              <a:t>Extensible.</a:t>
            </a:r>
          </a:p>
          <a:p>
            <a:r>
              <a:rPr lang="en-US" dirty="0"/>
              <a:t>Embedded.</a:t>
            </a:r>
          </a:p>
          <a:p>
            <a:r>
              <a:rPr lang="en-US" dirty="0"/>
              <a:t>Extensive Library.</a:t>
            </a:r>
          </a:p>
        </p:txBody>
      </p:sp>
    </p:spTree>
    <p:extLst>
      <p:ext uri="{BB962C8B-B14F-4D97-AF65-F5344CB8AC3E}">
        <p14:creationId xmlns:p14="http://schemas.microsoft.com/office/powerpoint/2010/main" val="368164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Python Limitation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Performance.</a:t>
            </a:r>
          </a:p>
          <a:p>
            <a:r>
              <a:rPr lang="en-US" dirty="0"/>
              <a:t>Not for Mobile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09361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From where the python got its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Functional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Programming from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OOP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C++.</a:t>
            </a:r>
          </a:p>
          <a:p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Scripting Language features from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Perl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and shell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Modular Programming features from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Modula-3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Where Python Can Be Used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2278" y="1527048"/>
            <a:ext cx="11055096" cy="494995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Desktop Application.</a:t>
            </a:r>
          </a:p>
          <a:p>
            <a:r>
              <a:rPr lang="en-US" sz="3200" dirty="0"/>
              <a:t>Web Application.</a:t>
            </a:r>
          </a:p>
          <a:p>
            <a:r>
              <a:rPr lang="en-US" sz="3200" dirty="0"/>
              <a:t>Database Application.</a:t>
            </a:r>
          </a:p>
          <a:p>
            <a:r>
              <a:rPr lang="en-US" sz="3200" dirty="0"/>
              <a:t>Networking Application.</a:t>
            </a:r>
          </a:p>
          <a:p>
            <a:r>
              <a:rPr lang="en-US" sz="3200" dirty="0"/>
              <a:t>Games.</a:t>
            </a:r>
          </a:p>
          <a:p>
            <a:r>
              <a:rPr lang="en-US" sz="3200" dirty="0"/>
              <a:t>Data Analysis.</a:t>
            </a:r>
          </a:p>
          <a:p>
            <a:r>
              <a:rPr lang="en-US" sz="3200" dirty="0"/>
              <a:t>Machine Learning.</a:t>
            </a:r>
          </a:p>
          <a:p>
            <a:r>
              <a:rPr lang="en-US" sz="3200" dirty="0"/>
              <a:t>Artificial Intelligence.</a:t>
            </a:r>
          </a:p>
          <a:p>
            <a:r>
              <a:rPr lang="en-US" sz="3200" dirty="0" err="1"/>
              <a:t>IoT</a:t>
            </a:r>
            <a:r>
              <a:rPr lang="en-US" sz="3200" dirty="0"/>
              <a:t>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3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Which Big Companies Use Python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Google.</a:t>
            </a:r>
          </a:p>
          <a:p>
            <a:r>
              <a:rPr lang="en-US" dirty="0"/>
              <a:t>Facebook.</a:t>
            </a:r>
          </a:p>
          <a:p>
            <a:r>
              <a:rPr lang="en-US" dirty="0" err="1"/>
              <a:t>OpenStack</a:t>
            </a:r>
            <a:r>
              <a:rPr lang="en-US" dirty="0"/>
              <a:t>.</a:t>
            </a:r>
          </a:p>
          <a:p>
            <a:r>
              <a:rPr lang="en-US" dirty="0" err="1"/>
              <a:t>Youtube</a:t>
            </a:r>
            <a:r>
              <a:rPr lang="en-US" dirty="0"/>
              <a:t>.</a:t>
            </a:r>
          </a:p>
          <a:p>
            <a:r>
              <a:rPr lang="en-US" dirty="0" err="1"/>
              <a:t>Dropbox</a:t>
            </a:r>
            <a:r>
              <a:rPr lang="en-US" dirty="0"/>
              <a:t>.</a:t>
            </a:r>
          </a:p>
          <a:p>
            <a:r>
              <a:rPr lang="en-US" dirty="0"/>
              <a:t>NASA.</a:t>
            </a:r>
          </a:p>
          <a:p>
            <a:r>
              <a:rPr lang="en-US" dirty="0"/>
              <a:t>NSE</a:t>
            </a:r>
          </a:p>
          <a:p>
            <a:r>
              <a:rPr lang="en-US" dirty="0"/>
              <a:t>etc………………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712382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1268</TotalTime>
  <Words>895</Words>
  <Application>Microsoft Office PowerPoint</Application>
  <PresentationFormat>Custom</PresentationFormat>
  <Paragraphs>200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Georgia</vt:lpstr>
      <vt:lpstr>Times New Roman</vt:lpstr>
      <vt:lpstr>Wingdings</vt:lpstr>
      <vt:lpstr>Wingdings 2</vt:lpstr>
      <vt:lpstr>Civic</vt:lpstr>
      <vt:lpstr>Introduction to Python</vt:lpstr>
      <vt:lpstr>Introduction</vt:lpstr>
      <vt:lpstr>About Python</vt:lpstr>
      <vt:lpstr>Why Python ?</vt:lpstr>
      <vt:lpstr>Features of Python</vt:lpstr>
      <vt:lpstr>Python Limitation</vt:lpstr>
      <vt:lpstr>From where the python got its features</vt:lpstr>
      <vt:lpstr>Where Python Can Be Used ?</vt:lpstr>
      <vt:lpstr>Which Big Companies Use Python ?</vt:lpstr>
      <vt:lpstr>Python Versions</vt:lpstr>
      <vt:lpstr>Python Identifiers</vt:lpstr>
      <vt:lpstr>Rules of Identifiers</vt:lpstr>
      <vt:lpstr>Reserved Words</vt:lpstr>
      <vt:lpstr>Python Data types</vt:lpstr>
      <vt:lpstr>Python Inbuilt Functions</vt:lpstr>
      <vt:lpstr>Working With Integers Datatype</vt:lpstr>
      <vt:lpstr>Base Conversion</vt:lpstr>
      <vt:lpstr>Working With Float Datatype</vt:lpstr>
      <vt:lpstr>Working With Complex Datatype</vt:lpstr>
      <vt:lpstr>Working with boolean datatype</vt:lpstr>
      <vt:lpstr>Working With String Datatype</vt:lpstr>
      <vt:lpstr>String Slicing</vt:lpstr>
      <vt:lpstr>Type Casting</vt:lpstr>
      <vt:lpstr>Immutable Vs Fundamental Datatypes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mypc</dc:creator>
  <cp:lastModifiedBy>Sakeeb Sheikh</cp:lastModifiedBy>
  <cp:revision>148</cp:revision>
  <dcterms:created xsi:type="dcterms:W3CDTF">2018-10-29T11:06:44Z</dcterms:created>
  <dcterms:modified xsi:type="dcterms:W3CDTF">2022-10-08T07:58:24Z</dcterms:modified>
</cp:coreProperties>
</file>