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0" r:id="rId2"/>
  </p:sldMasterIdLst>
  <p:notesMasterIdLst>
    <p:notesMasterId r:id="rId17"/>
  </p:notesMasterIdLst>
  <p:sldIdLst>
    <p:sldId id="256" r:id="rId3"/>
    <p:sldId id="257" r:id="rId4"/>
    <p:sldId id="269" r:id="rId5"/>
    <p:sldId id="264" r:id="rId6"/>
    <p:sldId id="272" r:id="rId7"/>
    <p:sldId id="258" r:id="rId8"/>
    <p:sldId id="262" r:id="rId9"/>
    <p:sldId id="271" r:id="rId10"/>
    <p:sldId id="263" r:id="rId11"/>
    <p:sldId id="265" r:id="rId12"/>
    <p:sldId id="267" r:id="rId13"/>
    <p:sldId id="260" r:id="rId14"/>
    <p:sldId id="26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42" autoAdjust="0"/>
  </p:normalViewPr>
  <p:slideViewPr>
    <p:cSldViewPr snapToGrid="0">
      <p:cViewPr varScale="1">
        <p:scale>
          <a:sx n="63" d="100"/>
          <a:sy n="63" d="100"/>
        </p:scale>
        <p:origin x="780"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23546-F579-445F-A88D-B0483BDE05B2}"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FC5F3-1072-4B70-890F-5AD387F6D79E}" type="slidenum">
              <a:rPr lang="en-US" smtClean="0"/>
              <a:t>‹#›</a:t>
            </a:fld>
            <a:endParaRPr lang="en-US"/>
          </a:p>
        </p:txBody>
      </p:sp>
    </p:spTree>
    <p:extLst>
      <p:ext uri="{BB962C8B-B14F-4D97-AF65-F5344CB8AC3E}">
        <p14:creationId xmlns:p14="http://schemas.microsoft.com/office/powerpoint/2010/main" val="3354418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EFC5F3-1072-4B70-890F-5AD387F6D79E}" type="slidenum">
              <a:rPr lang="en-US" smtClean="0"/>
              <a:t>2</a:t>
            </a:fld>
            <a:endParaRPr lang="en-US"/>
          </a:p>
        </p:txBody>
      </p:sp>
    </p:spTree>
    <p:extLst>
      <p:ext uri="{BB962C8B-B14F-4D97-AF65-F5344CB8AC3E}">
        <p14:creationId xmlns:p14="http://schemas.microsoft.com/office/powerpoint/2010/main" val="282158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EFC5F3-1072-4B70-890F-5AD387F6D79E}" type="slidenum">
              <a:rPr lang="en-US" smtClean="0"/>
              <a:t>4</a:t>
            </a:fld>
            <a:endParaRPr lang="en-US"/>
          </a:p>
        </p:txBody>
      </p:sp>
    </p:spTree>
    <p:extLst>
      <p:ext uri="{BB962C8B-B14F-4D97-AF65-F5344CB8AC3E}">
        <p14:creationId xmlns:p14="http://schemas.microsoft.com/office/powerpoint/2010/main" val="2195181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EFC5F3-1072-4B70-890F-5AD387F6D79E}" type="slidenum">
              <a:rPr lang="en-US" smtClean="0"/>
              <a:t>5</a:t>
            </a:fld>
            <a:endParaRPr lang="en-US"/>
          </a:p>
        </p:txBody>
      </p:sp>
    </p:spTree>
    <p:extLst>
      <p:ext uri="{BB962C8B-B14F-4D97-AF65-F5344CB8AC3E}">
        <p14:creationId xmlns:p14="http://schemas.microsoft.com/office/powerpoint/2010/main" val="2179244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EFC5F3-1072-4B70-890F-5AD387F6D79E}" type="slidenum">
              <a:rPr lang="en-US" smtClean="0"/>
              <a:t>6</a:t>
            </a:fld>
            <a:endParaRPr lang="en-US"/>
          </a:p>
        </p:txBody>
      </p:sp>
    </p:spTree>
    <p:extLst>
      <p:ext uri="{BB962C8B-B14F-4D97-AF65-F5344CB8AC3E}">
        <p14:creationId xmlns:p14="http://schemas.microsoft.com/office/powerpoint/2010/main" val="4144733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EFC5F3-1072-4B70-890F-5AD387F6D79E}" type="slidenum">
              <a:rPr lang="en-US" smtClean="0"/>
              <a:t>12</a:t>
            </a:fld>
            <a:endParaRPr lang="en-US"/>
          </a:p>
        </p:txBody>
      </p:sp>
    </p:spTree>
    <p:extLst>
      <p:ext uri="{BB962C8B-B14F-4D97-AF65-F5344CB8AC3E}">
        <p14:creationId xmlns:p14="http://schemas.microsoft.com/office/powerpoint/2010/main" val="396213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FC5F3-1072-4B70-890F-5AD387F6D79E}" type="slidenum">
              <a:rPr lang="en-US" smtClean="0"/>
              <a:t>13</a:t>
            </a:fld>
            <a:endParaRPr lang="en-US"/>
          </a:p>
        </p:txBody>
      </p:sp>
    </p:spTree>
    <p:extLst>
      <p:ext uri="{BB962C8B-B14F-4D97-AF65-F5344CB8AC3E}">
        <p14:creationId xmlns:p14="http://schemas.microsoft.com/office/powerpoint/2010/main" val="3652994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059339-4853-4B4B-A51D-4D697E7187A7}"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282150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59339-4853-4B4B-A51D-4D697E7187A7}"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58324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59339-4853-4B4B-A51D-4D697E7187A7}"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156D43-D8C7-46EA-8693-69C78D2085B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676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059339-4853-4B4B-A51D-4D697E7187A7}"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2263041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059339-4853-4B4B-A51D-4D697E7187A7}"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156D43-D8C7-46EA-8693-69C78D2085B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6815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059339-4853-4B4B-A51D-4D697E7187A7}"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3794951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59339-4853-4B4B-A51D-4D697E7187A7}"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3466517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59339-4853-4B4B-A51D-4D697E7187A7}"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3843747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23736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97797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893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59339-4853-4B4B-A51D-4D697E7187A7}"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1085363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00450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33292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86603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10/19/2021</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47073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887925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646199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381361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432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027610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784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59339-4853-4B4B-A51D-4D697E7187A7}"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15385011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6155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685011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6686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059339-4853-4B4B-A51D-4D697E7187A7}"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254140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059339-4853-4B4B-A51D-4D697E7187A7}"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345024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059339-4853-4B4B-A51D-4D697E7187A7}"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100616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59339-4853-4B4B-A51D-4D697E7187A7}" type="datetimeFigureOut">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20582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59339-4853-4B4B-A51D-4D697E7187A7}"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95304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59339-4853-4B4B-A51D-4D697E7187A7}"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156D43-D8C7-46EA-8693-69C78D2085B3}" type="slidenum">
              <a:rPr lang="en-US" smtClean="0"/>
              <a:t>‹#›</a:t>
            </a:fld>
            <a:endParaRPr lang="en-US"/>
          </a:p>
        </p:txBody>
      </p:sp>
    </p:spTree>
    <p:extLst>
      <p:ext uri="{BB962C8B-B14F-4D97-AF65-F5344CB8AC3E}">
        <p14:creationId xmlns:p14="http://schemas.microsoft.com/office/powerpoint/2010/main" val="400971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059339-4853-4B4B-A51D-4D697E7187A7}" type="datetimeFigureOut">
              <a:rPr lang="en-US" smtClean="0"/>
              <a:t>10/19/2021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156D43-D8C7-46EA-8693-69C78D2085B3}" type="slidenum">
              <a:rPr lang="en-US" smtClean="0"/>
              <a:t>‹#›</a:t>
            </a:fld>
            <a:endParaRPr lang="en-US"/>
          </a:p>
        </p:txBody>
      </p:sp>
    </p:spTree>
    <p:extLst>
      <p:ext uri="{BB962C8B-B14F-4D97-AF65-F5344CB8AC3E}">
        <p14:creationId xmlns:p14="http://schemas.microsoft.com/office/powerpoint/2010/main" val="13307376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059339-4853-4B4B-A51D-4D697E7187A7}" type="datetimeFigureOut">
              <a:rPr lang="en-US" smtClean="0"/>
              <a:t>10/19/2021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156D43-D8C7-46EA-8693-69C78D2085B3}" type="slidenum">
              <a:rPr lang="en-US" smtClean="0"/>
              <a:t>‹#›</a:t>
            </a:fld>
            <a:endParaRPr lang="en-US"/>
          </a:p>
        </p:txBody>
      </p:sp>
    </p:spTree>
    <p:extLst>
      <p:ext uri="{BB962C8B-B14F-4D97-AF65-F5344CB8AC3E}">
        <p14:creationId xmlns:p14="http://schemas.microsoft.com/office/powerpoint/2010/main" val="70932479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dn.sparkfun.com/datasheets/Sensors/Proximity/HCSR04.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99C5-CDBE-4902-B5E4-BBB3D5179A2F}"/>
              </a:ext>
            </a:extLst>
          </p:cNvPr>
          <p:cNvSpPr>
            <a:spLocks noGrp="1"/>
          </p:cNvSpPr>
          <p:nvPr>
            <p:ph type="ctrTitle"/>
          </p:nvPr>
        </p:nvSpPr>
        <p:spPr>
          <a:xfrm>
            <a:off x="2165131" y="2297609"/>
            <a:ext cx="9413053" cy="2262781"/>
          </a:xfrm>
        </p:spPr>
        <p:txBody>
          <a:bodyPr>
            <a:noAutofit/>
          </a:bodyPr>
          <a:lstStyle/>
          <a:p>
            <a:pPr marL="3186430" marR="5080" lvl="0" indent="-3174365" defTabSz="914400" rtl="0" eaLnBrk="1" fontAlgn="auto" latinLnBrk="0" hangingPunct="1">
              <a:lnSpc>
                <a:spcPct val="116399"/>
              </a:lnSpc>
              <a:spcBef>
                <a:spcPts val="90"/>
              </a:spcBef>
              <a:spcAft>
                <a:spcPts val="0"/>
              </a:spcAft>
              <a:tabLst/>
              <a:defRPr/>
            </a:pPr>
            <a:r>
              <a:rPr lang="en-US" sz="4800" b="1" dirty="0">
                <a:latin typeface="Times New Roman" panose="02020603050405020304" pitchFamily="18" charset="0"/>
                <a:ea typeface="+mn-ea"/>
                <a:cs typeface="Times New Roman" panose="02020603050405020304" pitchFamily="18" charset="0"/>
              </a:rPr>
              <a:t>SMART SHOES FOR VISUALLY IMPAIRED</a:t>
            </a:r>
            <a:br>
              <a:rPr kumimoji="0" lang="en-US" sz="4800" b="0" i="0" u="none" strike="noStrike" kern="1200" cap="none" spc="0" normalizeH="0" noProof="0" dirty="0">
                <a:ln>
                  <a:noFill/>
                </a:ln>
                <a:effectLst/>
                <a:uLnTx/>
                <a:uFillTx/>
                <a:latin typeface="Verdana"/>
                <a:ea typeface="+mn-ea"/>
                <a:cs typeface="Verdana"/>
              </a:rPr>
            </a:br>
            <a:endParaRPr lang="en-US" sz="3200" spc="-409" dirty="0">
              <a:latin typeface="Verdana"/>
              <a:cs typeface="Verdana"/>
            </a:endParaRPr>
          </a:p>
        </p:txBody>
      </p:sp>
      <p:sp>
        <p:nvSpPr>
          <p:cNvPr id="4" name="Subtitle 3">
            <a:extLst>
              <a:ext uri="{FF2B5EF4-FFF2-40B4-BE49-F238E27FC236}">
                <a16:creationId xmlns:a16="http://schemas.microsoft.com/office/drawing/2014/main" id="{1E332937-B04E-4A7E-B304-9817543E866B}"/>
              </a:ext>
            </a:extLst>
          </p:cNvPr>
          <p:cNvSpPr>
            <a:spLocks noGrp="1"/>
          </p:cNvSpPr>
          <p:nvPr>
            <p:ph type="subTitle" idx="1"/>
          </p:nvPr>
        </p:nvSpPr>
        <p:spPr>
          <a:xfrm>
            <a:off x="2165131" y="5113710"/>
            <a:ext cx="8915399" cy="1126283"/>
          </a:xfrm>
        </p:spPr>
        <p:txBody>
          <a:bodyPr>
            <a:normAutofit/>
          </a:bodyPr>
          <a:lstStyle/>
          <a:p>
            <a:r>
              <a:rPr lang="en-US" sz="2400" b="1" dirty="0"/>
              <a:t>CAPSTONE PROJECT 2 </a:t>
            </a:r>
          </a:p>
          <a:p>
            <a:r>
              <a:rPr lang="en-US" sz="2400" b="1" dirty="0"/>
              <a:t>H-11</a:t>
            </a:r>
            <a:endParaRPr lang="en-IN" sz="2400" b="1" dirty="0"/>
          </a:p>
        </p:txBody>
      </p:sp>
    </p:spTree>
    <p:extLst>
      <p:ext uri="{BB962C8B-B14F-4D97-AF65-F5344CB8AC3E}">
        <p14:creationId xmlns:p14="http://schemas.microsoft.com/office/powerpoint/2010/main" val="3663663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CCBA-F088-4F56-AEAC-A2F11DB50529}"/>
              </a:ext>
            </a:extLst>
          </p:cNvPr>
          <p:cNvSpPr>
            <a:spLocks noGrp="1"/>
          </p:cNvSpPr>
          <p:nvPr>
            <p:ph type="title"/>
          </p:nvPr>
        </p:nvSpPr>
        <p:spPr>
          <a:xfrm>
            <a:off x="2813642" y="915246"/>
            <a:ext cx="8911687" cy="1280890"/>
          </a:xfrm>
        </p:spPr>
        <p:txBody>
          <a:bodyPr>
            <a:normAutofit/>
          </a:bodyPr>
          <a:lstStyle/>
          <a:p>
            <a:r>
              <a:rPr lang="en-US" sz="5400" dirty="0">
                <a:latin typeface="Times New Roman" panose="02020603050405020304" pitchFamily="18" charset="0"/>
                <a:cs typeface="Times New Roman" panose="02020603050405020304" pitchFamily="18" charset="0"/>
              </a:rPr>
              <a:t>Literature Survey contd.</a:t>
            </a:r>
          </a:p>
        </p:txBody>
      </p:sp>
      <p:sp>
        <p:nvSpPr>
          <p:cNvPr id="3" name="Content Placeholder 2">
            <a:extLst>
              <a:ext uri="{FF2B5EF4-FFF2-40B4-BE49-F238E27FC236}">
                <a16:creationId xmlns:a16="http://schemas.microsoft.com/office/drawing/2014/main" id="{D5047360-B82C-4780-B41F-3B8D50A18E96}"/>
              </a:ext>
            </a:extLst>
          </p:cNvPr>
          <p:cNvSpPr>
            <a:spLocks noGrp="1"/>
          </p:cNvSpPr>
          <p:nvPr>
            <p:ph idx="1"/>
          </p:nvPr>
        </p:nvSpPr>
        <p:spPr>
          <a:xfrm>
            <a:off x="2526150" y="2039007"/>
            <a:ext cx="8915400" cy="4645572"/>
          </a:xfrm>
        </p:spPr>
        <p:txBody>
          <a:bodyPr>
            <a:normAutofit/>
          </a:bodyPr>
          <a:lstStyle/>
          <a:p>
            <a:pPr>
              <a:lnSpc>
                <a:spcPct val="107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Piezo Buzzer is an electronic part commonly used to produce sound or a beep.</a:t>
            </a:r>
            <a:r>
              <a:rPr lang="en-US" sz="2000" dirty="0">
                <a:effectLst/>
                <a:latin typeface="Times New Roman" panose="02020603050405020304" pitchFamily="18" charset="0"/>
                <a:ea typeface="Times New Roman" panose="02020603050405020304" pitchFamily="18" charset="0"/>
              </a:rPr>
              <a:t> They work by using a piezo crystal, a special material that changes shape when voltage is applied to it.   If the crystal pushes against a diaphragm, like a tiny speaker cone, it can generate a pressure wave which the human ear picks up as sound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p>
          <a:p>
            <a:pPr>
              <a:lnSpc>
                <a:spcPct val="107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implement, the ultrasonic sensors, Arduino microcontroller are used. Based on signals, decision is made in Arduino to manage and give timely signals. The input string is from the ultrasonic sensors which generate high frequency sound waves and evaluate the echo which is received back by the sensor. Sensors calculate the time interval between sending the signal and receiving the echo to determine the distance to an object. Ultrasonic sensor can measure distances in centimeters and inches.[4]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1829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CCBA-F088-4F56-AEAC-A2F11DB50529}"/>
              </a:ext>
            </a:extLst>
          </p:cNvPr>
          <p:cNvSpPr>
            <a:spLocks noGrp="1"/>
          </p:cNvSpPr>
          <p:nvPr>
            <p:ph type="title"/>
          </p:nvPr>
        </p:nvSpPr>
        <p:spPr>
          <a:xfrm>
            <a:off x="2813642" y="915246"/>
            <a:ext cx="8911687" cy="1280890"/>
          </a:xfrm>
        </p:spPr>
        <p:txBody>
          <a:bodyPr>
            <a:normAutofit/>
          </a:bodyPr>
          <a:lstStyle/>
          <a:p>
            <a:r>
              <a:rPr lang="en-US" sz="5400" dirty="0">
                <a:latin typeface="Times New Roman" panose="02020603050405020304" pitchFamily="18" charset="0"/>
                <a:cs typeface="Times New Roman" panose="02020603050405020304" pitchFamily="18" charset="0"/>
              </a:rPr>
              <a:t>Literature Survey contd.</a:t>
            </a:r>
          </a:p>
        </p:txBody>
      </p:sp>
      <p:sp>
        <p:nvSpPr>
          <p:cNvPr id="3" name="Content Placeholder 2">
            <a:extLst>
              <a:ext uri="{FF2B5EF4-FFF2-40B4-BE49-F238E27FC236}">
                <a16:creationId xmlns:a16="http://schemas.microsoft.com/office/drawing/2014/main" id="{D5047360-B82C-4780-B41F-3B8D50A18E96}"/>
              </a:ext>
            </a:extLst>
          </p:cNvPr>
          <p:cNvSpPr>
            <a:spLocks noGrp="1"/>
          </p:cNvSpPr>
          <p:nvPr>
            <p:ph idx="1"/>
          </p:nvPr>
        </p:nvSpPr>
        <p:spPr>
          <a:xfrm>
            <a:off x="2526150" y="2039007"/>
            <a:ext cx="8915400" cy="4645572"/>
          </a:xfrm>
        </p:spPr>
        <p:txBody>
          <a:bodyPr>
            <a:normAutofit/>
          </a:bodyPr>
          <a:lstStyle/>
          <a:p>
            <a:pPr>
              <a:lnSpc>
                <a:spcPct val="107000"/>
              </a:lnSpc>
              <a:spcAft>
                <a:spcPts val="80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	This paper presents a Shoes which is integrated with ultrasonic sensors, vibration sensors and Bluetooth. These shoes can direct the user to his destination and can alert him about the impending obstacles on the path via the attached vibration sensors.[5]</a:t>
            </a:r>
          </a:p>
          <a:p>
            <a:pPr>
              <a:lnSpc>
                <a:spcPct val="107000"/>
              </a:lnSpc>
              <a:spcAft>
                <a:spcPts val="80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This paper proposed the utilization of ultrasonic sensors. The ultrasonic sensors are the fundamental obstruction location gadget here. It conveys a reverberation message and from that ascertains the complete distance of an article from shoes. It offers loads of benefits over a visually impaired stick. Such sorts of shoes make hands free which can be can use them for holding any stuff or railing while at the same time climbing or diving the steps. The shoe likewise incorporates sensors to recognize deterrents like walkways, flights of stairs, and so forth Ultrasonic sensors figure the distance of the obstacles present in the manner[6]</a:t>
            </a:r>
            <a:endParaRPr lang="en-IN" sz="2000" dirty="0">
              <a:effectLst/>
              <a:latin typeface="Times New Roman" panose="02020603050405020304" pitchFamily="18" charset="0"/>
              <a:ea typeface="Times New Roman" panose="02020603050405020304" pitchFamily="18" charset="0"/>
            </a:endParaRPr>
          </a:p>
          <a:p>
            <a:pPr>
              <a:lnSpc>
                <a:spcPct val="107000"/>
              </a:lnSpc>
              <a:spcAft>
                <a:spcPts val="800"/>
              </a:spcAft>
              <a:buFont typeface="Wingdings" panose="05000000000000000000" pitchFamily="2" charset="2"/>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858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22D1-6DBE-4075-8E25-4DD39107A5D8}"/>
              </a:ext>
            </a:extLst>
          </p:cNvPr>
          <p:cNvSpPr>
            <a:spLocks noGrp="1"/>
          </p:cNvSpPr>
          <p:nvPr>
            <p:ph type="title"/>
          </p:nvPr>
        </p:nvSpPr>
        <p:spPr>
          <a:xfrm>
            <a:off x="2929256" y="750235"/>
            <a:ext cx="8911687" cy="1280890"/>
          </a:xfrm>
        </p:spPr>
        <p:txBody>
          <a:bodyPr>
            <a:normAutofit/>
          </a:bodyPr>
          <a:lstStyle/>
          <a:p>
            <a:r>
              <a:rPr lang="en-US" sz="5400" spc="204" dirty="0">
                <a:latin typeface="Times New Roman" panose="02020603050405020304" pitchFamily="18" charset="0"/>
                <a:cs typeface="Times New Roman" panose="02020603050405020304" pitchFamily="18" charset="0"/>
              </a:rPr>
              <a:t>Result</a:t>
            </a: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3D6F5E-82CB-4A35-A206-D51553021565}"/>
              </a:ext>
            </a:extLst>
          </p:cNvPr>
          <p:cNvSpPr>
            <a:spLocks noGrp="1"/>
          </p:cNvSpPr>
          <p:nvPr>
            <p:ph idx="1"/>
          </p:nvPr>
        </p:nvSpPr>
        <p:spPr/>
        <p:txBody>
          <a:bodyPr>
            <a:normAutofit/>
          </a:bodyPr>
          <a:lstStyle/>
          <a:p>
            <a:pPr marR="1080135">
              <a:lnSpc>
                <a:spcPct val="116300"/>
              </a:lnSpc>
              <a:spcBef>
                <a:spcPts val="1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our project there is one good thing that it is depending on voice  commands. Since we are dealing with visually impaired users, it also helps the other people nearby. and this gives project a strong advantage. </a:t>
            </a:r>
          </a:p>
          <a:p>
            <a:pPr marR="1080135">
              <a:lnSpc>
                <a:spcPct val="116300"/>
              </a:lnSpc>
              <a:spcBef>
                <a:spcPts val="1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can be extended to increase the range for further assistance along with integrated GPS feature, which will provide voice direction on detection of obstacles.</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A6252A-F1DB-4D12-923B-9F45E7938716}"/>
              </a:ext>
            </a:extLst>
          </p:cNvPr>
          <p:cNvPicPr>
            <a:picLocks noChangeAspect="1"/>
          </p:cNvPicPr>
          <p:nvPr/>
        </p:nvPicPr>
        <p:blipFill rotWithShape="1">
          <a:blip r:embed="rId3"/>
          <a:srcRect l="7767" r="5923"/>
          <a:stretch/>
        </p:blipFill>
        <p:spPr>
          <a:xfrm>
            <a:off x="5933440" y="4022411"/>
            <a:ext cx="4521200" cy="2417345"/>
          </a:xfrm>
          <a:prstGeom prst="rect">
            <a:avLst/>
          </a:prstGeom>
        </p:spPr>
      </p:pic>
      <p:pic>
        <p:nvPicPr>
          <p:cNvPr id="7" name="Picture 6">
            <a:extLst>
              <a:ext uri="{FF2B5EF4-FFF2-40B4-BE49-F238E27FC236}">
                <a16:creationId xmlns:a16="http://schemas.microsoft.com/office/drawing/2014/main" id="{B9CA2FCD-9236-4456-9C4B-A509C9163653}"/>
              </a:ext>
            </a:extLst>
          </p:cNvPr>
          <p:cNvPicPr>
            <a:picLocks noChangeAspect="1"/>
          </p:cNvPicPr>
          <p:nvPr/>
        </p:nvPicPr>
        <p:blipFill rotWithShape="1">
          <a:blip r:embed="rId4"/>
          <a:srcRect l="-64878" t="-235352" r="-192252" b="-39770"/>
          <a:stretch/>
        </p:blipFill>
        <p:spPr>
          <a:xfrm>
            <a:off x="0" y="0"/>
            <a:ext cx="12192000" cy="7203440"/>
          </a:xfrm>
          <a:prstGeom prst="rect">
            <a:avLst/>
          </a:prstGeom>
        </p:spPr>
      </p:pic>
    </p:spTree>
    <p:extLst>
      <p:ext uri="{BB962C8B-B14F-4D97-AF65-F5344CB8AC3E}">
        <p14:creationId xmlns:p14="http://schemas.microsoft.com/office/powerpoint/2010/main" val="363895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5D79-22D0-4FF8-BD3B-1BB037DB7986}"/>
              </a:ext>
            </a:extLst>
          </p:cNvPr>
          <p:cNvSpPr>
            <a:spLocks noGrp="1"/>
          </p:cNvSpPr>
          <p:nvPr>
            <p:ph type="title"/>
          </p:nvPr>
        </p:nvSpPr>
        <p:spPr>
          <a:xfrm>
            <a:off x="3023848" y="739724"/>
            <a:ext cx="8911687" cy="1280890"/>
          </a:xfrm>
        </p:spPr>
        <p:txBody>
          <a:bodyPr>
            <a:normAutofit/>
          </a:bodyPr>
          <a:lstStyle/>
          <a:p>
            <a:r>
              <a:rPr lang="en-US" sz="5400"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9389E29A-BB7F-47DC-BF49-073D809133E5}"/>
              </a:ext>
            </a:extLst>
          </p:cNvPr>
          <p:cNvSpPr>
            <a:spLocks noGrp="1"/>
          </p:cNvSpPr>
          <p:nvPr>
            <p:ph idx="1"/>
          </p:nvPr>
        </p:nvSpPr>
        <p:spPr/>
        <p:txBody>
          <a:bodyPr>
            <a:normAutofit/>
          </a:bodyPr>
          <a:lstStyle/>
          <a:p>
            <a:pPr marL="938530" marR="26670" indent="-457200">
              <a:lnSpc>
                <a:spcPct val="115700"/>
              </a:lnSpc>
              <a:spcBef>
                <a:spcPts val="95"/>
              </a:spcBef>
            </a:pPr>
            <a:r>
              <a:rPr lang="en-US" sz="2000" dirty="0">
                <a:latin typeface="Times New Roman" panose="02020603050405020304" pitchFamily="18" charset="0"/>
                <a:cs typeface="Times New Roman" panose="02020603050405020304" pitchFamily="18" charset="0"/>
              </a:rPr>
              <a:t>The project focuses on easing the work of the visually impaired. It can be used as  an effective navigation tool for blind persons. This work can be extended  to increase the range of obstacle detection and to send information for further assistance along with integrated GPS feature, which will provide voice directions on detection of obstacles in the path.</a:t>
            </a:r>
          </a:p>
          <a:p>
            <a:pPr marL="938530" marR="5080" indent="-457200">
              <a:lnSpc>
                <a:spcPct val="115700"/>
              </a:lnSpc>
              <a:spcBef>
                <a:spcPts val="5"/>
              </a:spcBef>
            </a:pPr>
            <a:r>
              <a:rPr lang="en-US" sz="2000" dirty="0">
                <a:latin typeface="Times New Roman" panose="02020603050405020304" pitchFamily="18" charset="0"/>
                <a:cs typeface="Times New Roman" panose="02020603050405020304" pitchFamily="18" charset="0"/>
              </a:rPr>
              <a:t>Due to these features, it is best equipment for the visually impaired people. Hence this project will solve the consequences faced by the visually impaired people.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83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22D1-6DBE-4075-8E25-4DD39107A5D8}"/>
              </a:ext>
            </a:extLst>
          </p:cNvPr>
          <p:cNvSpPr>
            <a:spLocks noGrp="1"/>
          </p:cNvSpPr>
          <p:nvPr>
            <p:ph type="title"/>
          </p:nvPr>
        </p:nvSpPr>
        <p:spPr>
          <a:xfrm>
            <a:off x="2929256" y="750235"/>
            <a:ext cx="8911687" cy="1280890"/>
          </a:xfrm>
        </p:spPr>
        <p:txBody>
          <a:bodyPr>
            <a:normAutofit/>
          </a:bodyPr>
          <a:lstStyle/>
          <a:p>
            <a:r>
              <a:rPr lang="en-US" sz="5400" spc="204" dirty="0">
                <a:latin typeface="Times New Roman" panose="02020603050405020304" pitchFamily="18" charset="0"/>
                <a:cs typeface="Times New Roman" panose="02020603050405020304" pitchFamily="18" charset="0"/>
              </a:rPr>
              <a:t>References	</a:t>
            </a: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3D6F5E-82CB-4A35-A206-D51553021565}"/>
              </a:ext>
            </a:extLst>
          </p:cNvPr>
          <p:cNvSpPr>
            <a:spLocks noGrp="1"/>
          </p:cNvSpPr>
          <p:nvPr>
            <p:ph idx="1"/>
          </p:nvPr>
        </p:nvSpPr>
        <p:spPr>
          <a:xfrm>
            <a:off x="2589211" y="2133599"/>
            <a:ext cx="9445133" cy="4540469"/>
          </a:xfrm>
        </p:spPr>
        <p:txBody>
          <a:bodyPr>
            <a:normAutofit fontScale="92500" lnSpcReduction="10000"/>
          </a:bodyPr>
          <a:lstStyle/>
          <a:p>
            <a:pPr marL="0" indent="0">
              <a:buNone/>
            </a:pPr>
            <a:r>
              <a:rPr lang="en-US" sz="1900" dirty="0">
                <a:latin typeface="Times New Roman" panose="02020603050405020304" pitchFamily="18" charset="0"/>
                <a:cs typeface="Times New Roman" panose="02020603050405020304" pitchFamily="18" charset="0"/>
              </a:rPr>
              <a:t>Datasheets of components:</a:t>
            </a:r>
          </a:p>
          <a:p>
            <a:pPr marL="0" indent="0" algn="just">
              <a:buNone/>
            </a:pPr>
            <a:r>
              <a:rPr lang="en-US" sz="1900" dirty="0">
                <a:latin typeface="Times New Roman" panose="02020603050405020304" pitchFamily="18" charset="0"/>
                <a:cs typeface="Times New Roman" panose="02020603050405020304" pitchFamily="18" charset="0"/>
              </a:rPr>
              <a:t>1]Arduino </a:t>
            </a:r>
            <a:r>
              <a:rPr lang="en-US" sz="1900" dirty="0" err="1">
                <a:latin typeface="Times New Roman" panose="02020603050405020304" pitchFamily="18" charset="0"/>
                <a:cs typeface="Times New Roman" panose="02020603050405020304" pitchFamily="18" charset="0"/>
              </a:rPr>
              <a:t>UNO:https</a:t>
            </a:r>
            <a:r>
              <a:rPr lang="en-US" sz="1900" dirty="0">
                <a:latin typeface="Times New Roman" panose="02020603050405020304" pitchFamily="18" charset="0"/>
                <a:cs typeface="Times New Roman" panose="02020603050405020304" pitchFamily="18" charset="0"/>
              </a:rPr>
              <a:t>://www.farnell.com/datasheets/1682209.pdf</a:t>
            </a:r>
          </a:p>
          <a:p>
            <a:pPr marL="0" indent="0" algn="just">
              <a:buNone/>
            </a:pPr>
            <a:r>
              <a:rPr lang="en-US" sz="1900" dirty="0">
                <a:latin typeface="Times New Roman" panose="02020603050405020304" pitchFamily="18" charset="0"/>
                <a:cs typeface="Times New Roman" panose="02020603050405020304" pitchFamily="18" charset="0"/>
              </a:rPr>
              <a:t>2]</a:t>
            </a:r>
            <a:r>
              <a:rPr lang="en-US" sz="1900" dirty="0" err="1">
                <a:latin typeface="Times New Roman" panose="02020603050405020304" pitchFamily="18" charset="0"/>
                <a:cs typeface="Times New Roman" panose="02020603050405020304" pitchFamily="18" charset="0"/>
              </a:rPr>
              <a:t>UltraSonic</a:t>
            </a:r>
            <a:r>
              <a:rPr lang="en-US" sz="1900" dirty="0">
                <a:latin typeface="Times New Roman" panose="02020603050405020304" pitchFamily="18" charset="0"/>
                <a:cs typeface="Times New Roman" panose="02020603050405020304" pitchFamily="18" charset="0"/>
              </a:rPr>
              <a:t> Sensor: </a:t>
            </a:r>
            <a:r>
              <a:rPr lang="en-US" sz="1900" dirty="0">
                <a:latin typeface="Times New Roman" panose="02020603050405020304" pitchFamily="18" charset="0"/>
                <a:cs typeface="Times New Roman" panose="02020603050405020304" pitchFamily="18" charset="0"/>
                <a:hlinkClick r:id="rId2"/>
              </a:rPr>
              <a:t>https://cdn.sparkfun.com/datasheets/Sensors/Proximity/HCSR04.pdf</a:t>
            </a:r>
            <a:endParaRPr lang="en-US" sz="1900"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3]Piezo </a:t>
            </a:r>
            <a:r>
              <a:rPr lang="en-US" sz="1900" dirty="0" err="1">
                <a:latin typeface="Times New Roman" panose="02020603050405020304" pitchFamily="18" charset="0"/>
                <a:cs typeface="Times New Roman" panose="02020603050405020304" pitchFamily="18" charset="0"/>
              </a:rPr>
              <a:t>Buzzer:https</a:t>
            </a:r>
            <a:r>
              <a:rPr lang="en-US" sz="1900" dirty="0">
                <a:latin typeface="Times New Roman" panose="02020603050405020304" pitchFamily="18" charset="0"/>
                <a:cs typeface="Times New Roman" panose="02020603050405020304" pitchFamily="18" charset="0"/>
              </a:rPr>
              <a:t>://www.mouser.com/datasheet/2/400/ef532_ps-13444.pdf\</a:t>
            </a:r>
          </a:p>
          <a:p>
            <a:pPr marL="0" indent="0" algn="just">
              <a:buNone/>
            </a:pPr>
            <a:r>
              <a:rPr lang="en-US" sz="1900" dirty="0">
                <a:latin typeface="Times New Roman" panose="02020603050405020304" pitchFamily="18" charset="0"/>
                <a:cs typeface="Times New Roman" panose="02020603050405020304" pitchFamily="18" charset="0"/>
              </a:rPr>
              <a:t>4]</a:t>
            </a:r>
            <a:r>
              <a:rPr lang="en-US" sz="1900" dirty="0">
                <a:effectLst/>
                <a:latin typeface="Times New Roman" panose="02020603050405020304" pitchFamily="18" charset="0"/>
                <a:ea typeface="Times New Roman" panose="02020603050405020304" pitchFamily="18" charset="0"/>
              </a:rPr>
              <a:t> Design Of Arduino Based Shoe For Blind With Wireless Charging Mohammad Hassan, .</a:t>
            </a:r>
            <a:r>
              <a:rPr lang="en-US" sz="1900" dirty="0" err="1">
                <a:effectLst/>
                <a:latin typeface="Times New Roman" panose="02020603050405020304" pitchFamily="18" charset="0"/>
                <a:ea typeface="Times New Roman" panose="02020603050405020304" pitchFamily="18" charset="0"/>
              </a:rPr>
              <a:t>Atiqur</a:t>
            </a:r>
            <a:r>
              <a:rPr lang="en-US" sz="1900" dirty="0">
                <a:effectLst/>
                <a:latin typeface="Times New Roman" panose="02020603050405020304" pitchFamily="18" charset="0"/>
                <a:ea typeface="Times New Roman" panose="02020603050405020304" pitchFamily="18" charset="0"/>
              </a:rPr>
              <a:t> Rahman, </a:t>
            </a:r>
            <a:r>
              <a:rPr lang="en-US" sz="1900" dirty="0" err="1">
                <a:effectLst/>
                <a:latin typeface="Times New Roman" panose="02020603050405020304" pitchFamily="18" charset="0"/>
                <a:ea typeface="Times New Roman" panose="02020603050405020304" pitchFamily="18" charset="0"/>
              </a:rPr>
              <a:t>Shakeb</a:t>
            </a:r>
            <a:r>
              <a:rPr lang="en-US" sz="1900" dirty="0">
                <a:effectLst/>
                <a:latin typeface="Times New Roman" panose="02020603050405020304" pitchFamily="18" charset="0"/>
                <a:ea typeface="Times New Roman" panose="02020603050405020304" pitchFamily="18" charset="0"/>
              </a:rPr>
              <a:t> </a:t>
            </a:r>
            <a:r>
              <a:rPr lang="en-US" sz="1900" dirty="0" err="1">
                <a:effectLst/>
                <a:latin typeface="Times New Roman" panose="02020603050405020304" pitchFamily="18" charset="0"/>
                <a:ea typeface="Times New Roman" panose="02020603050405020304" pitchFamily="18" charset="0"/>
              </a:rPr>
              <a:t>Alam</a:t>
            </a:r>
            <a:r>
              <a:rPr lang="en-US" sz="1900" dirty="0">
                <a:effectLst/>
                <a:latin typeface="Times New Roman" panose="02020603050405020304" pitchFamily="18" charset="0"/>
                <a:ea typeface="Times New Roman" panose="02020603050405020304" pitchFamily="18" charset="0"/>
              </a:rPr>
              <a:t> International Journal Of Electrical, Electronics And Data Communication, ISSN: 2320-2084</a:t>
            </a:r>
          </a:p>
          <a:p>
            <a:pPr marL="0" lvl="0" indent="0" algn="just">
              <a:buNone/>
              <a:tabLst>
                <a:tab pos="228600" algn="l"/>
              </a:tabLst>
            </a:pPr>
            <a:r>
              <a:rPr lang="en-US" sz="1900" dirty="0">
                <a:latin typeface="Times New Roman" panose="02020603050405020304" pitchFamily="18" charset="0"/>
                <a:ea typeface="Times New Roman" panose="02020603050405020304" pitchFamily="18" charset="0"/>
              </a:rPr>
              <a:t>5] </a:t>
            </a:r>
            <a:r>
              <a:rPr lang="en-US" sz="1900" dirty="0">
                <a:effectLst/>
                <a:latin typeface="Times New Roman" panose="02020603050405020304" pitchFamily="18" charset="0"/>
                <a:ea typeface="Times New Roman" panose="02020603050405020304" pitchFamily="18" charset="0"/>
              </a:rPr>
              <a:t>Smart Shoes – An Aid To Blind People </a:t>
            </a:r>
            <a:r>
              <a:rPr lang="en-US" sz="1900" dirty="0" err="1">
                <a:effectLst/>
                <a:latin typeface="Times New Roman" panose="02020603050405020304" pitchFamily="18" charset="0"/>
                <a:ea typeface="Times New Roman" panose="02020603050405020304" pitchFamily="18" charset="0"/>
              </a:rPr>
              <a:t>Divya</a:t>
            </a:r>
            <a:r>
              <a:rPr lang="en-US" sz="1900" dirty="0">
                <a:effectLst/>
                <a:latin typeface="Times New Roman" panose="02020603050405020304" pitchFamily="18" charset="0"/>
                <a:ea typeface="Times New Roman" panose="02020603050405020304" pitchFamily="18" charset="0"/>
              </a:rPr>
              <a:t> V Chandran , </a:t>
            </a:r>
            <a:r>
              <a:rPr lang="en-US" sz="1900" dirty="0" err="1">
                <a:effectLst/>
                <a:latin typeface="Times New Roman" panose="02020603050405020304" pitchFamily="18" charset="0"/>
                <a:ea typeface="Times New Roman" panose="02020603050405020304" pitchFamily="18" charset="0"/>
              </a:rPr>
              <a:t>Aswathy</a:t>
            </a:r>
            <a:r>
              <a:rPr lang="en-US" sz="1900" dirty="0">
                <a:effectLst/>
                <a:latin typeface="Times New Roman" panose="02020603050405020304" pitchFamily="18" charset="0"/>
                <a:ea typeface="Times New Roman" panose="02020603050405020304" pitchFamily="18" charset="0"/>
              </a:rPr>
              <a:t> N, Parvathy S Kumar  </a:t>
            </a:r>
            <a:r>
              <a:rPr lang="en-US" sz="1900" dirty="0" err="1">
                <a:effectLst/>
                <a:latin typeface="Times New Roman" panose="02020603050405020304" pitchFamily="18" charset="0"/>
                <a:ea typeface="Times New Roman" panose="02020603050405020304" pitchFamily="18" charset="0"/>
              </a:rPr>
              <a:t>Neelima</a:t>
            </a:r>
            <a:r>
              <a:rPr lang="en-US" sz="1900" dirty="0">
                <a:effectLst/>
                <a:latin typeface="Times New Roman" panose="02020603050405020304" pitchFamily="18" charset="0"/>
                <a:ea typeface="Times New Roman" panose="02020603050405020304" pitchFamily="18" charset="0"/>
              </a:rPr>
              <a:t> Sunil , Nikhil Krishnan , Parvathy Krishnan International Journal of Advanced Research in Computer and Communication Engineering Vol. 9, Issue 12, December 2020 DOI10.17148/IJARCCE.2020.91211</a:t>
            </a:r>
          </a:p>
          <a:p>
            <a:pPr marL="0" indent="0" algn="just">
              <a:buNone/>
              <a:tabLst>
                <a:tab pos="228600" algn="l"/>
              </a:tabLst>
            </a:pPr>
            <a:r>
              <a:rPr lang="en-US" sz="1900" dirty="0">
                <a:latin typeface="Times New Roman" panose="02020603050405020304" pitchFamily="18" charset="0"/>
                <a:ea typeface="Times New Roman" panose="02020603050405020304" pitchFamily="18" charset="0"/>
              </a:rPr>
              <a:t>6]</a:t>
            </a:r>
            <a:r>
              <a:rPr lang="en-US" sz="1900" dirty="0">
                <a:effectLst/>
                <a:latin typeface="Times New Roman" panose="02020603050405020304" pitchFamily="18" charset="0"/>
                <a:ea typeface="Times New Roman" panose="02020603050405020304" pitchFamily="18" charset="0"/>
              </a:rPr>
              <a:t> Smart Shoes For Visually Impaired Using </a:t>
            </a:r>
            <a:r>
              <a:rPr lang="en-US" sz="1900" dirty="0" err="1">
                <a:effectLst/>
                <a:latin typeface="Times New Roman" panose="02020603050405020304" pitchFamily="18" charset="0"/>
                <a:ea typeface="Times New Roman" panose="02020603050405020304" pitchFamily="18" charset="0"/>
              </a:rPr>
              <a:t>Iot</a:t>
            </a:r>
            <a:r>
              <a:rPr lang="en-US" sz="1900" dirty="0">
                <a:effectLst/>
                <a:latin typeface="Times New Roman" panose="02020603050405020304" pitchFamily="18" charset="0"/>
                <a:ea typeface="Times New Roman" panose="02020603050405020304" pitchFamily="18" charset="0"/>
              </a:rPr>
              <a:t>  Manali Tayade1, Serena Matla2, Raghuveer Deepala3, Yash Dekate4, Harsh Kadam5 International Research Journal of Engineering and Technology (IRJET) Volume: 08 Issue: 03 | Mar 2021</a:t>
            </a:r>
            <a:endParaRPr lang="en-IN" sz="1900" dirty="0">
              <a:effectLst/>
              <a:latin typeface="Times New Roman" panose="02020603050405020304" pitchFamily="18" charset="0"/>
              <a:ea typeface="Times New Roman" panose="02020603050405020304" pitchFamily="18" charset="0"/>
            </a:endParaRPr>
          </a:p>
          <a:p>
            <a:pPr marL="0" lvl="0" indent="0">
              <a:buNone/>
              <a:tabLst>
                <a:tab pos="228600" algn="l"/>
              </a:tabLs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32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077F-D984-42E6-A6A3-7DD836AEE517}"/>
              </a:ext>
            </a:extLst>
          </p:cNvPr>
          <p:cNvSpPr>
            <a:spLocks noGrp="1"/>
          </p:cNvSpPr>
          <p:nvPr>
            <p:ph type="ctrTitle"/>
          </p:nvPr>
        </p:nvSpPr>
        <p:spPr>
          <a:xfrm>
            <a:off x="2816772" y="1545733"/>
            <a:ext cx="4267200" cy="201612"/>
          </a:xfrm>
        </p:spPr>
        <p:txBody>
          <a:bodyPr>
            <a:noAutofit/>
          </a:bodyPr>
          <a:lstStyle/>
          <a:p>
            <a:r>
              <a:rPr lang="en-US"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FEF43EB9-5140-442A-9136-35A4BAA6C14B}"/>
              </a:ext>
            </a:extLst>
          </p:cNvPr>
          <p:cNvSpPr>
            <a:spLocks noGrp="1"/>
          </p:cNvSpPr>
          <p:nvPr>
            <p:ph type="subTitle" idx="1"/>
          </p:nvPr>
        </p:nvSpPr>
        <p:spPr>
          <a:xfrm>
            <a:off x="2438400" y="2306692"/>
            <a:ext cx="9144000" cy="3999515"/>
          </a:xfrm>
        </p:spPr>
        <p:txBody>
          <a:bodyPr>
            <a:normAutofit/>
          </a:bodyPr>
          <a:lstStyle/>
          <a:p>
            <a:pPr marL="355600" marR="537845" indent="-342900" algn="l">
              <a:lnSpc>
                <a:spcPct val="117300"/>
              </a:lnSpc>
              <a:spcBef>
                <a:spcPts val="9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project presents a prototype model and a system concept  to provide a smart electronic aid for blind people.</a:t>
            </a:r>
          </a:p>
          <a:p>
            <a:pPr marL="355600" marR="5080" indent="-342900" algn="l">
              <a:lnSpc>
                <a:spcPct val="1173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aims to make the lives of the visually impaired much easier and  smoother and help them feel included in the general crowd.</a:t>
            </a:r>
          </a:p>
          <a:p>
            <a:pPr marL="355600" marR="468630" indent="-342900" algn="l">
              <a:lnSpc>
                <a:spcPct val="1173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shoes will alert them of any obstacles or people and allow  others to either move or let the one wearing the shoes to halt.  </a:t>
            </a:r>
          </a:p>
          <a:p>
            <a:pPr marL="355600" marR="468630" indent="-342900" algn="l">
              <a:lnSpc>
                <a:spcPct val="1173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shoes will also inculcate and encourage social distancing  as they will alert if someone is too close.</a:t>
            </a:r>
          </a:p>
          <a:p>
            <a:pPr marL="342900" indent="-342900" algn="l">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34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9C88-5A1E-4ED3-9CBC-B5E584002785}"/>
              </a:ext>
            </a:extLst>
          </p:cNvPr>
          <p:cNvSpPr>
            <a:spLocks noGrp="1"/>
          </p:cNvSpPr>
          <p:nvPr>
            <p:ph type="title"/>
          </p:nvPr>
        </p:nvSpPr>
        <p:spPr>
          <a:xfrm>
            <a:off x="2834663" y="852710"/>
            <a:ext cx="8911687" cy="1280890"/>
          </a:xfrm>
        </p:spPr>
        <p:txBody>
          <a:bodyPr>
            <a:normAutofit/>
          </a:bodyPr>
          <a:lstStyle/>
          <a:p>
            <a:r>
              <a:rPr lang="en-US" sz="54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C9FD48B8-CF8C-4A1D-9D36-2E0B2412F06C}"/>
              </a:ext>
            </a:extLst>
          </p:cNvPr>
          <p:cNvSpPr>
            <a:spLocks noGrp="1"/>
          </p:cNvSpPr>
          <p:nvPr>
            <p:ph idx="1"/>
          </p:nvPr>
        </p:nvSpPr>
        <p:spPr/>
        <p:txBody>
          <a:bodyPr>
            <a:normAutofit/>
          </a:bodyPr>
          <a:lstStyle/>
          <a:p>
            <a:pPr marL="469900" marR="201295" indent="-457200">
              <a:lnSpc>
                <a:spcPct val="115500"/>
              </a:lnSpc>
              <a:spcBef>
                <a:spcPts val="1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Providing quality of life improvements to the visually      impaired.</a:t>
            </a:r>
          </a:p>
          <a:p>
            <a:pPr marL="469900" marR="201295" indent="-457200">
              <a:lnSpc>
                <a:spcPct val="115500"/>
              </a:lnSpc>
              <a:spcBef>
                <a:spcPts val="1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Encouraging social distancing.</a:t>
            </a:r>
          </a:p>
          <a:p>
            <a:pPr marL="469900" marR="201295" indent="-457200">
              <a:lnSpc>
                <a:spcPct val="115500"/>
              </a:lnSpc>
              <a:spcBef>
                <a:spcPts val="1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Easing daily work of visually impaired person.</a:t>
            </a:r>
          </a:p>
          <a:p>
            <a:pPr marL="469900" marR="201295" indent="-457200">
              <a:lnSpc>
                <a:spcPct val="115500"/>
              </a:lnSpc>
              <a:spcBef>
                <a:spcPts val="1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Making these people self-reliant in their work.</a:t>
            </a:r>
          </a:p>
          <a:p>
            <a:pPr marL="469900" marR="201295" indent="-457200">
              <a:lnSpc>
                <a:spcPct val="115500"/>
              </a:lnSpc>
              <a:spcBef>
                <a:spcPts val="1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technology may help this people to </a:t>
            </a:r>
            <a:r>
              <a:rPr lang="en-US" sz="2400">
                <a:latin typeface="Times New Roman" panose="02020603050405020304" pitchFamily="18" charset="0"/>
                <a:cs typeface="Times New Roman" panose="02020603050405020304" pitchFamily="18" charset="0"/>
              </a:rPr>
              <a:t>achieve somewhat economical </a:t>
            </a:r>
            <a:r>
              <a:rPr lang="en-US" sz="2400" dirty="0">
                <a:latin typeface="Times New Roman" panose="02020603050405020304" pitchFamily="18" charset="0"/>
                <a:cs typeface="Times New Roman" panose="02020603050405020304" pitchFamily="18" charset="0"/>
              </a:rPr>
              <a:t>freedom. </a:t>
            </a:r>
          </a:p>
          <a:p>
            <a:pPr marL="469900" marR="201295" indent="-457200">
              <a:lnSpc>
                <a:spcPct val="115500"/>
              </a:lnSpc>
              <a:spcBef>
                <a:spcPts val="1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Making the visually impaired feel more included into the society.</a:t>
            </a:r>
          </a:p>
          <a:p>
            <a:pPr marL="12700" marR="201295" indent="0">
              <a:lnSpc>
                <a:spcPct val="115500"/>
              </a:lnSpc>
              <a:spcBef>
                <a:spcPts val="100"/>
              </a:spcBef>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1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944100" y="2306616"/>
            <a:ext cx="5248487" cy="2991995"/>
          </a:xfrm>
          <a:prstGeom prst="rect">
            <a:avLst/>
          </a:prstGeom>
        </p:spPr>
        <p:txBody>
          <a:bodyPr vert="horz" wrap="square" lIns="0" tIns="85937" rIns="0" bIns="0" rtlCol="0">
            <a:spAutoFit/>
          </a:bodyPr>
          <a:lstStyle/>
          <a:p>
            <a:pPr marL="465667" indent="-457200" defTabSz="609630">
              <a:spcBef>
                <a:spcPts val="677"/>
              </a:spcBef>
              <a:buFont typeface="Wingdings" panose="05000000000000000000" pitchFamily="2" charset="2"/>
              <a:buChar char="§"/>
            </a:pPr>
            <a:r>
              <a:rPr sz="2400" spc="103" dirty="0">
                <a:latin typeface="Times New Roman" panose="02020603050405020304" pitchFamily="18" charset="0"/>
                <a:cs typeface="Times New Roman" panose="02020603050405020304" pitchFamily="18" charset="0"/>
              </a:rPr>
              <a:t>Arduino </a:t>
            </a:r>
            <a:r>
              <a:rPr sz="2400" spc="53" dirty="0">
                <a:latin typeface="Times New Roman" panose="02020603050405020304" pitchFamily="18" charset="0"/>
                <a:cs typeface="Times New Roman" panose="02020603050405020304" pitchFamily="18" charset="0"/>
              </a:rPr>
              <a:t>Uno</a:t>
            </a:r>
            <a:r>
              <a:rPr sz="2400" spc="-507" dirty="0">
                <a:latin typeface="Times New Roman" panose="02020603050405020304" pitchFamily="18" charset="0"/>
                <a:cs typeface="Times New Roman" panose="02020603050405020304" pitchFamily="18" charset="0"/>
              </a:rPr>
              <a:t> </a:t>
            </a:r>
            <a:r>
              <a:rPr sz="2400" spc="73" dirty="0">
                <a:latin typeface="Times New Roman" panose="02020603050405020304" pitchFamily="18" charset="0"/>
                <a:cs typeface="Times New Roman" panose="02020603050405020304" pitchFamily="18" charset="0"/>
              </a:rPr>
              <a:t>R3</a:t>
            </a:r>
            <a:endParaRPr sz="2400" dirty="0">
              <a:latin typeface="Times New Roman" panose="02020603050405020304" pitchFamily="18" charset="0"/>
              <a:cs typeface="Times New Roman" panose="02020603050405020304" pitchFamily="18" charset="0"/>
            </a:endParaRPr>
          </a:p>
          <a:p>
            <a:pPr marL="465667" marR="3387" indent="-457200" defTabSz="609630">
              <a:lnSpc>
                <a:spcPct val="115399"/>
              </a:lnSpc>
              <a:buFont typeface="Wingdings" panose="05000000000000000000" pitchFamily="2" charset="2"/>
              <a:buChar char="§"/>
            </a:pPr>
            <a:r>
              <a:rPr sz="2400" spc="76" dirty="0">
                <a:latin typeface="Times New Roman" panose="02020603050405020304" pitchFamily="18" charset="0"/>
                <a:cs typeface="Times New Roman" panose="02020603050405020304" pitchFamily="18" charset="0"/>
              </a:rPr>
              <a:t>Ultrasonic </a:t>
            </a:r>
            <a:r>
              <a:rPr sz="2400" spc="73" dirty="0">
                <a:latin typeface="Times New Roman" panose="02020603050405020304" pitchFamily="18" charset="0"/>
                <a:cs typeface="Times New Roman" panose="02020603050405020304" pitchFamily="18" charset="0"/>
              </a:rPr>
              <a:t>Distance</a:t>
            </a:r>
            <a:r>
              <a:rPr lang="en-US" sz="2400" spc="73" dirty="0">
                <a:latin typeface="Times New Roman" panose="02020603050405020304" pitchFamily="18" charset="0"/>
                <a:cs typeface="Times New Roman" panose="02020603050405020304" pitchFamily="18" charset="0"/>
              </a:rPr>
              <a:t> </a:t>
            </a:r>
            <a:r>
              <a:rPr sz="2400" spc="-493" dirty="0">
                <a:latin typeface="Times New Roman" panose="02020603050405020304" pitchFamily="18" charset="0"/>
                <a:cs typeface="Times New Roman" panose="02020603050405020304" pitchFamily="18" charset="0"/>
              </a:rPr>
              <a:t> </a:t>
            </a:r>
            <a:r>
              <a:rPr sz="2400" spc="53" dirty="0">
                <a:latin typeface="Times New Roman" panose="02020603050405020304" pitchFamily="18" charset="0"/>
                <a:cs typeface="Times New Roman" panose="02020603050405020304" pitchFamily="18" charset="0"/>
              </a:rPr>
              <a:t>Sensor  </a:t>
            </a:r>
            <a:endParaRPr lang="en-US" sz="2400" spc="53" dirty="0">
              <a:latin typeface="Times New Roman" panose="02020603050405020304" pitchFamily="18" charset="0"/>
              <a:cs typeface="Times New Roman" panose="02020603050405020304" pitchFamily="18" charset="0"/>
            </a:endParaRPr>
          </a:p>
          <a:p>
            <a:pPr marL="465667" marR="3387" indent="-457200" defTabSz="609630">
              <a:lnSpc>
                <a:spcPct val="115399"/>
              </a:lnSpc>
              <a:buFont typeface="Wingdings" panose="05000000000000000000" pitchFamily="2" charset="2"/>
              <a:buChar char="§"/>
            </a:pPr>
            <a:r>
              <a:rPr sz="2400" spc="40" dirty="0">
                <a:latin typeface="Times New Roman" panose="02020603050405020304" pitchFamily="18" charset="0"/>
                <a:cs typeface="Times New Roman" panose="02020603050405020304" pitchFamily="18" charset="0"/>
              </a:rPr>
              <a:t>Piezo</a:t>
            </a:r>
            <a:r>
              <a:rPr lang="en-US" sz="2400" spc="40" dirty="0">
                <a:latin typeface="Times New Roman" panose="02020603050405020304" pitchFamily="18" charset="0"/>
                <a:cs typeface="Times New Roman" panose="02020603050405020304" pitchFamily="18" charset="0"/>
              </a:rPr>
              <a:t> Buzzer</a:t>
            </a:r>
            <a:endParaRPr sz="2400" dirty="0">
              <a:latin typeface="Times New Roman" panose="02020603050405020304" pitchFamily="18" charset="0"/>
              <a:cs typeface="Times New Roman" panose="02020603050405020304" pitchFamily="18" charset="0"/>
            </a:endParaRPr>
          </a:p>
          <a:p>
            <a:pPr marL="465667" indent="-457200" defTabSz="609630">
              <a:spcBef>
                <a:spcPts val="610"/>
              </a:spcBef>
              <a:buFont typeface="Wingdings" panose="05000000000000000000" pitchFamily="2" charset="2"/>
              <a:buChar char="§"/>
            </a:pPr>
            <a:r>
              <a:rPr sz="2400" spc="-17" dirty="0">
                <a:latin typeface="Times New Roman" panose="02020603050405020304" pitchFamily="18" charset="0"/>
                <a:cs typeface="Times New Roman" panose="02020603050405020304" pitchFamily="18" charset="0"/>
              </a:rPr>
              <a:t>LED</a:t>
            </a:r>
            <a:endParaRPr sz="2400" dirty="0">
              <a:latin typeface="Times New Roman" panose="02020603050405020304" pitchFamily="18" charset="0"/>
              <a:cs typeface="Times New Roman" panose="02020603050405020304" pitchFamily="18" charset="0"/>
            </a:endParaRPr>
          </a:p>
          <a:p>
            <a:pPr marL="465667" marR="1681987" indent="-457200" defTabSz="609630">
              <a:lnSpc>
                <a:spcPct val="115399"/>
              </a:lnSpc>
              <a:spcBef>
                <a:spcPts val="3"/>
              </a:spcBef>
              <a:buFont typeface="Wingdings" panose="05000000000000000000" pitchFamily="2" charset="2"/>
              <a:buChar char="§"/>
            </a:pPr>
            <a:r>
              <a:rPr sz="2400" spc="76" dirty="0">
                <a:latin typeface="Times New Roman" panose="02020603050405020304" pitchFamily="18" charset="0"/>
                <a:cs typeface="Times New Roman" panose="02020603050405020304" pitchFamily="18" charset="0"/>
              </a:rPr>
              <a:t>Resistor</a:t>
            </a:r>
            <a:endParaRPr lang="en-US" sz="2400" spc="76" dirty="0">
              <a:latin typeface="Times New Roman" panose="02020603050405020304" pitchFamily="18" charset="0"/>
              <a:cs typeface="Times New Roman" panose="02020603050405020304" pitchFamily="18" charset="0"/>
            </a:endParaRPr>
          </a:p>
          <a:p>
            <a:pPr marL="351367" marR="1681987" indent="-342900" defTabSz="609630">
              <a:lnSpc>
                <a:spcPct val="115399"/>
              </a:lnSpc>
              <a:spcBef>
                <a:spcPts val="3"/>
              </a:spcBef>
              <a:buFont typeface="Wingdings" panose="05000000000000000000" pitchFamily="2" charset="2"/>
              <a:buChar char="§"/>
            </a:pPr>
            <a:r>
              <a:rPr lang="en-IN" sz="2400" spc="43" dirty="0">
                <a:latin typeface="Times New Roman" panose="02020603050405020304" pitchFamily="18" charset="0"/>
                <a:cs typeface="Times New Roman" panose="02020603050405020304" pitchFamily="18" charset="0"/>
              </a:rPr>
              <a:t> Neo 6m GPS module</a:t>
            </a:r>
          </a:p>
          <a:p>
            <a:pPr marL="465667" marR="1681987" indent="-457200" defTabSz="609630">
              <a:lnSpc>
                <a:spcPct val="115399"/>
              </a:lnSpc>
              <a:spcBef>
                <a:spcPts val="3"/>
              </a:spcBef>
              <a:buFont typeface="Wingdings" panose="05000000000000000000" pitchFamily="2" charset="2"/>
              <a:buChar char="§"/>
            </a:pPr>
            <a:r>
              <a:rPr lang="en-IN" sz="2400" spc="43" dirty="0">
                <a:latin typeface="Times New Roman" panose="02020603050405020304" pitchFamily="18" charset="0"/>
                <a:cs typeface="Times New Roman" panose="02020603050405020304" pitchFamily="18" charset="0"/>
              </a:rPr>
              <a:t>Node MCU Esp8266</a:t>
            </a:r>
            <a:endParaRPr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title"/>
          </p:nvPr>
        </p:nvSpPr>
        <p:spPr>
          <a:xfrm>
            <a:off x="2874433" y="908201"/>
            <a:ext cx="6443133" cy="839974"/>
          </a:xfrm>
          <a:prstGeom prst="rect">
            <a:avLst/>
          </a:prstGeom>
        </p:spPr>
        <p:txBody>
          <a:bodyPr vert="horz" wrap="square" lIns="0" tIns="8890" rIns="0" bIns="0" rtlCol="0">
            <a:spAutoFit/>
          </a:bodyPr>
          <a:lstStyle/>
          <a:p>
            <a:pPr marL="8467">
              <a:spcBef>
                <a:spcPts val="70"/>
              </a:spcBef>
            </a:pPr>
            <a:r>
              <a:rPr sz="5400" spc="103" dirty="0">
                <a:solidFill>
                  <a:schemeClr val="accent3"/>
                </a:solidFill>
                <a:latin typeface="Times New Roman" panose="02020603050405020304" pitchFamily="18" charset="0"/>
                <a:cs typeface="Times New Roman" panose="02020603050405020304" pitchFamily="18" charset="0"/>
              </a:rPr>
              <a:t>Components</a:t>
            </a:r>
            <a:endParaRPr sz="5400" dirty="0">
              <a:solidFill>
                <a:schemeClr val="accent3"/>
              </a:solidFill>
              <a:latin typeface="Times New Roman" panose="02020603050405020304" pitchFamily="18" charset="0"/>
              <a:cs typeface="Times New Roman" panose="02020603050405020304" pitchFamily="18" charset="0"/>
            </a:endParaRPr>
          </a:p>
        </p:txBody>
      </p:sp>
      <p:pic>
        <p:nvPicPr>
          <p:cNvPr id="1026" name="Picture 2" descr="A tour of the Arduino UNO board">
            <a:extLst>
              <a:ext uri="{FF2B5EF4-FFF2-40B4-BE49-F238E27FC236}">
                <a16:creationId xmlns:a16="http://schemas.microsoft.com/office/drawing/2014/main" id="{FBC85036-46B5-41B4-B802-35D1795C41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07" r="7132"/>
          <a:stretch/>
        </p:blipFill>
        <p:spPr bwMode="auto">
          <a:xfrm>
            <a:off x="8342990" y="594867"/>
            <a:ext cx="3134307" cy="23066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C-SR04 Ultrasonic Sensor Module at Rs 58/piece | Moti Nagar | New Delhi|  ID: 19727491430">
            <a:extLst>
              <a:ext uri="{FF2B5EF4-FFF2-40B4-BE49-F238E27FC236}">
                <a16:creationId xmlns:a16="http://schemas.microsoft.com/office/drawing/2014/main" id="{412BFBED-B97B-4526-82AD-2A1A8D1ED6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3709" y="3193553"/>
            <a:ext cx="1333588" cy="13335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487C68C-9251-44A0-88F1-857B4787D65E}"/>
              </a:ext>
            </a:extLst>
          </p:cNvPr>
          <p:cNvPicPr>
            <a:picLocks noChangeAspect="1"/>
          </p:cNvPicPr>
          <p:nvPr/>
        </p:nvPicPr>
        <p:blipFill>
          <a:blip r:embed="rId5"/>
          <a:stretch>
            <a:fillRect/>
          </a:stretch>
        </p:blipFill>
        <p:spPr>
          <a:xfrm>
            <a:off x="8342990" y="3153860"/>
            <a:ext cx="1373282" cy="1373282"/>
          </a:xfrm>
          <a:prstGeom prst="rect">
            <a:avLst/>
          </a:prstGeom>
        </p:spPr>
      </p:pic>
      <p:pic>
        <p:nvPicPr>
          <p:cNvPr id="2" name="Picture 2" descr="NODEMCU - ESP8266 Wifi Development Board buy online at Low Price in India -  ElectronicsComp.com">
            <a:extLst>
              <a:ext uri="{FF2B5EF4-FFF2-40B4-BE49-F238E27FC236}">
                <a16:creationId xmlns:a16="http://schemas.microsoft.com/office/drawing/2014/main" id="{561D16A5-CE7E-4D39-9333-F3B25A81CB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2587" y="4527141"/>
            <a:ext cx="1661669" cy="166166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UBLOX NEO-6M GPS Module, GPS Receiver, Global Positioning System Modules,  Rugged GPS Receiver, Global Positioning System Receiver, जीपीएस मॉड्यूल in  Jin Compound, Surendranagar , Krishna Smart Technology | ID: 19990293130">
            <a:extLst>
              <a:ext uri="{FF2B5EF4-FFF2-40B4-BE49-F238E27FC236}">
                <a16:creationId xmlns:a16="http://schemas.microsoft.com/office/drawing/2014/main" id="{DA3219D7-5019-4D48-A12C-7A62BB7EF5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3709" y="4532457"/>
            <a:ext cx="1787489" cy="1787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prstGeom prst="rect">
            <a:avLst/>
          </a:prstGeom>
        </p:spPr>
        <p:txBody>
          <a:bodyPr vert="horz" wrap="square" lIns="0" tIns="8890" rIns="0" bIns="0" rtlCol="0">
            <a:spAutoFit/>
          </a:bodyPr>
          <a:lstStyle/>
          <a:p>
            <a:pPr marL="8467">
              <a:spcBef>
                <a:spcPts val="70"/>
              </a:spcBef>
            </a:pPr>
            <a:r>
              <a:rPr lang="en-US" sz="5400" spc="103" dirty="0">
                <a:solidFill>
                  <a:schemeClr val="accent3"/>
                </a:solidFill>
                <a:latin typeface="Times New Roman" panose="02020603050405020304" pitchFamily="18" charset="0"/>
                <a:cs typeface="Times New Roman" panose="02020603050405020304" pitchFamily="18" charset="0"/>
              </a:rPr>
              <a:t>Tools and Technology</a:t>
            </a:r>
            <a:endParaRPr sz="5400" dirty="0">
              <a:solidFill>
                <a:schemeClr val="accent3"/>
              </a:solidFill>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BCAC4943-2DEA-4CFA-8889-A97CF20C88AA}"/>
              </a:ext>
            </a:extLst>
          </p:cNvPr>
          <p:cNvSpPr>
            <a:spLocks noGrp="1"/>
          </p:cNvSpPr>
          <p:nvPr>
            <p:ph type="body" idx="1"/>
          </p:nvPr>
        </p:nvSpPr>
        <p:spPr>
          <a:xfrm>
            <a:off x="2592924" y="1937238"/>
            <a:ext cx="3887421" cy="576262"/>
          </a:xfrm>
        </p:spPr>
        <p:txBody>
          <a:bodyPr/>
          <a:lstStyle/>
          <a:p>
            <a:pPr algn="ctr"/>
            <a:r>
              <a:rPr lang="en-US" dirty="0" err="1">
                <a:latin typeface="Times New Roman" panose="02020603050405020304" pitchFamily="18" charset="0"/>
                <a:cs typeface="Times New Roman" panose="02020603050405020304" pitchFamily="18" charset="0"/>
              </a:rPr>
              <a:t>TinkerCad</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645B5E45-E58F-41A0-A54D-966BF60E6749}"/>
              </a:ext>
            </a:extLst>
          </p:cNvPr>
          <p:cNvSpPr>
            <a:spLocks noGrp="1"/>
          </p:cNvSpPr>
          <p:nvPr>
            <p:ph sz="half" idx="2"/>
          </p:nvPr>
        </p:nvSpPr>
        <p:spPr>
          <a:xfrm>
            <a:off x="2487612" y="2548966"/>
            <a:ext cx="3992733" cy="3354060"/>
          </a:xfrm>
        </p:spPr>
        <p:txBody>
          <a:bodyPr/>
          <a:lstStyle/>
          <a:p>
            <a:pPr marL="0" indent="0" algn="just">
              <a:buNone/>
            </a:pPr>
            <a:r>
              <a:rPr lang="en-US" sz="2000" dirty="0" err="1">
                <a:latin typeface="Times New Roman" panose="02020603050405020304" pitchFamily="18" charset="0"/>
                <a:cs typeface="Times New Roman" panose="02020603050405020304" pitchFamily="18" charset="0"/>
              </a:rPr>
              <a:t>TinkerCad</a:t>
            </a:r>
            <a:r>
              <a:rPr lang="en-US" sz="2000" dirty="0">
                <a:latin typeface="Times New Roman" panose="02020603050405020304" pitchFamily="18" charset="0"/>
                <a:cs typeface="Times New Roman" panose="02020603050405020304" pitchFamily="18" charset="0"/>
              </a:rPr>
              <a:t> will be used to simulate the circuit virtually for testing the connections .</a:t>
            </a:r>
          </a:p>
          <a:p>
            <a:endParaRPr lang="en-IN" dirty="0"/>
          </a:p>
        </p:txBody>
      </p:sp>
      <p:sp>
        <p:nvSpPr>
          <p:cNvPr id="15" name="Text Placeholder 14">
            <a:extLst>
              <a:ext uri="{FF2B5EF4-FFF2-40B4-BE49-F238E27FC236}">
                <a16:creationId xmlns:a16="http://schemas.microsoft.com/office/drawing/2014/main" id="{53F5E358-5C62-4661-AC31-C9A698E3D744}"/>
              </a:ext>
            </a:extLst>
          </p:cNvPr>
          <p:cNvSpPr>
            <a:spLocks noGrp="1"/>
          </p:cNvSpPr>
          <p:nvPr>
            <p:ph type="body" sz="quarter" idx="3"/>
          </p:nvPr>
        </p:nvSpPr>
        <p:spPr>
          <a:xfrm>
            <a:off x="7166957" y="1969475"/>
            <a:ext cx="4338674" cy="576262"/>
          </a:xfrm>
        </p:spPr>
        <p:txBody>
          <a:bodyPr/>
          <a:lstStyle/>
          <a:p>
            <a:pPr algn="ctr"/>
            <a:r>
              <a:rPr lang="en-US" dirty="0">
                <a:latin typeface="Times New Roman" panose="02020603050405020304" pitchFamily="18" charset="0"/>
                <a:cs typeface="Times New Roman" panose="02020603050405020304" pitchFamily="18" charset="0"/>
              </a:rPr>
              <a:t>Arduino IDE</a:t>
            </a:r>
            <a:endParaRPr lang="en-IN" dirty="0">
              <a:latin typeface="Times New Roman" panose="02020603050405020304" pitchFamily="18" charset="0"/>
              <a:cs typeface="Times New Roman" panose="02020603050405020304" pitchFamily="18" charset="0"/>
            </a:endParaRPr>
          </a:p>
        </p:txBody>
      </p:sp>
      <p:sp>
        <p:nvSpPr>
          <p:cNvPr id="16" name="Content Placeholder 15">
            <a:extLst>
              <a:ext uri="{FF2B5EF4-FFF2-40B4-BE49-F238E27FC236}">
                <a16:creationId xmlns:a16="http://schemas.microsoft.com/office/drawing/2014/main" id="{96DC6EAE-0CDF-4DA0-97FD-077C357BC927}"/>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Arduino IDE will be used to edit the codes for Node </a:t>
            </a:r>
            <a:r>
              <a:rPr lang="en-US" dirty="0" err="1">
                <a:latin typeface="Times New Roman" panose="02020603050405020304" pitchFamily="18" charset="0"/>
                <a:cs typeface="Times New Roman" panose="02020603050405020304" pitchFamily="18" charset="0"/>
              </a:rPr>
              <a:t>Mcu</a:t>
            </a:r>
            <a:r>
              <a:rPr lang="en-US" dirty="0">
                <a:latin typeface="Times New Roman" panose="02020603050405020304" pitchFamily="18" charset="0"/>
                <a:cs typeface="Times New Roman" panose="02020603050405020304" pitchFamily="18" charset="0"/>
              </a:rPr>
              <a:t> ESP 8266 and Arduino UNO R3. </a:t>
            </a:r>
            <a:endParaRPr lang="en-IN" dirty="0">
              <a:latin typeface="Times New Roman" panose="02020603050405020304" pitchFamily="18" charset="0"/>
              <a:cs typeface="Times New Roman" panose="02020603050405020304" pitchFamily="18" charset="0"/>
            </a:endParaRPr>
          </a:p>
        </p:txBody>
      </p:sp>
      <p:pic>
        <p:nvPicPr>
          <p:cNvPr id="17" name="Picture 2">
            <a:extLst>
              <a:ext uri="{FF2B5EF4-FFF2-40B4-BE49-F238E27FC236}">
                <a16:creationId xmlns:a16="http://schemas.microsoft.com/office/drawing/2014/main" id="{F96EBC92-D5E7-457C-8D33-C1BDBDD57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24" y="3876040"/>
            <a:ext cx="3743325" cy="15900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rduino - CommunityLogo">
            <a:extLst>
              <a:ext uri="{FF2B5EF4-FFF2-40B4-BE49-F238E27FC236}">
                <a16:creationId xmlns:a16="http://schemas.microsoft.com/office/drawing/2014/main" id="{9B48D21A-5622-456F-9C1D-91B14E705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0718" y="3876040"/>
            <a:ext cx="3991151" cy="159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05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CCBA-F088-4F56-AEAC-A2F11DB50529}"/>
              </a:ext>
            </a:extLst>
          </p:cNvPr>
          <p:cNvSpPr>
            <a:spLocks noGrp="1"/>
          </p:cNvSpPr>
          <p:nvPr>
            <p:ph type="title"/>
          </p:nvPr>
        </p:nvSpPr>
        <p:spPr>
          <a:xfrm>
            <a:off x="2771601" y="946778"/>
            <a:ext cx="8911687" cy="1280890"/>
          </a:xfrm>
        </p:spPr>
        <p:txBody>
          <a:bodyPr>
            <a:normAutofit/>
          </a:bodyPr>
          <a:lstStyle/>
          <a:p>
            <a:r>
              <a:rPr lang="en-US" sz="5400" spc="150" dirty="0">
                <a:latin typeface="Times New Roman" panose="02020603050405020304" pitchFamily="18" charset="0"/>
                <a:cs typeface="Times New Roman" panose="02020603050405020304" pitchFamily="18" charset="0"/>
              </a:rPr>
              <a:t>Methodology</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047360-B82C-4780-B41F-3B8D50A18E96}"/>
              </a:ext>
            </a:extLst>
          </p:cNvPr>
          <p:cNvSpPr>
            <a:spLocks noGrp="1"/>
          </p:cNvSpPr>
          <p:nvPr>
            <p:ph idx="1"/>
          </p:nvPr>
        </p:nvSpPr>
        <p:spPr>
          <a:xfrm>
            <a:off x="2660332" y="2129474"/>
            <a:ext cx="8911687" cy="3777622"/>
          </a:xfrm>
        </p:spPr>
        <p:txBody>
          <a:bodyPr>
            <a:noAutofit/>
          </a:bodyPr>
          <a:lstStyle/>
          <a:p>
            <a:pPr>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are using Arduino uno R3 , Ultrasonic Distance sensor , Led , buzzer , Bread board and resistor in our project .</a:t>
            </a:r>
          </a:p>
          <a:p>
            <a:pPr>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Arduino uno R3 is a central part of the project . it will send inputs to the peripheral devices connected to it according to the inputs from the Ultrasonic Sensor . </a:t>
            </a:r>
          </a:p>
          <a:p>
            <a:pPr>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Ultrasonic sensor is connected to the microcontroller . Ultrasonic sensor  sends ultrasonic waves and according to that microcontroller will  calculate the distance between the obstacle and the sensor . </a:t>
            </a:r>
          </a:p>
          <a:p>
            <a:pPr marL="0" indent="0">
              <a:lnSpc>
                <a:spcPct val="107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4" descr="Microphone Cartoon png download - 1024*723 - Free Transparent Microphone  png Download. - CleanPNG / KissPNG">
            <a:extLst>
              <a:ext uri="{FF2B5EF4-FFF2-40B4-BE49-F238E27FC236}">
                <a16:creationId xmlns:a16="http://schemas.microsoft.com/office/drawing/2014/main" id="{CB5B4526-DFB0-4950-8D10-C4A9DCD6F2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50" t="8852" r="5770" b="5843"/>
          <a:stretch/>
        </p:blipFill>
        <p:spPr bwMode="auto">
          <a:xfrm>
            <a:off x="3769043" y="5394768"/>
            <a:ext cx="1859280" cy="12808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C-SR04 Ultrasonic Sensor Module at Rs 58/piece | Moti Nagar | New Delhi|  ID: 19727491430">
            <a:extLst>
              <a:ext uri="{FF2B5EF4-FFF2-40B4-BE49-F238E27FC236}">
                <a16:creationId xmlns:a16="http://schemas.microsoft.com/office/drawing/2014/main" id="{049FC2A6-E38A-4DAA-88D2-F844F7967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9342739" y="5620993"/>
            <a:ext cx="860450" cy="8604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2BEFD230-7C2D-43D6-89DA-A2AEEB838F70}"/>
              </a:ext>
            </a:extLst>
          </p:cNvPr>
          <p:cNvCxnSpPr>
            <a:cxnSpLocks/>
            <a:stCxn id="5" idx="2"/>
            <a:endCxn id="4" idx="3"/>
          </p:cNvCxnSpPr>
          <p:nvPr/>
        </p:nvCxnSpPr>
        <p:spPr>
          <a:xfrm flipH="1" flipV="1">
            <a:off x="5628323" y="6035214"/>
            <a:ext cx="3714416" cy="160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Arrow: Left 7">
            <a:extLst>
              <a:ext uri="{FF2B5EF4-FFF2-40B4-BE49-F238E27FC236}">
                <a16:creationId xmlns:a16="http://schemas.microsoft.com/office/drawing/2014/main" id="{949389D8-5E30-4AE5-AA6D-08FE18831A27}"/>
              </a:ext>
            </a:extLst>
          </p:cNvPr>
          <p:cNvSpPr/>
          <p:nvPr/>
        </p:nvSpPr>
        <p:spPr>
          <a:xfrm>
            <a:off x="8596314" y="5808902"/>
            <a:ext cx="746425" cy="484632"/>
          </a:xfrm>
          <a:prstGeom prst="lef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303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CCBA-F088-4F56-AEAC-A2F11DB50529}"/>
              </a:ext>
            </a:extLst>
          </p:cNvPr>
          <p:cNvSpPr>
            <a:spLocks noGrp="1"/>
          </p:cNvSpPr>
          <p:nvPr>
            <p:ph type="title"/>
          </p:nvPr>
        </p:nvSpPr>
        <p:spPr>
          <a:xfrm>
            <a:off x="2792621" y="946778"/>
            <a:ext cx="8911687" cy="1280890"/>
          </a:xfrm>
        </p:spPr>
        <p:txBody>
          <a:bodyPr>
            <a:normAutofit/>
          </a:bodyPr>
          <a:lstStyle/>
          <a:p>
            <a:r>
              <a:rPr lang="en-US" sz="5400" spc="150" dirty="0">
                <a:latin typeface="Times New Roman" panose="02020603050405020304" pitchFamily="18" charset="0"/>
                <a:cs typeface="Times New Roman" panose="02020603050405020304" pitchFamily="18" charset="0"/>
              </a:rPr>
              <a:t>Methodology contd.</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047360-B82C-4780-B41F-3B8D50A18E96}"/>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Buzzer is connected to the microcontroller and the led is also connected to the microcontroller . all the components are connected to the microcontroller directly or by any other means. </a:t>
            </a:r>
          </a:p>
          <a:p>
            <a:pPr>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When the distance between obstacle and the sensor is less than the desired , it will send input to the Arduino and then Arduino will Send inputs to the buzzer and buzzer will start to sound  and also the led will glow . </a:t>
            </a:r>
          </a:p>
          <a:p>
            <a:pPr>
              <a:lnSpc>
                <a:spcPct val="107000"/>
              </a:lnSpc>
              <a:spcAft>
                <a:spcPts val="800"/>
              </a:spcAft>
              <a:buFont typeface="Wingdings" panose="05000000000000000000" pitchFamily="2" charset="2"/>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4" descr="Microphone Cartoon png download - 1024*723 - Free Transparent Microphone  png Download. - CleanPNG / KissPNG">
            <a:extLst>
              <a:ext uri="{FF2B5EF4-FFF2-40B4-BE49-F238E27FC236}">
                <a16:creationId xmlns:a16="http://schemas.microsoft.com/office/drawing/2014/main" id="{2C0B2E6C-FF6D-4304-842A-72DA64AA01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0" t="8852" r="5770" b="5843"/>
          <a:stretch/>
        </p:blipFill>
        <p:spPr bwMode="auto">
          <a:xfrm>
            <a:off x="3769043" y="4846128"/>
            <a:ext cx="1859280" cy="12808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Plastic Piezo Buzzer, Rs 7 /piece SUNRISE SEMICONDUCTOR | ID: 21401595197">
            <a:extLst>
              <a:ext uri="{FF2B5EF4-FFF2-40B4-BE49-F238E27FC236}">
                <a16:creationId xmlns:a16="http://schemas.microsoft.com/office/drawing/2014/main" id="{AFA24D8A-3B91-417B-BEC7-0B2F512460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19" t="7334" r="12285" b="12548"/>
          <a:stretch/>
        </p:blipFill>
        <p:spPr bwMode="auto">
          <a:xfrm rot="5400000">
            <a:off x="9452510" y="4932925"/>
            <a:ext cx="917634" cy="110729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51391C8-6284-4BCF-8DD4-B00EBDE51159}"/>
              </a:ext>
            </a:extLst>
          </p:cNvPr>
          <p:cNvCxnSpPr>
            <a:stCxn id="4" idx="3"/>
            <a:endCxn id="5" idx="2"/>
          </p:cNvCxnSpPr>
          <p:nvPr/>
        </p:nvCxnSpPr>
        <p:spPr>
          <a:xfrm flipV="1">
            <a:off x="5628323" y="5486573"/>
            <a:ext cx="372935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Arrow: Right 8">
            <a:extLst>
              <a:ext uri="{FF2B5EF4-FFF2-40B4-BE49-F238E27FC236}">
                <a16:creationId xmlns:a16="http://schemas.microsoft.com/office/drawing/2014/main" id="{FB98180D-E92E-41A1-8A6E-A2539094087F}"/>
              </a:ext>
            </a:extLst>
          </p:cNvPr>
          <p:cNvSpPr/>
          <p:nvPr/>
        </p:nvSpPr>
        <p:spPr>
          <a:xfrm>
            <a:off x="5628323" y="5250260"/>
            <a:ext cx="731837" cy="48463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702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CCBA-F088-4F56-AEAC-A2F11DB50529}"/>
              </a:ext>
            </a:extLst>
          </p:cNvPr>
          <p:cNvSpPr>
            <a:spLocks noGrp="1"/>
          </p:cNvSpPr>
          <p:nvPr>
            <p:ph type="title"/>
          </p:nvPr>
        </p:nvSpPr>
        <p:spPr>
          <a:xfrm>
            <a:off x="2792621" y="946778"/>
            <a:ext cx="8911687" cy="1280890"/>
          </a:xfrm>
        </p:spPr>
        <p:txBody>
          <a:bodyPr>
            <a:normAutofit/>
          </a:bodyPr>
          <a:lstStyle/>
          <a:p>
            <a:r>
              <a:rPr lang="en-US" sz="5400" spc="150" dirty="0">
                <a:latin typeface="Times New Roman" panose="02020603050405020304" pitchFamily="18" charset="0"/>
                <a:cs typeface="Times New Roman" panose="02020603050405020304" pitchFamily="18" charset="0"/>
              </a:rPr>
              <a:t>Methodology contd.</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047360-B82C-4780-B41F-3B8D50A18E96}"/>
              </a:ext>
            </a:extLst>
          </p:cNvPr>
          <p:cNvSpPr>
            <a:spLocks noGrp="1"/>
          </p:cNvSpPr>
          <p:nvPr>
            <p:ph idx="1"/>
          </p:nvPr>
        </p:nvSpPr>
        <p:spPr/>
        <p:txBody>
          <a:bodyPr>
            <a:normAutofit/>
          </a:bodyPr>
          <a:lstStyle/>
          <a:p>
            <a:pPr lvl="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relatives of the blind person will be able to track the blind person with the help of mobile . </a:t>
            </a:r>
          </a:p>
          <a:p>
            <a:pPr lvl="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current location of the blind person will be sent with the help of the  Neo-6m GPS module and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ESP8266 Microcontroller. This Neo-6m sensor will be connected to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ESP8266 microcontroller. </a:t>
            </a:r>
          </a:p>
          <a:p>
            <a:pPr lvl="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Microcontroller  has a built-in wi-fi /Bluetooth with the help of which it can be easily connected to internet and the location can be sent on the mobile .This will help to the track the blind person </a:t>
            </a:r>
          </a:p>
          <a:p>
            <a:pPr>
              <a:lnSpc>
                <a:spcPct val="107000"/>
              </a:lnSpc>
              <a:spcAft>
                <a:spcPts val="800"/>
              </a:spcAft>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10" descr="NodeMCU ESP8266 Dev. Board CP2102 | FactoryForward India">
            <a:extLst>
              <a:ext uri="{FF2B5EF4-FFF2-40B4-BE49-F238E27FC236}">
                <a16:creationId xmlns:a16="http://schemas.microsoft.com/office/drawing/2014/main" id="{D32262C5-9CF0-4796-A54D-1B48BB9580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111" b="25585"/>
          <a:stretch/>
        </p:blipFill>
        <p:spPr bwMode="auto">
          <a:xfrm>
            <a:off x="5176838" y="5095238"/>
            <a:ext cx="2143125" cy="10566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Ublox NEO-6M GPS Module : Amazon.in: Industrial &amp; Scientific">
            <a:extLst>
              <a:ext uri="{FF2B5EF4-FFF2-40B4-BE49-F238E27FC236}">
                <a16:creationId xmlns:a16="http://schemas.microsoft.com/office/drawing/2014/main" id="{67CB5E95-B323-4241-B25E-31D2B9DEFC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33" b="15629"/>
          <a:stretch/>
        </p:blipFill>
        <p:spPr bwMode="auto">
          <a:xfrm>
            <a:off x="9276081" y="4958079"/>
            <a:ext cx="1884224" cy="13309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05B58F7-DF20-43BE-8207-B8C235A2DABF}"/>
              </a:ext>
            </a:extLst>
          </p:cNvPr>
          <p:cNvPicPr>
            <a:picLocks noChangeAspect="1"/>
          </p:cNvPicPr>
          <p:nvPr/>
        </p:nvPicPr>
        <p:blipFill rotWithShape="1">
          <a:blip r:embed="rId4"/>
          <a:srcRect l="32877" r="33840"/>
          <a:stretch/>
        </p:blipFill>
        <p:spPr>
          <a:xfrm>
            <a:off x="1844704" y="4823458"/>
            <a:ext cx="947917" cy="1600200"/>
          </a:xfrm>
          <a:prstGeom prst="rect">
            <a:avLst/>
          </a:prstGeom>
        </p:spPr>
      </p:pic>
      <p:cxnSp>
        <p:nvCxnSpPr>
          <p:cNvPr id="8" name="Straight Arrow Connector 7">
            <a:extLst>
              <a:ext uri="{FF2B5EF4-FFF2-40B4-BE49-F238E27FC236}">
                <a16:creationId xmlns:a16="http://schemas.microsoft.com/office/drawing/2014/main" id="{EDCEFD34-B04D-4C95-ADF3-7E7286CA97B0}"/>
              </a:ext>
            </a:extLst>
          </p:cNvPr>
          <p:cNvCxnSpPr>
            <a:stCxn id="5" idx="1"/>
            <a:endCxn id="4" idx="3"/>
          </p:cNvCxnSpPr>
          <p:nvPr/>
        </p:nvCxnSpPr>
        <p:spPr>
          <a:xfrm flipH="1" flipV="1">
            <a:off x="7319963" y="5623559"/>
            <a:ext cx="195611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038D4A34-FF4A-4577-AB08-CDED04F86E33}"/>
              </a:ext>
            </a:extLst>
          </p:cNvPr>
          <p:cNvCxnSpPr>
            <a:cxnSpLocks/>
            <a:stCxn id="4" idx="1"/>
            <a:endCxn id="6" idx="3"/>
          </p:cNvCxnSpPr>
          <p:nvPr/>
        </p:nvCxnSpPr>
        <p:spPr>
          <a:xfrm flipH="1" flipV="1">
            <a:off x="2792621" y="5623558"/>
            <a:ext cx="238421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Arrow: Left 14">
            <a:extLst>
              <a:ext uri="{FF2B5EF4-FFF2-40B4-BE49-F238E27FC236}">
                <a16:creationId xmlns:a16="http://schemas.microsoft.com/office/drawing/2014/main" id="{E96BB4D6-846E-4EAB-AAC5-3BDADD239DAA}"/>
              </a:ext>
            </a:extLst>
          </p:cNvPr>
          <p:cNvSpPr/>
          <p:nvPr/>
        </p:nvSpPr>
        <p:spPr>
          <a:xfrm>
            <a:off x="8554371" y="5381242"/>
            <a:ext cx="721710" cy="48463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Left 15">
            <a:extLst>
              <a:ext uri="{FF2B5EF4-FFF2-40B4-BE49-F238E27FC236}">
                <a16:creationId xmlns:a16="http://schemas.microsoft.com/office/drawing/2014/main" id="{37CF339E-4FE4-4EB7-B074-153D569127AA}"/>
              </a:ext>
            </a:extLst>
          </p:cNvPr>
          <p:cNvSpPr/>
          <p:nvPr/>
        </p:nvSpPr>
        <p:spPr>
          <a:xfrm>
            <a:off x="4439920" y="5373183"/>
            <a:ext cx="736918" cy="48463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142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13 -0.0051 L -0.10039 2.59259E-6 " pathEditMode="relative" rAng="0" ptsTypes="AA">
                                      <p:cBhvr>
                                        <p:cTn id="6" dur="2000" fill="hold"/>
                                        <p:tgtEl>
                                          <p:spTgt spid="15"/>
                                        </p:tgtEl>
                                        <p:attrNameLst>
                                          <p:attrName>ppt_x</p:attrName>
                                          <p:attrName>ppt_y</p:attrName>
                                        </p:attrNameLst>
                                      </p:cBhvr>
                                      <p:rCtr x="-5091" y="255"/>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1.04167E-6 1.11022E-16 L -0.14557 1.11022E-16 " pathEditMode="relative" rAng="0" ptsTypes="AA">
                                      <p:cBhvr>
                                        <p:cTn id="10" dur="2000" fill="hold"/>
                                        <p:tgtEl>
                                          <p:spTgt spid="16"/>
                                        </p:tgtEl>
                                        <p:attrNameLst>
                                          <p:attrName>ppt_x</p:attrName>
                                          <p:attrName>ppt_y</p:attrName>
                                        </p:attrNameLst>
                                      </p:cBhvr>
                                      <p:rCtr x="-72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CCBA-F088-4F56-AEAC-A2F11DB50529}"/>
              </a:ext>
            </a:extLst>
          </p:cNvPr>
          <p:cNvSpPr>
            <a:spLocks noGrp="1"/>
          </p:cNvSpPr>
          <p:nvPr>
            <p:ph type="title"/>
          </p:nvPr>
        </p:nvSpPr>
        <p:spPr>
          <a:xfrm>
            <a:off x="2813642" y="915246"/>
            <a:ext cx="8911687" cy="1280890"/>
          </a:xfrm>
        </p:spPr>
        <p:txBody>
          <a:bodyPr>
            <a:normAutofit/>
          </a:bodyPr>
          <a:lstStyle/>
          <a:p>
            <a:r>
              <a:rPr lang="en-US" sz="54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D5047360-B82C-4780-B41F-3B8D50A18E96}"/>
              </a:ext>
            </a:extLst>
          </p:cNvPr>
          <p:cNvSpPr>
            <a:spLocks noGrp="1"/>
          </p:cNvSpPr>
          <p:nvPr>
            <p:ph idx="1"/>
          </p:nvPr>
        </p:nvSpPr>
        <p:spPr>
          <a:xfrm>
            <a:off x="2526150" y="2039007"/>
            <a:ext cx="8915400" cy="3777622"/>
          </a:xfrm>
        </p:spPr>
        <p:txBody>
          <a:bodyPr>
            <a:normAutofit/>
          </a:bodyPr>
          <a:lstStyle/>
          <a:p>
            <a:pPr>
              <a:lnSpc>
                <a:spcPct val="107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Arduino IDE (Integrated Development Environment) is used to write the code and for uploading on the Arduino Uno.</a:t>
            </a:r>
            <a:r>
              <a:rPr lang="en-US" sz="2000" dirty="0">
                <a:effectLst/>
                <a:latin typeface="Times New Roman" panose="02020603050405020304" pitchFamily="18" charset="0"/>
                <a:ea typeface="Times New Roman" panose="02020603050405020304" pitchFamily="18" charset="0"/>
              </a:rPr>
              <a:t> It has 20 digital input/output pins (of which 6 can be used as PWM outputs and 6 can be used as analog inputs), a 16 MHz resonator, a USB connection, a power jack, an in-circuit system programming (ICSP) header, and a reset button. It contains everything needed to support the microcontroller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a:t>
            </a:r>
          </a:p>
          <a:p>
            <a:pPr>
              <a:lnSpc>
                <a:spcPct val="107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Two HCSR-04 ultrasonic sensor is used to locate the obstacle in the path of blind person. One sensor is mounted on the front end of shoe for detecting obstacle in forward path, while second sensor is mounted on the side of shoe for detecting sideward obstacle.[2]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0134568"/>
      </p:ext>
    </p:extLst>
  </p:cSld>
  <p:clrMapOvr>
    <a:masterClrMapping/>
  </p:clrMapOvr>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1_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1119</TotalTime>
  <Words>1300</Words>
  <Application>Microsoft Office PowerPoint</Application>
  <PresentationFormat>Widescreen</PresentationFormat>
  <Paragraphs>69</Paragraphs>
  <Slides>14</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Century Gothic</vt:lpstr>
      <vt:lpstr>Times New Roman</vt:lpstr>
      <vt:lpstr>Verdana</vt:lpstr>
      <vt:lpstr>Wingdings</vt:lpstr>
      <vt:lpstr>Wingdings 3</vt:lpstr>
      <vt:lpstr>Wisp</vt:lpstr>
      <vt:lpstr>1_Wisp</vt:lpstr>
      <vt:lpstr>SMART SHOES FOR VISUALLY IMPAIRED </vt:lpstr>
      <vt:lpstr>Introduction</vt:lpstr>
      <vt:lpstr>Objectives</vt:lpstr>
      <vt:lpstr>Components</vt:lpstr>
      <vt:lpstr>Tools and Technology</vt:lpstr>
      <vt:lpstr>Methodology</vt:lpstr>
      <vt:lpstr>Methodology contd.</vt:lpstr>
      <vt:lpstr>Methodology contd.</vt:lpstr>
      <vt:lpstr>Literature Survey</vt:lpstr>
      <vt:lpstr>Literature Survey contd.</vt:lpstr>
      <vt:lpstr>Literature Survey contd.</vt:lpstr>
      <vt:lpstr>Result</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H3-11</dc:title>
  <dc:creator>Kaustubh Lakade</dc:creator>
  <cp:lastModifiedBy>Amol Kawade</cp:lastModifiedBy>
  <cp:revision>28</cp:revision>
  <dcterms:created xsi:type="dcterms:W3CDTF">2021-06-08T05:14:49Z</dcterms:created>
  <dcterms:modified xsi:type="dcterms:W3CDTF">2021-10-19T15:34:05Z</dcterms:modified>
</cp:coreProperties>
</file>