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sldIdLst>
    <p:sldId id="256" r:id="rId2"/>
    <p:sldId id="257" r:id="rId3"/>
    <p:sldId id="258" r:id="rId4"/>
    <p:sldId id="259" r:id="rId5"/>
    <p:sldId id="267" r:id="rId6"/>
    <p:sldId id="268" r:id="rId7"/>
    <p:sldId id="270" r:id="rId8"/>
    <p:sldId id="271" r:id="rId9"/>
    <p:sldId id="269" r:id="rId10"/>
    <p:sldId id="262" r:id="rId11"/>
    <p:sldId id="272" r:id="rId12"/>
    <p:sldId id="273" r:id="rId13"/>
    <p:sldId id="263" r:id="rId14"/>
    <p:sldId id="274" r:id="rId15"/>
    <p:sldId id="275" r:id="rId16"/>
    <p:sldId id="276" r:id="rId17"/>
    <p:sldId id="281" r:id="rId18"/>
    <p:sldId id="265"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18"/>
    <p:restoredTop sz="94674"/>
  </p:normalViewPr>
  <p:slideViewPr>
    <p:cSldViewPr snapToGrid="0" snapToObjects="1">
      <p:cViewPr varScale="1">
        <p:scale>
          <a:sx n="124" d="100"/>
          <a:sy n="124" d="100"/>
        </p:scale>
        <p:origin x="5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AAFD82-6CDF-8E40-826C-F701388B2794}" type="datetimeFigureOut">
              <a:rPr lang="en-US" smtClean="0"/>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A47A-DDD3-9E41-BE00-6BA60D98480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AAFD82-6CDF-8E40-826C-F701388B2794}" type="datetimeFigureOut">
              <a:rPr lang="en-US" smtClean="0"/>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A47A-DDD3-9E41-BE00-6BA60D9848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AAFD82-6CDF-8E40-826C-F701388B2794}" type="datetimeFigureOut">
              <a:rPr lang="en-US" smtClean="0"/>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A47A-DDD3-9E41-BE00-6BA60D9848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AAFD82-6CDF-8E40-826C-F701388B2794}" type="datetimeFigureOut">
              <a:rPr lang="en-US" smtClean="0"/>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A47A-DDD3-9E41-BE00-6BA60D9848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FD82-6CDF-8E40-826C-F701388B2794}" type="datetimeFigureOut">
              <a:rPr lang="en-US" smtClean="0"/>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2A47A-DDD3-9E41-BE00-6BA60D98480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AAFD82-6CDF-8E40-826C-F701388B2794}" type="datetimeFigureOut">
              <a:rPr lang="en-US" smtClean="0"/>
              <a:t>4/13/24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2A47A-DDD3-9E41-BE00-6BA60D98480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AAFD82-6CDF-8E40-826C-F701388B2794}" type="datetimeFigureOut">
              <a:rPr lang="en-US" smtClean="0"/>
              <a:t>4/13/24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02A47A-DDD3-9E41-BE00-6BA60D9848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AAFD82-6CDF-8E40-826C-F701388B2794}" type="datetimeFigureOut">
              <a:rPr lang="en-US" smtClean="0"/>
              <a:t>4/13/24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02A47A-DDD3-9E41-BE00-6BA60D9848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5AAFD82-6CDF-8E40-826C-F701388B2794}" type="datetimeFigureOut">
              <a:rPr lang="en-US" smtClean="0"/>
              <a:t>4/13/24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02A47A-DDD3-9E41-BE00-6BA60D9848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5AAFD82-6CDF-8E40-826C-F701388B2794}" type="datetimeFigureOut">
              <a:rPr lang="en-US" smtClean="0"/>
              <a:t>4/13/24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02A47A-DDD3-9E41-BE00-6BA60D98480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FD82-6CDF-8E40-826C-F701388B2794}" type="datetimeFigureOut">
              <a:rPr lang="en-US" smtClean="0"/>
              <a:t>4/13/24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02A47A-DDD3-9E41-BE00-6BA60D98480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5AAFD82-6CDF-8E40-826C-F701388B2794}" type="datetimeFigureOut">
              <a:rPr lang="en-US" smtClean="0"/>
              <a:t>4/13/24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02A47A-DDD3-9E41-BE00-6BA60D98480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45934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molMavuduru/Top2Vec-Tutoria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linkedin.com/in/amol-mavuduru-815736129/" TargetMode="External"/><Relationship Id="rId3" Type="http://schemas.openxmlformats.org/officeDocument/2006/relationships/hyperlink" Target="https://medium.com/@amolmavudur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Topic Modeling with Top2Vec</a:t>
            </a:r>
            <a:endParaRPr lang="en-US" dirty="0"/>
          </a:p>
        </p:txBody>
      </p:sp>
      <p:sp>
        <p:nvSpPr>
          <p:cNvPr id="3" name="Subtitle 2"/>
          <p:cNvSpPr>
            <a:spLocks noGrp="1"/>
          </p:cNvSpPr>
          <p:nvPr>
            <p:ph type="subTitle" idx="1"/>
          </p:nvPr>
        </p:nvSpPr>
        <p:spPr/>
        <p:txBody>
          <a:bodyPr/>
          <a:lstStyle/>
          <a:p>
            <a:r>
              <a:rPr lang="en-US" dirty="0" smtClean="0"/>
              <a:t>Amol Mavuduru, Applied AI ML Engineer at JPMorgan Chase</a:t>
            </a:r>
            <a:endParaRPr lang="en-US" dirty="0"/>
          </a:p>
        </p:txBody>
      </p:sp>
    </p:spTree>
    <p:extLst>
      <p:ext uri="{BB962C8B-B14F-4D97-AF65-F5344CB8AC3E}">
        <p14:creationId xmlns:p14="http://schemas.microsoft.com/office/powerpoint/2010/main" val="1230691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Dimensionality Reduction with UMAP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32397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dimensionality reduction?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a:t> </a:t>
            </a:r>
            <a:r>
              <a:rPr lang="en-US" dirty="0" smtClean="0"/>
              <a:t>Dimensionality reduction is the process of taking higher-dimensional data and reducing it to data with less dimensions. </a:t>
            </a:r>
          </a:p>
          <a:p>
            <a:pPr>
              <a:buFont typeface="Arial" charset="0"/>
              <a:buChar char="•"/>
            </a:pPr>
            <a:r>
              <a:rPr lang="en-US" dirty="0"/>
              <a:t> </a:t>
            </a:r>
            <a:r>
              <a:rPr lang="en-US" dirty="0" smtClean="0"/>
              <a:t>Dimensionality reduction is important because embedding algorithms generally produce word vectors with many dimensions so it makes sense to reduce the number of dimensions in our embedding data before moving on to the clustering step.</a:t>
            </a:r>
          </a:p>
          <a:p>
            <a:pPr>
              <a:buFont typeface="Arial" charset="0"/>
              <a:buChar char="•"/>
            </a:pPr>
            <a:r>
              <a:rPr lang="en-US" dirty="0"/>
              <a:t> </a:t>
            </a:r>
            <a:r>
              <a:rPr lang="en-US" dirty="0" smtClean="0"/>
              <a:t> </a:t>
            </a:r>
            <a:endParaRPr lang="en-US" dirty="0"/>
          </a:p>
        </p:txBody>
      </p:sp>
    </p:spTree>
    <p:extLst>
      <p:ext uri="{BB962C8B-B14F-4D97-AF65-F5344CB8AC3E}">
        <p14:creationId xmlns:p14="http://schemas.microsoft.com/office/powerpoint/2010/main" val="499628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UMAP Explained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UMAP (Uniform Manifold Approximation and Projection) is a dimensionality reduction algorithm that is based on topological analysis.</a:t>
            </a:r>
          </a:p>
          <a:p>
            <a:pPr>
              <a:buFont typeface="Arial" charset="0"/>
              <a:buChar char="•"/>
            </a:pPr>
            <a:r>
              <a:rPr lang="en-US" dirty="0"/>
              <a:t> </a:t>
            </a:r>
            <a:r>
              <a:rPr lang="en-US" dirty="0" smtClean="0"/>
              <a:t>This algorithm works by building a neighbor graph in higher dimensional space and then mapping that graph to a lower dimension. </a:t>
            </a:r>
          </a:p>
          <a:p>
            <a:pPr>
              <a:buFont typeface="Arial" charset="0"/>
              <a:buChar char="•"/>
            </a:pPr>
            <a:r>
              <a:rPr lang="en-US" dirty="0" smtClean="0"/>
              <a:t> The graph is constructed using parameters such as the k-nearest neighbors (a constant, k), which are used to draw connections between points and construct topological objects known as simplices.</a:t>
            </a:r>
            <a:endParaRPr lang="en-US" dirty="0"/>
          </a:p>
        </p:txBody>
      </p:sp>
      <p:sp>
        <p:nvSpPr>
          <p:cNvPr id="4" name="Oval 3"/>
          <p:cNvSpPr/>
          <p:nvPr/>
        </p:nvSpPr>
        <p:spPr>
          <a:xfrm>
            <a:off x="7208921" y="5040073"/>
            <a:ext cx="180474" cy="180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427498" y="5422766"/>
            <a:ext cx="180474" cy="180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599949" y="5040073"/>
            <a:ext cx="180474" cy="180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299158" y="4533053"/>
            <a:ext cx="180474" cy="180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16579" y="4713527"/>
            <a:ext cx="180474" cy="180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97053" y="5201073"/>
            <a:ext cx="180474" cy="180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196262" y="5040073"/>
            <a:ext cx="180474" cy="180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7" idx="5"/>
            <a:endCxn id="6" idx="0"/>
          </p:cNvCxnSpPr>
          <p:nvPr/>
        </p:nvCxnSpPr>
        <p:spPr>
          <a:xfrm>
            <a:off x="7453202" y="4687097"/>
            <a:ext cx="236984" cy="352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4"/>
            <a:endCxn id="4" idx="0"/>
          </p:cNvCxnSpPr>
          <p:nvPr/>
        </p:nvCxnSpPr>
        <p:spPr>
          <a:xfrm flipH="1">
            <a:off x="7299158" y="4713527"/>
            <a:ext cx="90237" cy="326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5" idx="7"/>
          </p:cNvCxnSpPr>
          <p:nvPr/>
        </p:nvCxnSpPr>
        <p:spPr>
          <a:xfrm flipH="1">
            <a:off x="7581542" y="5182981"/>
            <a:ext cx="80390" cy="266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5" idx="1"/>
          </p:cNvCxnSpPr>
          <p:nvPr/>
        </p:nvCxnSpPr>
        <p:spPr>
          <a:xfrm>
            <a:off x="7331425" y="5220547"/>
            <a:ext cx="122503" cy="228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10" idx="0"/>
          </p:cNvCxnSpPr>
          <p:nvPr/>
        </p:nvCxnSpPr>
        <p:spPr>
          <a:xfrm flipH="1">
            <a:off x="6286499" y="4867571"/>
            <a:ext cx="56510" cy="172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9" idx="2"/>
            <a:endCxn id="10" idx="5"/>
          </p:cNvCxnSpPr>
          <p:nvPr/>
        </p:nvCxnSpPr>
        <p:spPr>
          <a:xfrm flipH="1" flipV="1">
            <a:off x="6350306" y="5194117"/>
            <a:ext cx="146747" cy="97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8" idx="5"/>
          </p:cNvCxnSpPr>
          <p:nvPr/>
        </p:nvCxnSpPr>
        <p:spPr>
          <a:xfrm>
            <a:off x="6470623" y="4867571"/>
            <a:ext cx="126692" cy="3457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79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Clustering with HDBSCAN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9353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clustering?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Clustering is an unsupervised technique that allows us to group similar data points together, usually based on distance-based measures.</a:t>
            </a:r>
          </a:p>
          <a:p>
            <a:pPr>
              <a:buFont typeface="Arial" charset="0"/>
              <a:buChar char="•"/>
            </a:pPr>
            <a:r>
              <a:rPr lang="en-US" dirty="0"/>
              <a:t> </a:t>
            </a:r>
            <a:r>
              <a:rPr lang="en-US" dirty="0" smtClean="0"/>
              <a:t>Top2Vec uses a clustering algorithm called HDBSCAN to cluster documents and words.</a:t>
            </a:r>
            <a:endParaRPr lang="en-US" dirty="0"/>
          </a:p>
        </p:txBody>
      </p:sp>
    </p:spTree>
    <p:extLst>
      <p:ext uri="{BB962C8B-B14F-4D97-AF65-F5344CB8AC3E}">
        <p14:creationId xmlns:p14="http://schemas.microsoft.com/office/powerpoint/2010/main" val="1103664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DBSCAN Explained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DBSCAN (Density-Based Spatial Clustering of Applications with Noise) is a clustering algorithm that separates the data into dense regions of points that are separated by less dense regions. DBSCAN uses the following parameters and concepts: </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a:lnSpc>
                    <a:spcPct val="100000"/>
                  </a:lnSpc>
                  <a:spcBef>
                    <a:spcPts val="0"/>
                  </a:spcBef>
                  <a:spcAft>
                    <a:spcPts val="0"/>
                  </a:spcAft>
                  <a:buClrTx/>
                  <a:buSzTx/>
                  <a:buFont typeface="Arial" charset="0"/>
                  <a:buChar char="•"/>
                </a:pPr>
                <a:r>
                  <a:rPr lang="en-US" dirty="0"/>
                  <a:t> </a:t>
                </a:r>
                <a:r>
                  <a:rPr lang="en-US" b="1" i="1" dirty="0" smtClean="0"/>
                  <a:t>minPts</a:t>
                </a:r>
                <a:r>
                  <a:rPr lang="en-US" dirty="0" smtClean="0"/>
                  <a:t> (minimum number of points needed for a region to be dense)</a:t>
                </a:r>
              </a:p>
              <a:p>
                <a:pPr>
                  <a:lnSpc>
                    <a:spcPct val="100000"/>
                  </a:lnSpc>
                  <a:spcBef>
                    <a:spcPts val="0"/>
                  </a:spcBef>
                  <a:spcAft>
                    <a:spcPts val="0"/>
                  </a:spcAft>
                  <a:buClrTx/>
                  <a:buSzTx/>
                  <a:buFont typeface="Arial" charset="0"/>
                  <a:buChar char="•"/>
                </a:pPr>
                <a:r>
                  <a:rPr lang="en-US" dirty="0"/>
                  <a:t> </a:t>
                </a:r>
                <a14:m>
                  <m:oMath xmlns:m="http://schemas.openxmlformats.org/officeDocument/2006/math">
                    <m:r>
                      <a:rPr lang="en-US" b="1" i="1" smtClean="0">
                        <a:latin typeface="Cambria Math" charset="0"/>
                        <a:ea typeface="Cambria Math" charset="0"/>
                        <a:cs typeface="Cambria Math" charset="0"/>
                      </a:rPr>
                      <m:t>𝜺</m:t>
                    </m:r>
                    <m:r>
                      <a:rPr lang="en-US" b="0" i="1" smtClean="0">
                        <a:latin typeface="Cambria Math" charset="0"/>
                        <a:ea typeface="Cambria Math" charset="0"/>
                        <a:cs typeface="Cambria Math" charset="0"/>
                      </a:rPr>
                      <m:t> </m:t>
                    </m:r>
                  </m:oMath>
                </a14:m>
                <a:r>
                  <a:rPr lang="en-US" dirty="0" smtClean="0"/>
                  <a:t>(a distance measure that will be used to locate points in the neighborhood of any point).</a:t>
                </a:r>
              </a:p>
              <a:p>
                <a:pPr>
                  <a:lnSpc>
                    <a:spcPct val="100000"/>
                  </a:lnSpc>
                  <a:spcBef>
                    <a:spcPts val="0"/>
                  </a:spcBef>
                  <a:spcAft>
                    <a:spcPts val="0"/>
                  </a:spcAft>
                  <a:buClrTx/>
                  <a:buSzTx/>
                  <a:buFont typeface="Arial" charset="0"/>
                  <a:buChar char="•"/>
                </a:pPr>
                <a:r>
                  <a:rPr lang="en-US" dirty="0"/>
                  <a:t> </a:t>
                </a:r>
                <a:r>
                  <a:rPr lang="en-US" b="1" dirty="0" smtClean="0"/>
                  <a:t>reachability</a:t>
                </a:r>
                <a:r>
                  <a:rPr lang="en-US" dirty="0" smtClean="0"/>
                  <a:t> – a point is reachable from another if it lies within a distance </a:t>
                </a:r>
                <a14:m>
                  <m:oMath xmlns:m="http://schemas.openxmlformats.org/officeDocument/2006/math">
                    <m:r>
                      <a:rPr lang="en-US" i="1">
                        <a:latin typeface="Cambria Math" charset="0"/>
                        <a:ea typeface="Cambria Math" charset="0"/>
                        <a:cs typeface="Cambria Math" charset="0"/>
                      </a:rPr>
                      <m:t>𝜀</m:t>
                    </m:r>
                  </m:oMath>
                </a14:m>
                <a:r>
                  <a:rPr lang="en-US" dirty="0" smtClean="0"/>
                  <a:t> from it.</a:t>
                </a:r>
              </a:p>
              <a:p>
                <a:pPr>
                  <a:lnSpc>
                    <a:spcPct val="100000"/>
                  </a:lnSpc>
                  <a:spcBef>
                    <a:spcPts val="0"/>
                  </a:spcBef>
                  <a:spcAft>
                    <a:spcPts val="0"/>
                  </a:spcAft>
                  <a:buClrTx/>
                  <a:buSzTx/>
                  <a:buFont typeface="Arial" charset="0"/>
                  <a:buChar char="•"/>
                </a:pPr>
                <a:r>
                  <a:rPr lang="en-US" b="1" dirty="0" smtClean="0"/>
                  <a:t>core point </a:t>
                </a:r>
                <a:r>
                  <a:rPr lang="en-US" dirty="0" smtClean="0"/>
                  <a:t>– a point that has at least </a:t>
                </a:r>
                <a:r>
                  <a:rPr lang="en-US" i="1" dirty="0" smtClean="0"/>
                  <a:t>minPts </a:t>
                </a:r>
                <a:r>
                  <a:rPr lang="en-US" dirty="0" smtClean="0"/>
                  <a:t>points within radius </a:t>
                </a:r>
                <a14:m>
                  <m:oMath xmlns:m="http://schemas.openxmlformats.org/officeDocument/2006/math">
                    <m:r>
                      <a:rPr lang="en-US" i="1">
                        <a:latin typeface="Cambria Math" charset="0"/>
                        <a:ea typeface="Cambria Math" charset="0"/>
                        <a:cs typeface="Cambria Math" charset="0"/>
                      </a:rPr>
                      <m:t>𝜀</m:t>
                    </m:r>
                  </m:oMath>
                </a14:m>
                <a:r>
                  <a:rPr lang="en-US" dirty="0" smtClean="0"/>
                  <a:t> from it.</a:t>
                </a:r>
              </a:p>
              <a:p>
                <a:pPr>
                  <a:lnSpc>
                    <a:spcPct val="100000"/>
                  </a:lnSpc>
                  <a:spcBef>
                    <a:spcPts val="0"/>
                  </a:spcBef>
                  <a:spcAft>
                    <a:spcPts val="0"/>
                  </a:spcAft>
                  <a:buClrTx/>
                  <a:buSzTx/>
                  <a:buFont typeface="Arial" charset="0"/>
                  <a:buChar char="•"/>
                </a:pPr>
                <a:r>
                  <a:rPr lang="en-US" dirty="0"/>
                  <a:t> </a:t>
                </a:r>
                <a:r>
                  <a:rPr lang="en-US" b="1" dirty="0" smtClean="0"/>
                  <a:t>border point </a:t>
                </a:r>
                <a:r>
                  <a:rPr lang="en-US" dirty="0" smtClean="0"/>
                  <a:t>– a point is a border point if it is reachable from a core point and there are less than </a:t>
                </a:r>
                <a:r>
                  <a:rPr lang="en-US" i="1" dirty="0" smtClean="0"/>
                  <a:t>minPts </a:t>
                </a:r>
                <a:r>
                  <a:rPr lang="en-US" dirty="0" smtClean="0"/>
                  <a:t>in it’s surrounding area.</a:t>
                </a:r>
              </a:p>
              <a:p>
                <a:pPr>
                  <a:lnSpc>
                    <a:spcPct val="100000"/>
                  </a:lnSpc>
                  <a:spcBef>
                    <a:spcPts val="0"/>
                  </a:spcBef>
                  <a:spcAft>
                    <a:spcPts val="0"/>
                  </a:spcAft>
                  <a:buClrTx/>
                  <a:buSzTx/>
                  <a:buFont typeface="Arial" charset="0"/>
                  <a:buChar char="•"/>
                </a:pPr>
                <a:r>
                  <a:rPr lang="en-US" dirty="0"/>
                  <a:t> </a:t>
                </a:r>
                <a:r>
                  <a:rPr lang="en-US" b="1" dirty="0" smtClean="0"/>
                  <a:t>noise/outlier</a:t>
                </a:r>
                <a:r>
                  <a:rPr lang="en-US" dirty="0" smtClean="0"/>
                  <a:t> – a point is noise or an outlier if it is neither a core point or a border point.</a:t>
                </a:r>
                <a:endParaRPr lang="en-US" dirty="0"/>
              </a:p>
              <a:p>
                <a:pPr>
                  <a:lnSpc>
                    <a:spcPct val="100000"/>
                  </a:lnSpc>
                  <a:spcBef>
                    <a:spcPts val="0"/>
                  </a:spcBef>
                  <a:spcAft>
                    <a:spcPts val="0"/>
                  </a:spcAft>
                  <a:buClrTx/>
                  <a:buSzTx/>
                  <a:buFont typeface="Arial" charset="0"/>
                  <a:buChar cha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909"/>
                </a:stretch>
              </a:blipFill>
            </p:spPr>
            <p:txBody>
              <a:bodyPr/>
              <a:lstStyle/>
              <a:p>
                <a:r>
                  <a:rPr lang="en-US">
                    <a:noFill/>
                  </a:rPr>
                  <a:t> </a:t>
                </a:r>
              </a:p>
            </p:txBody>
          </p:sp>
        </mc:Fallback>
      </mc:AlternateContent>
    </p:spTree>
    <p:extLst>
      <p:ext uri="{BB962C8B-B14F-4D97-AF65-F5344CB8AC3E}">
        <p14:creationId xmlns:p14="http://schemas.microsoft.com/office/powerpoint/2010/main" val="623598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DBSCAN Steps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indent="-457200">
                  <a:buFont typeface="+mj-lt"/>
                  <a:buAutoNum type="arabicPeriod"/>
                </a:pPr>
                <a:r>
                  <a:rPr lang="en-US" dirty="0" smtClean="0"/>
                  <a:t>Select a point at random and determine it’s neighborhood using the radius </a:t>
                </a:r>
                <a14:m>
                  <m:oMath xmlns:m="http://schemas.openxmlformats.org/officeDocument/2006/math">
                    <m:r>
                      <a:rPr lang="en-US" b="1" i="1">
                        <a:latin typeface="Cambria Math" charset="0"/>
                        <a:ea typeface="Cambria Math" charset="0"/>
                        <a:cs typeface="Cambria Math" charset="0"/>
                      </a:rPr>
                      <m:t>𝜺</m:t>
                    </m:r>
                  </m:oMath>
                </a14:m>
                <a:r>
                  <a:rPr lang="en-US" dirty="0" smtClean="0"/>
                  <a:t>  </a:t>
                </a:r>
              </a:p>
              <a:p>
                <a:pPr marL="457200" indent="-457200">
                  <a:buFont typeface="+mj-lt"/>
                  <a:buAutoNum type="arabicPeriod"/>
                </a:pPr>
                <a:r>
                  <a:rPr lang="en-US" dirty="0" smtClean="0"/>
                  <a:t>If there at least minPts number of points in the neighborhood, label it as a core point and start forming a cluster with the points in the neighborhood, otherwise mark it as noise.</a:t>
                </a:r>
              </a:p>
              <a:p>
                <a:pPr marL="457200" indent="-457200">
                  <a:buFont typeface="+mj-lt"/>
                  <a:buAutoNum type="arabicPeriod"/>
                </a:pPr>
                <a:r>
                  <a:rPr lang="en-US" dirty="0" smtClean="0"/>
                  <a:t>Repeat steps 1-2 among the points that have not been visited until all of the points have been visited.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76" t="-1818"/>
                </a:stretch>
              </a:blipFill>
            </p:spPr>
            <p:txBody>
              <a:bodyPr/>
              <a:lstStyle/>
              <a:p>
                <a:r>
                  <a:rPr lang="en-US">
                    <a:noFill/>
                  </a:rPr>
                  <a:t> </a:t>
                </a:r>
              </a:p>
            </p:txBody>
          </p:sp>
        </mc:Fallback>
      </mc:AlternateContent>
      <p:sp>
        <p:nvSpPr>
          <p:cNvPr id="7" name="Oval 6"/>
          <p:cNvSpPr/>
          <p:nvPr/>
        </p:nvSpPr>
        <p:spPr>
          <a:xfrm>
            <a:off x="5402179" y="4692316"/>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98958" y="4872789"/>
            <a:ext cx="180474" cy="18047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5899485" y="4565984"/>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89722" y="5005134"/>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45444" y="4686300"/>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25978" y="4517857"/>
            <a:ext cx="926433" cy="8903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567613" y="5140491"/>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450936" y="5050254"/>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107406" y="4475747"/>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4948988" y="5005134"/>
            <a:ext cx="701844" cy="225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61371" y="5080971"/>
            <a:ext cx="1225717" cy="369332"/>
          </a:xfrm>
          <a:prstGeom prst="rect">
            <a:avLst/>
          </a:prstGeom>
          <a:noFill/>
        </p:spPr>
        <p:txBody>
          <a:bodyPr wrap="square" rtlCol="0">
            <a:spAutoFit/>
          </a:bodyPr>
          <a:lstStyle/>
          <a:p>
            <a:pPr algn="ctr"/>
            <a:r>
              <a:rPr lang="en-US"/>
              <a:t>c</a:t>
            </a:r>
            <a:r>
              <a:rPr lang="en-US" smtClean="0"/>
              <a:t>ore point</a:t>
            </a:r>
            <a:endParaRPr lang="en-US"/>
          </a:p>
        </p:txBody>
      </p:sp>
      <p:cxnSp>
        <p:nvCxnSpPr>
          <p:cNvPr id="20" name="Straight Arrow Connector 19"/>
          <p:cNvCxnSpPr/>
          <p:nvPr/>
        </p:nvCxnSpPr>
        <p:spPr>
          <a:xfrm flipH="1">
            <a:off x="6252411" y="4324349"/>
            <a:ext cx="573507" cy="25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825918" y="4085496"/>
            <a:ext cx="1572124" cy="369332"/>
          </a:xfrm>
          <a:prstGeom prst="rect">
            <a:avLst/>
          </a:prstGeom>
          <a:noFill/>
        </p:spPr>
        <p:txBody>
          <a:bodyPr wrap="square" rtlCol="0">
            <a:spAutoFit/>
          </a:bodyPr>
          <a:lstStyle/>
          <a:p>
            <a:pPr algn="ctr"/>
            <a:r>
              <a:rPr lang="en-US" smtClean="0"/>
              <a:t>neighborhood</a:t>
            </a:r>
            <a:endParaRPr lang="en-US" dirty="0"/>
          </a:p>
        </p:txBody>
      </p:sp>
      <p:sp>
        <p:nvSpPr>
          <p:cNvPr id="23" name="TextBox 22"/>
          <p:cNvSpPr txBox="1"/>
          <p:nvPr/>
        </p:nvSpPr>
        <p:spPr>
          <a:xfrm>
            <a:off x="7423384" y="4896305"/>
            <a:ext cx="1225717" cy="369332"/>
          </a:xfrm>
          <a:prstGeom prst="rect">
            <a:avLst/>
          </a:prstGeom>
          <a:noFill/>
        </p:spPr>
        <p:txBody>
          <a:bodyPr wrap="square" rtlCol="0">
            <a:spAutoFit/>
          </a:bodyPr>
          <a:lstStyle/>
          <a:p>
            <a:pPr algn="ctr"/>
            <a:r>
              <a:rPr lang="en-US" smtClean="0"/>
              <a:t>noise</a:t>
            </a:r>
            <a:endParaRPr lang="en-US"/>
          </a:p>
        </p:txBody>
      </p:sp>
      <p:cxnSp>
        <p:nvCxnSpPr>
          <p:cNvPr id="24" name="Straight Arrow Connector 23"/>
          <p:cNvCxnSpPr/>
          <p:nvPr/>
        </p:nvCxnSpPr>
        <p:spPr>
          <a:xfrm flipH="1" flipV="1">
            <a:off x="6962170" y="4866773"/>
            <a:ext cx="747968" cy="214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672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HDBSCAN Explained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Arial" charset="0"/>
                  <a:buChar char="•"/>
                </a:pPr>
                <a:r>
                  <a:rPr lang="en-US" dirty="0" smtClean="0"/>
                  <a:t> HDBSCAN (Hierarchical </a:t>
                </a:r>
                <a:r>
                  <a:rPr lang="en-US" dirty="0"/>
                  <a:t>Density-Based Spatial Clustering of Applications with </a:t>
                </a:r>
                <a:r>
                  <a:rPr lang="en-US" dirty="0" smtClean="0"/>
                  <a:t>Noise)  is an algorithm that extends the DBSCAN algorithm and turns it into a hierarchical clustering algorithm.</a:t>
                </a:r>
              </a:p>
              <a:p>
                <a:pPr>
                  <a:buFont typeface="Arial" charset="0"/>
                  <a:buChar char="•"/>
                </a:pPr>
                <a:r>
                  <a:rPr lang="en-US" dirty="0"/>
                  <a:t> </a:t>
                </a:r>
                <a:r>
                  <a:rPr lang="en-US" dirty="0" smtClean="0"/>
                  <a:t>Rather than using the radius parameter </a:t>
                </a:r>
                <a14:m>
                  <m:oMath xmlns:m="http://schemas.openxmlformats.org/officeDocument/2006/math">
                    <m:r>
                      <a:rPr lang="en-US" b="1" i="1">
                        <a:latin typeface="Cambria Math" charset="0"/>
                        <a:ea typeface="Cambria Math" charset="0"/>
                        <a:cs typeface="Cambria Math" charset="0"/>
                      </a:rPr>
                      <m:t>𝜺</m:t>
                    </m:r>
                  </m:oMath>
                </a14:m>
                <a:r>
                  <a:rPr lang="en-US" dirty="0"/>
                  <a:t> </a:t>
                </a:r>
                <a:r>
                  <a:rPr lang="en-US" dirty="0" smtClean="0"/>
                  <a:t>, HDBSCAN uses a </a:t>
                </a:r>
                <a:r>
                  <a:rPr lang="en-US" i="1" dirty="0" err="1" smtClean="0"/>
                  <a:t>min_cluster_size</a:t>
                </a:r>
                <a:r>
                  <a:rPr lang="en-US" i="1" dirty="0" smtClean="0"/>
                  <a:t> </a:t>
                </a:r>
                <a:r>
                  <a:rPr lang="en-US" dirty="0" smtClean="0"/>
                  <a:t>parameter to determine if points are falling out of a cluster or splitting up to form new clusters.</a:t>
                </a:r>
              </a:p>
              <a:p>
                <a:pPr>
                  <a:buFont typeface="Arial" charset="0"/>
                  <a:buChar char="•"/>
                </a:pPr>
                <a:r>
                  <a:rPr lang="en-US" i="1" dirty="0" smtClean="0"/>
                  <a:t> </a:t>
                </a:r>
                <a:r>
                  <a:rPr lang="en-US" dirty="0" smtClean="0"/>
                  <a:t>This modification of DBSCAN allows HDBSCAN to detect clusters of varying density.</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55" t="-1667"/>
                </a:stretch>
              </a:blipFill>
            </p:spPr>
            <p:txBody>
              <a:bodyPr/>
              <a:lstStyle/>
              <a:p>
                <a:r>
                  <a:rPr lang="en-US">
                    <a:noFill/>
                  </a:rPr>
                  <a:t> </a:t>
                </a:r>
              </a:p>
            </p:txBody>
          </p:sp>
        </mc:Fallback>
      </mc:AlternateContent>
    </p:spTree>
    <p:extLst>
      <p:ext uri="{BB962C8B-B14F-4D97-AF65-F5344CB8AC3E}">
        <p14:creationId xmlns:p14="http://schemas.microsoft.com/office/powerpoint/2010/main" val="2003170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Assigning Topics to Clusters </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844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Interpreting Topics</a:t>
            </a:r>
            <a:endParaRPr lang="en-US" dirty="0"/>
          </a:p>
        </p:txBody>
      </p:sp>
      <p:sp>
        <p:nvSpPr>
          <p:cNvPr id="5" name="Content Placeholder 4"/>
          <p:cNvSpPr>
            <a:spLocks noGrp="1"/>
          </p:cNvSpPr>
          <p:nvPr>
            <p:ph idx="1"/>
          </p:nvPr>
        </p:nvSpPr>
        <p:spPr/>
        <p:txBody>
          <a:bodyPr/>
          <a:lstStyle/>
          <a:p>
            <a:r>
              <a:rPr lang="en-US" dirty="0" smtClean="0"/>
              <a:t>Once we have clusters, we can use our own human interpretation to give names to each of the topics, represented as sets of keywords that are most likely to occur.</a:t>
            </a:r>
            <a:endParaRPr lang="en-US" dirty="0"/>
          </a:p>
        </p:txBody>
      </p:sp>
      <p:sp>
        <p:nvSpPr>
          <p:cNvPr id="6" name="Oval 5"/>
          <p:cNvSpPr/>
          <p:nvPr/>
        </p:nvSpPr>
        <p:spPr>
          <a:xfrm>
            <a:off x="5221705" y="3970421"/>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78643" y="4243137"/>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368669" y="4676176"/>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411000" y="4776522"/>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16379" y="3970421"/>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27031" y="4163854"/>
            <a:ext cx="1076826" cy="369332"/>
          </a:xfrm>
          <a:prstGeom prst="rect">
            <a:avLst/>
          </a:prstGeom>
          <a:noFill/>
        </p:spPr>
        <p:txBody>
          <a:bodyPr wrap="square" rtlCol="0">
            <a:spAutoFit/>
          </a:bodyPr>
          <a:lstStyle/>
          <a:p>
            <a:r>
              <a:rPr lang="en-US" smtClean="0"/>
              <a:t>penalty</a:t>
            </a:r>
            <a:endParaRPr lang="en-US"/>
          </a:p>
        </p:txBody>
      </p:sp>
      <p:sp>
        <p:nvSpPr>
          <p:cNvPr id="12" name="TextBox 11"/>
          <p:cNvSpPr txBox="1"/>
          <p:nvPr/>
        </p:nvSpPr>
        <p:spPr>
          <a:xfrm>
            <a:off x="4158719" y="3794522"/>
            <a:ext cx="600374" cy="369332"/>
          </a:xfrm>
          <a:prstGeom prst="rect">
            <a:avLst/>
          </a:prstGeom>
          <a:noFill/>
        </p:spPr>
        <p:txBody>
          <a:bodyPr wrap="square" rtlCol="0">
            <a:spAutoFit/>
          </a:bodyPr>
          <a:lstStyle/>
          <a:p>
            <a:r>
              <a:rPr lang="en-US" smtClean="0"/>
              <a:t>kick</a:t>
            </a:r>
            <a:endParaRPr lang="en-US"/>
          </a:p>
        </p:txBody>
      </p:sp>
      <p:sp>
        <p:nvSpPr>
          <p:cNvPr id="13" name="TextBox 12"/>
          <p:cNvSpPr txBox="1"/>
          <p:nvPr/>
        </p:nvSpPr>
        <p:spPr>
          <a:xfrm>
            <a:off x="4158719" y="4856649"/>
            <a:ext cx="629651" cy="369332"/>
          </a:xfrm>
          <a:prstGeom prst="rect">
            <a:avLst/>
          </a:prstGeom>
          <a:noFill/>
        </p:spPr>
        <p:txBody>
          <a:bodyPr wrap="square" rtlCol="0">
            <a:spAutoFit/>
          </a:bodyPr>
          <a:lstStyle/>
          <a:p>
            <a:r>
              <a:rPr lang="en-US" dirty="0" smtClean="0"/>
              <a:t>goal</a:t>
            </a:r>
            <a:endParaRPr lang="en-US" dirty="0"/>
          </a:p>
        </p:txBody>
      </p:sp>
      <p:sp>
        <p:nvSpPr>
          <p:cNvPr id="14" name="TextBox 13"/>
          <p:cNvSpPr txBox="1"/>
          <p:nvPr/>
        </p:nvSpPr>
        <p:spPr>
          <a:xfrm>
            <a:off x="5402179" y="3398566"/>
            <a:ext cx="2368824" cy="646331"/>
          </a:xfrm>
          <a:prstGeom prst="rect">
            <a:avLst/>
          </a:prstGeom>
          <a:noFill/>
        </p:spPr>
        <p:txBody>
          <a:bodyPr wrap="square" rtlCol="0">
            <a:spAutoFit/>
          </a:bodyPr>
          <a:lstStyle/>
          <a:p>
            <a:r>
              <a:rPr lang="en-US" dirty="0" smtClean="0"/>
              <a:t>“We are now in the World Cup finals</a:t>
            </a:r>
            <a:r>
              <a:rPr lang="mr-IN" dirty="0" smtClean="0"/>
              <a:t>…</a:t>
            </a:r>
            <a:endParaRPr lang="en-US" dirty="0"/>
          </a:p>
        </p:txBody>
      </p:sp>
      <p:sp>
        <p:nvSpPr>
          <p:cNvPr id="15" name="Oval 14"/>
          <p:cNvSpPr/>
          <p:nvPr/>
        </p:nvSpPr>
        <p:spPr>
          <a:xfrm>
            <a:off x="4668856" y="4398784"/>
            <a:ext cx="180474" cy="18047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4575814" y="4553141"/>
            <a:ext cx="790270" cy="369332"/>
          </a:xfrm>
          <a:prstGeom prst="rect">
            <a:avLst/>
          </a:prstGeom>
          <a:noFill/>
        </p:spPr>
        <p:txBody>
          <a:bodyPr wrap="square" rtlCol="0">
            <a:spAutoFit/>
          </a:bodyPr>
          <a:lstStyle/>
          <a:p>
            <a:r>
              <a:rPr lang="en-US" smtClean="0"/>
              <a:t>soccer</a:t>
            </a:r>
            <a:endParaRPr lang="en-US"/>
          </a:p>
        </p:txBody>
      </p:sp>
      <p:sp>
        <p:nvSpPr>
          <p:cNvPr id="17" name="Oval 16"/>
          <p:cNvSpPr/>
          <p:nvPr/>
        </p:nvSpPr>
        <p:spPr>
          <a:xfrm>
            <a:off x="4919211" y="5215310"/>
            <a:ext cx="180474" cy="1804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099685" y="5246135"/>
            <a:ext cx="745958" cy="369332"/>
          </a:xfrm>
          <a:prstGeom prst="rect">
            <a:avLst/>
          </a:prstGeom>
          <a:noFill/>
        </p:spPr>
        <p:txBody>
          <a:bodyPr wrap="square" rtlCol="0">
            <a:spAutoFit/>
          </a:bodyPr>
          <a:lstStyle/>
          <a:p>
            <a:r>
              <a:rPr lang="en-US" smtClean="0"/>
              <a:t>speed</a:t>
            </a:r>
            <a:endParaRPr lang="en-US"/>
          </a:p>
        </p:txBody>
      </p:sp>
      <p:sp>
        <p:nvSpPr>
          <p:cNvPr id="20" name="TextBox 19"/>
          <p:cNvSpPr txBox="1"/>
          <p:nvPr/>
        </p:nvSpPr>
        <p:spPr>
          <a:xfrm>
            <a:off x="5591474" y="4650206"/>
            <a:ext cx="938464" cy="369332"/>
          </a:xfrm>
          <a:prstGeom prst="rect">
            <a:avLst/>
          </a:prstGeom>
          <a:noFill/>
        </p:spPr>
        <p:txBody>
          <a:bodyPr wrap="square" rtlCol="0">
            <a:spAutoFit/>
          </a:bodyPr>
          <a:lstStyle/>
          <a:p>
            <a:r>
              <a:rPr lang="en-US" dirty="0" smtClean="0"/>
              <a:t>team</a:t>
            </a:r>
            <a:endParaRPr lang="en-US" dirty="0"/>
          </a:p>
        </p:txBody>
      </p:sp>
    </p:spTree>
    <p:extLst>
      <p:ext uri="{BB962C8B-B14F-4D97-AF65-F5344CB8AC3E}">
        <p14:creationId xmlns:p14="http://schemas.microsoft.com/office/powerpoint/2010/main" val="54934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topic modeling?</a:t>
            </a:r>
            <a:endParaRPr lang="en-US" dirty="0"/>
          </a:p>
        </p:txBody>
      </p:sp>
      <p:sp>
        <p:nvSpPr>
          <p:cNvPr id="3" name="Content Placeholder 2"/>
          <p:cNvSpPr>
            <a:spLocks noGrp="1"/>
          </p:cNvSpPr>
          <p:nvPr>
            <p:ph idx="1"/>
          </p:nvPr>
        </p:nvSpPr>
        <p:spPr>
          <a:xfrm>
            <a:off x="1097280" y="1867506"/>
            <a:ext cx="10058400" cy="4023360"/>
          </a:xfrm>
        </p:spPr>
        <p:txBody>
          <a:bodyPr/>
          <a:lstStyle/>
          <a:p>
            <a:pPr>
              <a:buFont typeface="Wingdings" charset="2"/>
              <a:buChar char="§"/>
            </a:pPr>
            <a:r>
              <a:rPr lang="en-US" dirty="0" smtClean="0"/>
              <a:t> Topic modeling is an unsupervised learning task in natural language processing that involves discovering topics in text.</a:t>
            </a:r>
          </a:p>
          <a:p>
            <a:pPr>
              <a:buFont typeface="Wingdings" charset="2"/>
              <a:buChar char="§"/>
            </a:pPr>
            <a:r>
              <a:rPr lang="en-US" dirty="0" smtClean="0"/>
              <a:t>Generally topics are represented as probability distributions of words. Some words such as “goal” and “penalty” are more likely to occur in a topic such as “football” or “soccer”.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38155271"/>
              </p:ext>
            </p:extLst>
          </p:nvPr>
        </p:nvGraphicFramePr>
        <p:xfrm>
          <a:off x="1792514" y="4790924"/>
          <a:ext cx="8128000" cy="74168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r>
                        <a:rPr lang="en-US" dirty="0" smtClean="0"/>
                        <a:t>word</a:t>
                      </a:r>
                      <a:endParaRPr lang="en-US" dirty="0"/>
                    </a:p>
                  </a:txBody>
                  <a:tcPr/>
                </a:tc>
                <a:tc>
                  <a:txBody>
                    <a:bodyPr/>
                    <a:lstStyle/>
                    <a:p>
                      <a:r>
                        <a:rPr lang="en-US" dirty="0" smtClean="0"/>
                        <a:t>goal</a:t>
                      </a:r>
                      <a:endParaRPr lang="en-US" dirty="0"/>
                    </a:p>
                  </a:txBody>
                  <a:tcPr/>
                </a:tc>
                <a:tc>
                  <a:txBody>
                    <a:bodyPr/>
                    <a:lstStyle/>
                    <a:p>
                      <a:r>
                        <a:rPr lang="en-US" dirty="0" smtClean="0"/>
                        <a:t>kick</a:t>
                      </a:r>
                      <a:endParaRPr lang="en-US" dirty="0"/>
                    </a:p>
                  </a:txBody>
                  <a:tcPr/>
                </a:tc>
                <a:tc>
                  <a:txBody>
                    <a:bodyPr/>
                    <a:lstStyle/>
                    <a:p>
                      <a:r>
                        <a:rPr lang="en-US" dirty="0" smtClean="0"/>
                        <a:t>run</a:t>
                      </a:r>
                      <a:endParaRPr lang="en-US" dirty="0"/>
                    </a:p>
                  </a:txBody>
                  <a:tcPr/>
                </a:tc>
                <a:tc>
                  <a:txBody>
                    <a:bodyPr/>
                    <a:lstStyle/>
                    <a:p>
                      <a:r>
                        <a:rPr lang="en-US" dirty="0" smtClean="0"/>
                        <a:t>penalty</a:t>
                      </a:r>
                      <a:endParaRPr lang="en-US" dirty="0"/>
                    </a:p>
                  </a:txBody>
                  <a:tcPr/>
                </a:tc>
              </a:tr>
              <a:tr h="370840">
                <a:tc>
                  <a:txBody>
                    <a:bodyPr/>
                    <a:lstStyle/>
                    <a:p>
                      <a:r>
                        <a:rPr lang="en-US" dirty="0" smtClean="0"/>
                        <a:t>probability</a:t>
                      </a:r>
                      <a:endParaRPr lang="en-US" dirty="0"/>
                    </a:p>
                  </a:txBody>
                  <a:tcPr/>
                </a:tc>
                <a:tc>
                  <a:txBody>
                    <a:bodyPr/>
                    <a:lstStyle/>
                    <a:p>
                      <a:r>
                        <a:rPr lang="en-US" dirty="0" smtClean="0"/>
                        <a:t>0.23</a:t>
                      </a:r>
                      <a:endParaRPr lang="en-US" dirty="0"/>
                    </a:p>
                  </a:txBody>
                  <a:tcPr/>
                </a:tc>
                <a:tc>
                  <a:txBody>
                    <a:bodyPr/>
                    <a:lstStyle/>
                    <a:p>
                      <a:r>
                        <a:rPr lang="en-US" dirty="0" smtClean="0"/>
                        <a:t>0.32</a:t>
                      </a:r>
                      <a:endParaRPr lang="en-US" dirty="0"/>
                    </a:p>
                  </a:txBody>
                  <a:tcPr/>
                </a:tc>
                <a:tc>
                  <a:txBody>
                    <a:bodyPr/>
                    <a:lstStyle/>
                    <a:p>
                      <a:r>
                        <a:rPr lang="en-US" dirty="0" smtClean="0"/>
                        <a:t>0.2</a:t>
                      </a:r>
                      <a:endParaRPr lang="en-US" dirty="0"/>
                    </a:p>
                  </a:txBody>
                  <a:tcPr/>
                </a:tc>
                <a:tc>
                  <a:txBody>
                    <a:bodyPr/>
                    <a:lstStyle/>
                    <a:p>
                      <a:r>
                        <a:rPr lang="en-US" dirty="0" smtClean="0"/>
                        <a:t>0.4</a:t>
                      </a:r>
                      <a:endParaRPr lang="en-US" dirty="0"/>
                    </a:p>
                  </a:txBody>
                  <a:tcPr/>
                </a:tc>
              </a:tr>
            </a:tbl>
          </a:graphicData>
        </a:graphic>
      </p:graphicFrame>
      <p:sp>
        <p:nvSpPr>
          <p:cNvPr id="5" name="TextBox 4"/>
          <p:cNvSpPr txBox="1"/>
          <p:nvPr/>
        </p:nvSpPr>
        <p:spPr>
          <a:xfrm>
            <a:off x="4316185" y="4421592"/>
            <a:ext cx="3080657" cy="369332"/>
          </a:xfrm>
          <a:prstGeom prst="rect">
            <a:avLst/>
          </a:prstGeom>
          <a:noFill/>
        </p:spPr>
        <p:txBody>
          <a:bodyPr wrap="square" rtlCol="0">
            <a:spAutoFit/>
          </a:bodyPr>
          <a:lstStyle/>
          <a:p>
            <a:pPr algn="ctr"/>
            <a:r>
              <a:rPr lang="en-US" dirty="0" smtClean="0"/>
              <a:t>Topic: football</a:t>
            </a:r>
            <a:endParaRPr lang="en-US" dirty="0"/>
          </a:p>
        </p:txBody>
      </p:sp>
    </p:spTree>
    <p:extLst>
      <p:ext uri="{BB962C8B-B14F-4D97-AF65-F5344CB8AC3E}">
        <p14:creationId xmlns:p14="http://schemas.microsoft.com/office/powerpoint/2010/main" val="381764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in Python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9316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Top2Vec and Setup</a:t>
            </a:r>
            <a:endParaRPr lang="en-US" dirty="0"/>
          </a:p>
        </p:txBody>
      </p:sp>
      <p:sp>
        <p:nvSpPr>
          <p:cNvPr id="5" name="Content Placeholder 4"/>
          <p:cNvSpPr>
            <a:spLocks noGrp="1"/>
          </p:cNvSpPr>
          <p:nvPr>
            <p:ph idx="1"/>
          </p:nvPr>
        </p:nvSpPr>
        <p:spPr/>
        <p:txBody>
          <a:bodyPr/>
          <a:lstStyle/>
          <a:p>
            <a:r>
              <a:rPr lang="en-US" dirty="0" smtClean="0"/>
              <a:t>We can use a library called Top2Vec to actually use the Top2Vec algorithm in Python. To install this library make sure you have pip and run the following command:</a:t>
            </a:r>
          </a:p>
          <a:p>
            <a:r>
              <a:rPr lang="en-US" b="1" dirty="0" smtClean="0"/>
              <a:t>pip install top2vec[</a:t>
            </a:r>
            <a:r>
              <a:rPr lang="en-US" b="1" dirty="0" err="1" smtClean="0"/>
              <a:t>sentence_encoders</a:t>
            </a:r>
            <a:r>
              <a:rPr lang="en-US" b="1" dirty="0" smtClean="0"/>
              <a:t>]</a:t>
            </a:r>
          </a:p>
          <a:p>
            <a:endParaRPr lang="en-US" b="1" dirty="0"/>
          </a:p>
          <a:p>
            <a:r>
              <a:rPr lang="en-US" dirty="0" smtClean="0"/>
              <a:t>This command will install Top2Vec with the pre-trained universal sentence encoders required to follow along with the the practical tutorial in this talk.</a:t>
            </a:r>
          </a:p>
          <a:p>
            <a:endParaRPr lang="en-US" b="1" dirty="0"/>
          </a:p>
          <a:p>
            <a:r>
              <a:rPr lang="en-US" b="1" dirty="0" smtClean="0"/>
              <a:t>You can find the code for this </a:t>
            </a:r>
            <a:r>
              <a:rPr lang="en-US" b="1" dirty="0"/>
              <a:t>practical tutorial at </a:t>
            </a:r>
            <a:r>
              <a:rPr lang="en-US" b="1" dirty="0">
                <a:hlinkClick r:id="rId2"/>
              </a:rPr>
              <a:t>https://</a:t>
            </a:r>
            <a:r>
              <a:rPr lang="en-US" b="1" dirty="0" smtClean="0">
                <a:hlinkClick r:id="rId2"/>
              </a:rPr>
              <a:t>github.com/AmolMavuduru</a:t>
            </a:r>
            <a:r>
              <a:rPr lang="en-US" b="1" smtClean="0">
                <a:hlinkClick r:id="rId2"/>
              </a:rPr>
              <a:t>/Top2Vec-Tutorial</a:t>
            </a:r>
            <a:endParaRPr lang="en-US" b="1" smtClean="0"/>
          </a:p>
          <a:p>
            <a:endParaRPr lang="en-US" b="1" dirty="0"/>
          </a:p>
          <a:p>
            <a:endParaRPr lang="en-US" b="1" dirty="0"/>
          </a:p>
        </p:txBody>
      </p:sp>
    </p:spTree>
    <p:extLst>
      <p:ext uri="{BB962C8B-B14F-4D97-AF65-F5344CB8AC3E}">
        <p14:creationId xmlns:p14="http://schemas.microsoft.com/office/powerpoint/2010/main" val="1727549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Notes</a:t>
            </a:r>
            <a:endParaRPr lang="en-US" dirty="0"/>
          </a:p>
        </p:txBody>
      </p:sp>
      <p:sp>
        <p:nvSpPr>
          <p:cNvPr id="3" name="Content Placeholder 2"/>
          <p:cNvSpPr>
            <a:spLocks noGrp="1"/>
          </p:cNvSpPr>
          <p:nvPr>
            <p:ph idx="1"/>
          </p:nvPr>
        </p:nvSpPr>
        <p:spPr/>
        <p:txBody>
          <a:bodyPr/>
          <a:lstStyle/>
          <a:p>
            <a:r>
              <a:rPr lang="en-US" dirty="0" smtClean="0"/>
              <a:t>Feel free to connect with me on LinkedIn or read my blog on Medium!</a:t>
            </a:r>
          </a:p>
          <a:p>
            <a:endParaRPr lang="en-US" dirty="0"/>
          </a:p>
          <a:p>
            <a:r>
              <a:rPr lang="en-US" dirty="0"/>
              <a:t>LinkedIn: </a:t>
            </a:r>
            <a:r>
              <a:rPr lang="en-US" dirty="0">
                <a:hlinkClick r:id="rId2"/>
              </a:rPr>
              <a:t>https://www.linkedin.com/in/amol-mavuduru-815736129</a:t>
            </a:r>
            <a:r>
              <a:rPr lang="en-US" dirty="0" smtClean="0">
                <a:hlinkClick r:id="rId2"/>
              </a:rPr>
              <a:t>/</a:t>
            </a:r>
            <a:endParaRPr lang="en-US" dirty="0" smtClean="0"/>
          </a:p>
          <a:p>
            <a:r>
              <a:rPr lang="en-US" dirty="0"/>
              <a:t>Medium: </a:t>
            </a:r>
            <a:r>
              <a:rPr lang="en-US" dirty="0">
                <a:hlinkClick r:id="rId3"/>
              </a:rPr>
              <a:t>https://medium.com/@</a:t>
            </a:r>
            <a:r>
              <a:rPr lang="en-US" dirty="0" smtClean="0">
                <a:hlinkClick r:id="rId3"/>
              </a:rPr>
              <a:t>amolmavuduru</a:t>
            </a:r>
            <a:endParaRPr lang="en-US" dirty="0" smtClean="0"/>
          </a:p>
          <a:p>
            <a:endParaRPr lang="en-US" dirty="0"/>
          </a:p>
        </p:txBody>
      </p:sp>
    </p:spTree>
    <p:extLst>
      <p:ext uri="{BB962C8B-B14F-4D97-AF65-F5344CB8AC3E}">
        <p14:creationId xmlns:p14="http://schemas.microsoft.com/office/powerpoint/2010/main" val="80473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Top2Vec?</a:t>
            </a:r>
            <a:endParaRPr lang="en-US" dirty="0"/>
          </a:p>
        </p:txBody>
      </p:sp>
      <p:sp>
        <p:nvSpPr>
          <p:cNvPr id="3" name="Content Placeholder 2"/>
          <p:cNvSpPr>
            <a:spLocks noGrp="1"/>
          </p:cNvSpPr>
          <p:nvPr>
            <p:ph idx="1"/>
          </p:nvPr>
        </p:nvSpPr>
        <p:spPr/>
        <p:txBody>
          <a:bodyPr/>
          <a:lstStyle/>
          <a:p>
            <a:r>
              <a:rPr lang="en-US" dirty="0"/>
              <a:t>Top2Vec is an algorithm that detects topics present in the text and generates jointly embedded topic, document, and word vectors. At a high level, the algorithm performs the following steps to discover topics in a list of </a:t>
            </a:r>
            <a:r>
              <a:rPr lang="en-US" dirty="0" smtClean="0"/>
              <a:t>documents:</a:t>
            </a:r>
          </a:p>
          <a:p>
            <a:pPr marL="457200" indent="-457200">
              <a:buFont typeface="+mj-lt"/>
              <a:buAutoNum type="arabicPeriod"/>
            </a:pPr>
            <a:r>
              <a:rPr lang="en-US" b="1" dirty="0"/>
              <a:t>Generate embedding vectors for documents and words.</a:t>
            </a:r>
            <a:endParaRPr lang="en-US" dirty="0"/>
          </a:p>
          <a:p>
            <a:pPr marL="457200" indent="-457200">
              <a:buFont typeface="+mj-lt"/>
              <a:buAutoNum type="arabicPeriod"/>
            </a:pPr>
            <a:r>
              <a:rPr lang="en-US" b="1" dirty="0"/>
              <a:t>Perform dimensionality reduction on the vectors using an algorithm such as UMAP.</a:t>
            </a:r>
            <a:endParaRPr lang="en-US" dirty="0"/>
          </a:p>
          <a:p>
            <a:pPr marL="457200" indent="-457200">
              <a:buFont typeface="+mj-lt"/>
              <a:buAutoNum type="arabicPeriod"/>
            </a:pPr>
            <a:r>
              <a:rPr lang="en-US" b="1" dirty="0"/>
              <a:t>Cluster the vectors using a clustering algorithm such as HDBSCAN.</a:t>
            </a:r>
            <a:endParaRPr lang="en-US" dirty="0"/>
          </a:p>
          <a:p>
            <a:pPr marL="457200" indent="-457200">
              <a:buFont typeface="+mj-lt"/>
              <a:buAutoNum type="arabicPeriod"/>
            </a:pPr>
            <a:r>
              <a:rPr lang="en-US" b="1" dirty="0"/>
              <a:t>Assign topics to each cluster.</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950486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Generating Embedding Vectors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879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embedding vectors?</a:t>
            </a:r>
            <a:endParaRPr lang="en-US" dirty="0"/>
          </a:p>
        </p:txBody>
      </p:sp>
      <p:sp>
        <p:nvSpPr>
          <p:cNvPr id="3" name="Content Placeholder 2"/>
          <p:cNvSpPr>
            <a:spLocks noGrp="1"/>
          </p:cNvSpPr>
          <p:nvPr>
            <p:ph idx="1"/>
          </p:nvPr>
        </p:nvSpPr>
        <p:spPr/>
        <p:txBody>
          <a:bodyPr/>
          <a:lstStyle/>
          <a:p>
            <a:r>
              <a:rPr lang="en-US" dirty="0"/>
              <a:t>An embedding vector is a vector that allows us to represent a word or text document in multi-dimensional space. The idea behind embedding vectors is that similar words or text documents will have similar vectors. </a:t>
            </a:r>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2808514" y="2918302"/>
            <a:ext cx="6210631" cy="3135366"/>
          </a:xfrm>
          <a:prstGeom prst="rect">
            <a:avLst/>
          </a:prstGeom>
        </p:spPr>
      </p:pic>
    </p:spTree>
    <p:extLst>
      <p:ext uri="{BB962C8B-B14F-4D97-AF65-F5344CB8AC3E}">
        <p14:creationId xmlns:p14="http://schemas.microsoft.com/office/powerpoint/2010/main" val="151371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Word2Vec – Skip-gram version</a:t>
            </a:r>
            <a:endParaRPr lang="en-US" dirty="0"/>
          </a:p>
        </p:txBody>
      </p:sp>
      <p:sp>
        <p:nvSpPr>
          <p:cNvPr id="3" name="Content Placeholder 2"/>
          <p:cNvSpPr>
            <a:spLocks noGrp="1"/>
          </p:cNvSpPr>
          <p:nvPr>
            <p:ph idx="1"/>
          </p:nvPr>
        </p:nvSpPr>
        <p:spPr/>
        <p:txBody>
          <a:bodyPr/>
          <a:lstStyle/>
          <a:p>
            <a:r>
              <a:rPr lang="en-US" sz="1800" dirty="0"/>
              <a:t>Word2Vec is an embedding algorithm that allows us to learn word embedding vectors from a corpus of </a:t>
            </a:r>
            <a:r>
              <a:rPr lang="en-US" sz="1800" dirty="0" smtClean="0"/>
              <a:t>text. In </a:t>
            </a:r>
            <a:r>
              <a:rPr lang="en-US" sz="1800" dirty="0"/>
              <a:t>the skip-gram version we take a target word and try to predict the surrounding context words within n-words (skip-grams) of that word.</a:t>
            </a:r>
          </a:p>
          <a:p>
            <a:r>
              <a:rPr lang="en-US" sz="1800" dirty="0"/>
              <a:t>The words are represented in a dataset with one-hot vectors as shown below and a neural network with a single hidden layer is used to predict the context words. The weights of the hidden layer then form the embedding vectors for each word.</a:t>
            </a:r>
          </a:p>
          <a:p>
            <a:endParaRPr lang="en-US" dirty="0"/>
          </a:p>
        </p:txBody>
      </p:sp>
      <p:sp>
        <p:nvSpPr>
          <p:cNvPr id="186" name="TextBox 185"/>
          <p:cNvSpPr txBox="1"/>
          <p:nvPr/>
        </p:nvSpPr>
        <p:spPr>
          <a:xfrm>
            <a:off x="543961" y="5761822"/>
            <a:ext cx="4653280" cy="369332"/>
          </a:xfrm>
          <a:prstGeom prst="rect">
            <a:avLst/>
          </a:prstGeom>
          <a:noFill/>
        </p:spPr>
        <p:txBody>
          <a:bodyPr wrap="square" rtlCol="0">
            <a:spAutoFit/>
          </a:bodyPr>
          <a:lstStyle/>
          <a:p>
            <a:pPr algn="ctr"/>
            <a:r>
              <a:rPr lang="en-US" dirty="0" smtClean="0"/>
              <a:t>The quick brown fox jumps over the lazy dog.</a:t>
            </a:r>
            <a:endParaRPr lang="en-US" dirty="0"/>
          </a:p>
        </p:txBody>
      </p:sp>
      <p:graphicFrame>
        <p:nvGraphicFramePr>
          <p:cNvPr id="187" name="Table 186"/>
          <p:cNvGraphicFramePr>
            <a:graphicFrameLocks noGrp="1"/>
          </p:cNvGraphicFramePr>
          <p:nvPr>
            <p:extLst>
              <p:ext uri="{D42A27DB-BD31-4B8C-83A1-F6EECF244321}">
                <p14:modId xmlns:p14="http://schemas.microsoft.com/office/powerpoint/2010/main" val="183967170"/>
              </p:ext>
            </p:extLst>
          </p:nvPr>
        </p:nvGraphicFramePr>
        <p:xfrm>
          <a:off x="1352516" y="4415129"/>
          <a:ext cx="4287520" cy="577426"/>
        </p:xfrm>
        <a:graphic>
          <a:graphicData uri="http://schemas.openxmlformats.org/drawingml/2006/table">
            <a:tbl>
              <a:tblPr firstRow="1" bandRow="1">
                <a:tableStyleId>{5C22544A-7EE6-4342-B048-85BDC9FD1C3A}</a:tableStyleId>
              </a:tblPr>
              <a:tblGrid>
                <a:gridCol w="535940"/>
                <a:gridCol w="535940"/>
                <a:gridCol w="535940"/>
                <a:gridCol w="535940"/>
                <a:gridCol w="535940"/>
                <a:gridCol w="535940"/>
                <a:gridCol w="535940"/>
                <a:gridCol w="535940"/>
              </a:tblGrid>
              <a:tr h="288713">
                <a:tc>
                  <a:txBody>
                    <a:bodyPr/>
                    <a:lstStyle/>
                    <a:p>
                      <a:r>
                        <a:rPr lang="en-US" sz="1000" dirty="0" smtClean="0"/>
                        <a:t>the</a:t>
                      </a:r>
                      <a:endParaRPr lang="en-US" sz="1000" dirty="0"/>
                    </a:p>
                  </a:txBody>
                  <a:tcPr/>
                </a:tc>
                <a:tc>
                  <a:txBody>
                    <a:bodyPr/>
                    <a:lstStyle/>
                    <a:p>
                      <a:r>
                        <a:rPr lang="en-US" sz="1000" dirty="0" smtClean="0"/>
                        <a:t>quick</a:t>
                      </a:r>
                      <a:endParaRPr lang="en-US" sz="1000" dirty="0"/>
                    </a:p>
                  </a:txBody>
                  <a:tcPr/>
                </a:tc>
                <a:tc>
                  <a:txBody>
                    <a:bodyPr/>
                    <a:lstStyle/>
                    <a:p>
                      <a:r>
                        <a:rPr lang="en-US" sz="1000" dirty="0" smtClean="0"/>
                        <a:t>brown</a:t>
                      </a:r>
                      <a:endParaRPr lang="en-US" sz="1000" dirty="0"/>
                    </a:p>
                  </a:txBody>
                  <a:tcPr/>
                </a:tc>
                <a:tc>
                  <a:txBody>
                    <a:bodyPr/>
                    <a:lstStyle/>
                    <a:p>
                      <a:r>
                        <a:rPr lang="en-US" sz="1000" dirty="0" smtClean="0"/>
                        <a:t>fox</a:t>
                      </a:r>
                      <a:endParaRPr lang="en-US" sz="1000" dirty="0"/>
                    </a:p>
                  </a:txBody>
                  <a:tcPr/>
                </a:tc>
                <a:tc>
                  <a:txBody>
                    <a:bodyPr/>
                    <a:lstStyle/>
                    <a:p>
                      <a:r>
                        <a:rPr lang="en-US" sz="1000" dirty="0" smtClean="0"/>
                        <a:t>jumps</a:t>
                      </a:r>
                      <a:endParaRPr lang="en-US" sz="1000" dirty="0"/>
                    </a:p>
                  </a:txBody>
                  <a:tcPr/>
                </a:tc>
                <a:tc>
                  <a:txBody>
                    <a:bodyPr/>
                    <a:lstStyle/>
                    <a:p>
                      <a:r>
                        <a:rPr lang="en-US" sz="1000" dirty="0" smtClean="0"/>
                        <a:t>over </a:t>
                      </a:r>
                      <a:endParaRPr lang="en-US" sz="1000" dirty="0"/>
                    </a:p>
                  </a:txBody>
                  <a:tcPr/>
                </a:tc>
                <a:tc>
                  <a:txBody>
                    <a:bodyPr/>
                    <a:lstStyle/>
                    <a:p>
                      <a:r>
                        <a:rPr lang="en-US" sz="1000" dirty="0" smtClean="0"/>
                        <a:t>lazy</a:t>
                      </a:r>
                      <a:endParaRPr lang="en-US" sz="1000" dirty="0"/>
                    </a:p>
                  </a:txBody>
                  <a:tcPr/>
                </a:tc>
                <a:tc>
                  <a:txBody>
                    <a:bodyPr/>
                    <a:lstStyle/>
                    <a:p>
                      <a:r>
                        <a:rPr lang="en-US" sz="1000" dirty="0" smtClean="0"/>
                        <a:t>dog</a:t>
                      </a:r>
                      <a:endParaRPr lang="en-US" sz="1000" dirty="0"/>
                    </a:p>
                  </a:txBody>
                  <a:tcPr/>
                </a:tc>
              </a:tr>
              <a:tr h="288713">
                <a:tc>
                  <a:txBody>
                    <a:bodyPr/>
                    <a:lstStyle/>
                    <a:p>
                      <a:r>
                        <a:rPr lang="en-US" sz="1000" dirty="0" smtClean="0"/>
                        <a:t>0</a:t>
                      </a:r>
                      <a:endParaRPr lang="en-US" sz="1000" dirty="0"/>
                    </a:p>
                  </a:txBody>
                  <a:tcPr/>
                </a:tc>
                <a:tc>
                  <a:txBody>
                    <a:bodyPr/>
                    <a:lstStyle/>
                    <a:p>
                      <a:r>
                        <a:rPr lang="en-US" sz="1000" dirty="0" smtClean="0"/>
                        <a:t>0</a:t>
                      </a:r>
                      <a:endParaRPr lang="en-US" sz="1000" dirty="0"/>
                    </a:p>
                  </a:txBody>
                  <a:tcPr/>
                </a:tc>
                <a:tc>
                  <a:txBody>
                    <a:bodyPr/>
                    <a:lstStyle/>
                    <a:p>
                      <a:r>
                        <a:rPr lang="en-US" sz="1000" dirty="0" smtClean="0"/>
                        <a:t>0</a:t>
                      </a:r>
                      <a:endParaRPr lang="en-US" sz="1000" dirty="0"/>
                    </a:p>
                  </a:txBody>
                  <a:tcPr/>
                </a:tc>
                <a:tc>
                  <a:txBody>
                    <a:bodyPr/>
                    <a:lstStyle/>
                    <a:p>
                      <a:r>
                        <a:rPr lang="en-US" sz="1000" dirty="0" smtClean="0"/>
                        <a:t>1</a:t>
                      </a:r>
                      <a:endParaRPr lang="en-US" sz="1000" dirty="0"/>
                    </a:p>
                  </a:txBody>
                  <a:tcPr/>
                </a:tc>
                <a:tc>
                  <a:txBody>
                    <a:bodyPr/>
                    <a:lstStyle/>
                    <a:p>
                      <a:r>
                        <a:rPr lang="en-US" sz="1000" dirty="0" smtClean="0"/>
                        <a:t>0</a:t>
                      </a:r>
                      <a:endParaRPr lang="en-US" sz="1000" dirty="0"/>
                    </a:p>
                  </a:txBody>
                  <a:tcPr/>
                </a:tc>
                <a:tc>
                  <a:txBody>
                    <a:bodyPr/>
                    <a:lstStyle/>
                    <a:p>
                      <a:r>
                        <a:rPr lang="en-US" sz="1000" dirty="0" smtClean="0"/>
                        <a:t>0</a:t>
                      </a:r>
                      <a:endParaRPr lang="en-US" sz="1000" dirty="0"/>
                    </a:p>
                  </a:txBody>
                  <a:tcPr/>
                </a:tc>
                <a:tc>
                  <a:txBody>
                    <a:bodyPr/>
                    <a:lstStyle/>
                    <a:p>
                      <a:r>
                        <a:rPr lang="en-US" sz="1000" dirty="0" smtClean="0"/>
                        <a:t>0</a:t>
                      </a:r>
                      <a:endParaRPr lang="en-US" sz="1000" dirty="0"/>
                    </a:p>
                  </a:txBody>
                  <a:tcPr/>
                </a:tc>
                <a:tc>
                  <a:txBody>
                    <a:bodyPr/>
                    <a:lstStyle/>
                    <a:p>
                      <a:r>
                        <a:rPr lang="en-US" sz="1000" dirty="0" smtClean="0"/>
                        <a:t>0</a:t>
                      </a:r>
                      <a:endParaRPr lang="en-US" sz="1000" dirty="0"/>
                    </a:p>
                  </a:txBody>
                  <a:tcPr/>
                </a:tc>
              </a:tr>
            </a:tbl>
          </a:graphicData>
        </a:graphic>
      </p:graphicFrame>
      <p:cxnSp>
        <p:nvCxnSpPr>
          <p:cNvPr id="188" name="Straight Arrow Connector 187"/>
          <p:cNvCxnSpPr/>
          <p:nvPr/>
        </p:nvCxnSpPr>
        <p:spPr>
          <a:xfrm>
            <a:off x="919480" y="4703842"/>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Oval 188"/>
          <p:cNvSpPr/>
          <p:nvPr/>
        </p:nvSpPr>
        <p:spPr>
          <a:xfrm>
            <a:off x="6225540" y="407050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6225540" y="461539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6225540" y="434295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6225540" y="488484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6225540" y="515429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6225540" y="379806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6225540" y="353568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6225540" y="545244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936740" y="407050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6936740" y="461539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6936740" y="434295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6936740" y="488484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936740" y="515429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6936740" y="379806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6936740" y="353568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6936740" y="545244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p:cNvCxnSpPr>
            <a:stCxn id="200" idx="6"/>
            <a:endCxn id="208" idx="2"/>
          </p:cNvCxnSpPr>
          <p:nvPr/>
        </p:nvCxnSpPr>
        <p:spPr>
          <a:xfrm>
            <a:off x="6408420" y="3627120"/>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200" idx="6"/>
            <a:endCxn id="207" idx="2"/>
          </p:cNvCxnSpPr>
          <p:nvPr/>
        </p:nvCxnSpPr>
        <p:spPr>
          <a:xfrm>
            <a:off x="6408420" y="3627120"/>
            <a:ext cx="528320" cy="262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200" idx="6"/>
            <a:endCxn id="202" idx="2"/>
          </p:cNvCxnSpPr>
          <p:nvPr/>
        </p:nvCxnSpPr>
        <p:spPr>
          <a:xfrm>
            <a:off x="6408420" y="3627120"/>
            <a:ext cx="528320" cy="534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200" idx="6"/>
            <a:endCxn id="204" idx="2"/>
          </p:cNvCxnSpPr>
          <p:nvPr/>
        </p:nvCxnSpPr>
        <p:spPr>
          <a:xfrm>
            <a:off x="6408420" y="3627120"/>
            <a:ext cx="528320" cy="807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200" idx="6"/>
            <a:endCxn id="203" idx="2"/>
          </p:cNvCxnSpPr>
          <p:nvPr/>
        </p:nvCxnSpPr>
        <p:spPr>
          <a:xfrm>
            <a:off x="6408420" y="3627120"/>
            <a:ext cx="528320" cy="1079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00" idx="6"/>
            <a:endCxn id="205" idx="2"/>
          </p:cNvCxnSpPr>
          <p:nvPr/>
        </p:nvCxnSpPr>
        <p:spPr>
          <a:xfrm>
            <a:off x="6408420" y="3627120"/>
            <a:ext cx="528320" cy="1349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200" idx="6"/>
            <a:endCxn id="206" idx="2"/>
          </p:cNvCxnSpPr>
          <p:nvPr/>
        </p:nvCxnSpPr>
        <p:spPr>
          <a:xfrm>
            <a:off x="6408420" y="3627120"/>
            <a:ext cx="528320" cy="1618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200" idx="6"/>
            <a:endCxn id="209" idx="2"/>
          </p:cNvCxnSpPr>
          <p:nvPr/>
        </p:nvCxnSpPr>
        <p:spPr>
          <a:xfrm>
            <a:off x="6408420" y="3627120"/>
            <a:ext cx="528320" cy="1916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199" idx="6"/>
          </p:cNvCxnSpPr>
          <p:nvPr/>
        </p:nvCxnSpPr>
        <p:spPr>
          <a:xfrm flipV="1">
            <a:off x="6408420" y="3627120"/>
            <a:ext cx="528320" cy="262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199" idx="6"/>
            <a:endCxn id="207" idx="2"/>
          </p:cNvCxnSpPr>
          <p:nvPr/>
        </p:nvCxnSpPr>
        <p:spPr>
          <a:xfrm>
            <a:off x="6408420" y="3889505"/>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a:stCxn id="199" idx="6"/>
            <a:endCxn id="202" idx="2"/>
          </p:cNvCxnSpPr>
          <p:nvPr/>
        </p:nvCxnSpPr>
        <p:spPr>
          <a:xfrm>
            <a:off x="6408420" y="3889505"/>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Straight Connector 215"/>
          <p:cNvCxnSpPr>
            <a:stCxn id="199" idx="6"/>
            <a:endCxn id="204" idx="2"/>
          </p:cNvCxnSpPr>
          <p:nvPr/>
        </p:nvCxnSpPr>
        <p:spPr>
          <a:xfrm>
            <a:off x="6408420" y="3889505"/>
            <a:ext cx="528320" cy="54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216"/>
          <p:cNvCxnSpPr>
            <a:stCxn id="199" idx="6"/>
            <a:endCxn id="203" idx="2"/>
          </p:cNvCxnSpPr>
          <p:nvPr/>
        </p:nvCxnSpPr>
        <p:spPr>
          <a:xfrm>
            <a:off x="6408420" y="3889505"/>
            <a:ext cx="528320" cy="817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Connector 217"/>
          <p:cNvCxnSpPr>
            <a:stCxn id="199" idx="6"/>
            <a:endCxn id="205" idx="2"/>
          </p:cNvCxnSpPr>
          <p:nvPr/>
        </p:nvCxnSpPr>
        <p:spPr>
          <a:xfrm>
            <a:off x="6408420" y="3889505"/>
            <a:ext cx="528320" cy="1086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199" idx="6"/>
            <a:endCxn id="206" idx="2"/>
          </p:cNvCxnSpPr>
          <p:nvPr/>
        </p:nvCxnSpPr>
        <p:spPr>
          <a:xfrm>
            <a:off x="6408420" y="3889505"/>
            <a:ext cx="528320" cy="135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99" idx="6"/>
            <a:endCxn id="209" idx="2"/>
          </p:cNvCxnSpPr>
          <p:nvPr/>
        </p:nvCxnSpPr>
        <p:spPr>
          <a:xfrm>
            <a:off x="6408420" y="3889505"/>
            <a:ext cx="528320" cy="165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194" idx="6"/>
            <a:endCxn id="208" idx="2"/>
          </p:cNvCxnSpPr>
          <p:nvPr/>
        </p:nvCxnSpPr>
        <p:spPr>
          <a:xfrm flipV="1">
            <a:off x="6408420" y="3627120"/>
            <a:ext cx="528320" cy="534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194" idx="6"/>
            <a:endCxn id="207" idx="2"/>
          </p:cNvCxnSpPr>
          <p:nvPr/>
        </p:nvCxnSpPr>
        <p:spPr>
          <a:xfrm flipV="1">
            <a:off x="6408420" y="3889505"/>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194" idx="6"/>
            <a:endCxn id="202" idx="2"/>
          </p:cNvCxnSpPr>
          <p:nvPr/>
        </p:nvCxnSpPr>
        <p:spPr>
          <a:xfrm>
            <a:off x="6408420" y="4161949"/>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194" idx="6"/>
            <a:endCxn id="204" idx="2"/>
          </p:cNvCxnSpPr>
          <p:nvPr/>
        </p:nvCxnSpPr>
        <p:spPr>
          <a:xfrm>
            <a:off x="6408420" y="4161949"/>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 name="Straight Connector 224"/>
          <p:cNvCxnSpPr>
            <a:stCxn id="194" idx="6"/>
            <a:endCxn id="203" idx="2"/>
          </p:cNvCxnSpPr>
          <p:nvPr/>
        </p:nvCxnSpPr>
        <p:spPr>
          <a:xfrm>
            <a:off x="6408420" y="4161949"/>
            <a:ext cx="528320" cy="54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194" idx="6"/>
            <a:endCxn id="205" idx="2"/>
          </p:cNvCxnSpPr>
          <p:nvPr/>
        </p:nvCxnSpPr>
        <p:spPr>
          <a:xfrm>
            <a:off x="6408420" y="4161949"/>
            <a:ext cx="528320" cy="814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194" idx="6"/>
            <a:endCxn id="206" idx="2"/>
          </p:cNvCxnSpPr>
          <p:nvPr/>
        </p:nvCxnSpPr>
        <p:spPr>
          <a:xfrm>
            <a:off x="6408420" y="4161949"/>
            <a:ext cx="528320" cy="108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194" idx="6"/>
            <a:endCxn id="209" idx="3"/>
          </p:cNvCxnSpPr>
          <p:nvPr/>
        </p:nvCxnSpPr>
        <p:spPr>
          <a:xfrm>
            <a:off x="6408420" y="4161949"/>
            <a:ext cx="555102" cy="1446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196" idx="6"/>
          </p:cNvCxnSpPr>
          <p:nvPr/>
        </p:nvCxnSpPr>
        <p:spPr>
          <a:xfrm flipV="1">
            <a:off x="6408420" y="3627120"/>
            <a:ext cx="528320" cy="807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flipV="1">
            <a:off x="6408420" y="3900695"/>
            <a:ext cx="528320" cy="54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196" idx="6"/>
            <a:endCxn id="202" idx="2"/>
          </p:cNvCxnSpPr>
          <p:nvPr/>
        </p:nvCxnSpPr>
        <p:spPr>
          <a:xfrm flipV="1">
            <a:off x="6408420" y="4161949"/>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196" idx="6"/>
            <a:endCxn id="204" idx="2"/>
          </p:cNvCxnSpPr>
          <p:nvPr/>
        </p:nvCxnSpPr>
        <p:spPr>
          <a:xfrm>
            <a:off x="6408420" y="4434393"/>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196" idx="6"/>
            <a:endCxn id="203" idx="2"/>
          </p:cNvCxnSpPr>
          <p:nvPr/>
        </p:nvCxnSpPr>
        <p:spPr>
          <a:xfrm>
            <a:off x="6408420" y="4434393"/>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196" idx="6"/>
            <a:endCxn id="205" idx="2"/>
          </p:cNvCxnSpPr>
          <p:nvPr/>
        </p:nvCxnSpPr>
        <p:spPr>
          <a:xfrm>
            <a:off x="6408420" y="4434393"/>
            <a:ext cx="528320" cy="541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196" idx="6"/>
            <a:endCxn id="206" idx="2"/>
          </p:cNvCxnSpPr>
          <p:nvPr/>
        </p:nvCxnSpPr>
        <p:spPr>
          <a:xfrm>
            <a:off x="6408420" y="4434393"/>
            <a:ext cx="528320" cy="811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p:cNvCxnSpPr>
            <a:stCxn id="196" idx="6"/>
            <a:endCxn id="209" idx="2"/>
          </p:cNvCxnSpPr>
          <p:nvPr/>
        </p:nvCxnSpPr>
        <p:spPr>
          <a:xfrm>
            <a:off x="6408420" y="4434393"/>
            <a:ext cx="528320" cy="1109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195" idx="6"/>
          </p:cNvCxnSpPr>
          <p:nvPr/>
        </p:nvCxnSpPr>
        <p:spPr>
          <a:xfrm flipV="1">
            <a:off x="6408420" y="3627120"/>
            <a:ext cx="528320" cy="1079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195" idx="6"/>
            <a:endCxn id="207" idx="2"/>
          </p:cNvCxnSpPr>
          <p:nvPr/>
        </p:nvCxnSpPr>
        <p:spPr>
          <a:xfrm flipV="1">
            <a:off x="6408420" y="3889505"/>
            <a:ext cx="528320" cy="817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195" idx="6"/>
            <a:endCxn id="202" idx="2"/>
          </p:cNvCxnSpPr>
          <p:nvPr/>
        </p:nvCxnSpPr>
        <p:spPr>
          <a:xfrm flipV="1">
            <a:off x="6408420" y="4161949"/>
            <a:ext cx="528320" cy="54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195" idx="6"/>
            <a:endCxn id="204" idx="2"/>
          </p:cNvCxnSpPr>
          <p:nvPr/>
        </p:nvCxnSpPr>
        <p:spPr>
          <a:xfrm flipV="1">
            <a:off x="6408420" y="4434393"/>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195" idx="6"/>
            <a:endCxn id="203" idx="2"/>
          </p:cNvCxnSpPr>
          <p:nvPr/>
        </p:nvCxnSpPr>
        <p:spPr>
          <a:xfrm>
            <a:off x="6408420" y="4706837"/>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195" idx="6"/>
            <a:endCxn id="205" idx="2"/>
          </p:cNvCxnSpPr>
          <p:nvPr/>
        </p:nvCxnSpPr>
        <p:spPr>
          <a:xfrm>
            <a:off x="6408420" y="4706837"/>
            <a:ext cx="528320" cy="269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195" idx="6"/>
            <a:endCxn id="206" idx="2"/>
          </p:cNvCxnSpPr>
          <p:nvPr/>
        </p:nvCxnSpPr>
        <p:spPr>
          <a:xfrm>
            <a:off x="6408420" y="4706837"/>
            <a:ext cx="528320" cy="538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195" idx="6"/>
            <a:endCxn id="209" idx="2"/>
          </p:cNvCxnSpPr>
          <p:nvPr/>
        </p:nvCxnSpPr>
        <p:spPr>
          <a:xfrm>
            <a:off x="6408420" y="4706837"/>
            <a:ext cx="528320" cy="837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197" idx="6"/>
          </p:cNvCxnSpPr>
          <p:nvPr/>
        </p:nvCxnSpPr>
        <p:spPr>
          <a:xfrm flipV="1">
            <a:off x="6408420" y="3627120"/>
            <a:ext cx="528320" cy="1349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a:stCxn id="197" idx="6"/>
            <a:endCxn id="207" idx="2"/>
          </p:cNvCxnSpPr>
          <p:nvPr/>
        </p:nvCxnSpPr>
        <p:spPr>
          <a:xfrm flipV="1">
            <a:off x="6408420" y="3889505"/>
            <a:ext cx="528320" cy="1086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p:cNvCxnSpPr>
            <a:stCxn id="197" idx="6"/>
            <a:endCxn id="202" idx="1"/>
          </p:cNvCxnSpPr>
          <p:nvPr/>
        </p:nvCxnSpPr>
        <p:spPr>
          <a:xfrm flipV="1">
            <a:off x="6408420" y="4097291"/>
            <a:ext cx="555102" cy="878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197" idx="6"/>
            <a:endCxn id="204" idx="2"/>
          </p:cNvCxnSpPr>
          <p:nvPr/>
        </p:nvCxnSpPr>
        <p:spPr>
          <a:xfrm flipV="1">
            <a:off x="6408420" y="4434393"/>
            <a:ext cx="528320" cy="541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197" idx="6"/>
            <a:endCxn id="203" idx="2"/>
          </p:cNvCxnSpPr>
          <p:nvPr/>
        </p:nvCxnSpPr>
        <p:spPr>
          <a:xfrm flipV="1">
            <a:off x="6408420" y="4706837"/>
            <a:ext cx="528320" cy="269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0" name="Straight Connector 249"/>
          <p:cNvCxnSpPr>
            <a:endCxn id="205" idx="2"/>
          </p:cNvCxnSpPr>
          <p:nvPr/>
        </p:nvCxnSpPr>
        <p:spPr>
          <a:xfrm>
            <a:off x="6408420" y="4976286"/>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197" idx="6"/>
            <a:endCxn id="206" idx="2"/>
          </p:cNvCxnSpPr>
          <p:nvPr/>
        </p:nvCxnSpPr>
        <p:spPr>
          <a:xfrm>
            <a:off x="6408420" y="4976286"/>
            <a:ext cx="528320" cy="269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197" idx="6"/>
            <a:endCxn id="209" idx="2"/>
          </p:cNvCxnSpPr>
          <p:nvPr/>
        </p:nvCxnSpPr>
        <p:spPr>
          <a:xfrm>
            <a:off x="6408420" y="4976286"/>
            <a:ext cx="528320" cy="567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198" idx="6"/>
          </p:cNvCxnSpPr>
          <p:nvPr/>
        </p:nvCxnSpPr>
        <p:spPr>
          <a:xfrm flipV="1">
            <a:off x="6408420" y="3562462"/>
            <a:ext cx="555102" cy="1683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198" idx="5"/>
            <a:endCxn id="207" idx="2"/>
          </p:cNvCxnSpPr>
          <p:nvPr/>
        </p:nvCxnSpPr>
        <p:spPr>
          <a:xfrm flipV="1">
            <a:off x="6381638" y="3889505"/>
            <a:ext cx="555102" cy="1420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198" idx="6"/>
            <a:endCxn id="202" idx="2"/>
          </p:cNvCxnSpPr>
          <p:nvPr/>
        </p:nvCxnSpPr>
        <p:spPr>
          <a:xfrm flipV="1">
            <a:off x="6408420" y="4161949"/>
            <a:ext cx="528320" cy="108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p:cNvCxnSpPr>
            <a:stCxn id="198" idx="6"/>
            <a:endCxn id="204" idx="2"/>
          </p:cNvCxnSpPr>
          <p:nvPr/>
        </p:nvCxnSpPr>
        <p:spPr>
          <a:xfrm flipV="1">
            <a:off x="6408420" y="4434393"/>
            <a:ext cx="528320" cy="811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p:cNvCxnSpPr>
            <a:endCxn id="203" idx="2"/>
          </p:cNvCxnSpPr>
          <p:nvPr/>
        </p:nvCxnSpPr>
        <p:spPr>
          <a:xfrm flipV="1">
            <a:off x="6435202" y="4706837"/>
            <a:ext cx="501538" cy="535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p:cNvCxnSpPr>
            <a:stCxn id="198" idx="6"/>
            <a:endCxn id="205" idx="2"/>
          </p:cNvCxnSpPr>
          <p:nvPr/>
        </p:nvCxnSpPr>
        <p:spPr>
          <a:xfrm flipV="1">
            <a:off x="6408420" y="4976286"/>
            <a:ext cx="528320" cy="269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p:cNvCxnSpPr>
            <a:stCxn id="198" idx="6"/>
            <a:endCxn id="206" idx="2"/>
          </p:cNvCxnSpPr>
          <p:nvPr/>
        </p:nvCxnSpPr>
        <p:spPr>
          <a:xfrm>
            <a:off x="6408420" y="5245735"/>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p:cNvCxnSpPr>
            <a:stCxn id="198" idx="6"/>
            <a:endCxn id="209" idx="2"/>
          </p:cNvCxnSpPr>
          <p:nvPr/>
        </p:nvCxnSpPr>
        <p:spPr>
          <a:xfrm>
            <a:off x="6408420" y="5245735"/>
            <a:ext cx="528320" cy="2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a:stCxn id="201" idx="6"/>
          </p:cNvCxnSpPr>
          <p:nvPr/>
        </p:nvCxnSpPr>
        <p:spPr>
          <a:xfrm flipV="1">
            <a:off x="6408420" y="3627120"/>
            <a:ext cx="528320" cy="1916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201" idx="6"/>
            <a:endCxn id="207" idx="2"/>
          </p:cNvCxnSpPr>
          <p:nvPr/>
        </p:nvCxnSpPr>
        <p:spPr>
          <a:xfrm flipV="1">
            <a:off x="6408420" y="3889505"/>
            <a:ext cx="528320" cy="165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p:cNvCxnSpPr>
            <a:stCxn id="201" idx="6"/>
            <a:endCxn id="202" idx="2"/>
          </p:cNvCxnSpPr>
          <p:nvPr/>
        </p:nvCxnSpPr>
        <p:spPr>
          <a:xfrm flipV="1">
            <a:off x="6408420" y="4161949"/>
            <a:ext cx="528320" cy="1381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Straight Connector 263"/>
          <p:cNvCxnSpPr>
            <a:stCxn id="201" idx="6"/>
            <a:endCxn id="204" idx="2"/>
          </p:cNvCxnSpPr>
          <p:nvPr/>
        </p:nvCxnSpPr>
        <p:spPr>
          <a:xfrm flipV="1">
            <a:off x="6408420" y="4434393"/>
            <a:ext cx="528320" cy="1109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a:stCxn id="201" idx="6"/>
            <a:endCxn id="203" idx="2"/>
          </p:cNvCxnSpPr>
          <p:nvPr/>
        </p:nvCxnSpPr>
        <p:spPr>
          <a:xfrm flipV="1">
            <a:off x="6408420" y="4706837"/>
            <a:ext cx="528320" cy="837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201" idx="6"/>
            <a:endCxn id="206" idx="2"/>
          </p:cNvCxnSpPr>
          <p:nvPr/>
        </p:nvCxnSpPr>
        <p:spPr>
          <a:xfrm flipV="1">
            <a:off x="6408420" y="5245735"/>
            <a:ext cx="528320" cy="2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201" idx="6"/>
            <a:endCxn id="209" idx="2"/>
          </p:cNvCxnSpPr>
          <p:nvPr/>
        </p:nvCxnSpPr>
        <p:spPr>
          <a:xfrm>
            <a:off x="6408420" y="5543889"/>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a:off x="5740400" y="4689568"/>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7233920" y="4689568"/>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70" name="Table 269"/>
          <p:cNvGraphicFramePr>
            <a:graphicFrameLocks noGrp="1"/>
          </p:cNvGraphicFramePr>
          <p:nvPr>
            <p:extLst>
              <p:ext uri="{D42A27DB-BD31-4B8C-83A1-F6EECF244321}">
                <p14:modId xmlns:p14="http://schemas.microsoft.com/office/powerpoint/2010/main" val="1486117390"/>
              </p:ext>
            </p:extLst>
          </p:nvPr>
        </p:nvGraphicFramePr>
        <p:xfrm>
          <a:off x="7703820" y="4415129"/>
          <a:ext cx="4325624" cy="577426"/>
        </p:xfrm>
        <a:graphic>
          <a:graphicData uri="http://schemas.openxmlformats.org/drawingml/2006/table">
            <a:tbl>
              <a:tblPr firstRow="1" bandRow="1">
                <a:tableStyleId>{5C22544A-7EE6-4342-B048-85BDC9FD1C3A}</a:tableStyleId>
              </a:tblPr>
              <a:tblGrid>
                <a:gridCol w="540703"/>
                <a:gridCol w="540703"/>
                <a:gridCol w="540703"/>
                <a:gridCol w="540703"/>
                <a:gridCol w="540703"/>
                <a:gridCol w="540703"/>
                <a:gridCol w="540703"/>
                <a:gridCol w="540703"/>
              </a:tblGrid>
              <a:tr h="288713">
                <a:tc>
                  <a:txBody>
                    <a:bodyPr/>
                    <a:lstStyle/>
                    <a:p>
                      <a:r>
                        <a:rPr lang="en-US" sz="1000" dirty="0" smtClean="0"/>
                        <a:t>the</a:t>
                      </a:r>
                      <a:endParaRPr lang="en-US" sz="1000" dirty="0"/>
                    </a:p>
                  </a:txBody>
                  <a:tcPr/>
                </a:tc>
                <a:tc>
                  <a:txBody>
                    <a:bodyPr/>
                    <a:lstStyle/>
                    <a:p>
                      <a:r>
                        <a:rPr lang="en-US" sz="1000" dirty="0" smtClean="0"/>
                        <a:t>quick</a:t>
                      </a:r>
                      <a:endParaRPr lang="en-US" sz="1000" dirty="0"/>
                    </a:p>
                  </a:txBody>
                  <a:tcPr/>
                </a:tc>
                <a:tc>
                  <a:txBody>
                    <a:bodyPr/>
                    <a:lstStyle/>
                    <a:p>
                      <a:r>
                        <a:rPr lang="en-US" sz="1000" dirty="0" smtClean="0"/>
                        <a:t>brown</a:t>
                      </a:r>
                      <a:endParaRPr lang="en-US" sz="1000" dirty="0"/>
                    </a:p>
                  </a:txBody>
                  <a:tcPr/>
                </a:tc>
                <a:tc>
                  <a:txBody>
                    <a:bodyPr/>
                    <a:lstStyle/>
                    <a:p>
                      <a:r>
                        <a:rPr lang="en-US" sz="1000" dirty="0" smtClean="0"/>
                        <a:t>fox</a:t>
                      </a:r>
                      <a:endParaRPr lang="en-US" sz="1000" dirty="0"/>
                    </a:p>
                  </a:txBody>
                  <a:tcPr/>
                </a:tc>
                <a:tc>
                  <a:txBody>
                    <a:bodyPr/>
                    <a:lstStyle/>
                    <a:p>
                      <a:r>
                        <a:rPr lang="en-US" sz="1000" dirty="0" smtClean="0"/>
                        <a:t>jumps</a:t>
                      </a:r>
                      <a:endParaRPr lang="en-US" sz="1000" dirty="0"/>
                    </a:p>
                  </a:txBody>
                  <a:tcPr/>
                </a:tc>
                <a:tc>
                  <a:txBody>
                    <a:bodyPr/>
                    <a:lstStyle/>
                    <a:p>
                      <a:r>
                        <a:rPr lang="en-US" sz="1000" dirty="0" smtClean="0"/>
                        <a:t>over </a:t>
                      </a:r>
                      <a:endParaRPr lang="en-US" sz="1000" dirty="0"/>
                    </a:p>
                  </a:txBody>
                  <a:tcPr/>
                </a:tc>
                <a:tc>
                  <a:txBody>
                    <a:bodyPr/>
                    <a:lstStyle/>
                    <a:p>
                      <a:r>
                        <a:rPr lang="en-US" sz="1000" dirty="0" smtClean="0"/>
                        <a:t>lazy</a:t>
                      </a:r>
                      <a:endParaRPr lang="en-US" sz="1000" dirty="0"/>
                    </a:p>
                  </a:txBody>
                  <a:tcPr/>
                </a:tc>
                <a:tc>
                  <a:txBody>
                    <a:bodyPr/>
                    <a:lstStyle/>
                    <a:p>
                      <a:r>
                        <a:rPr lang="en-US" sz="1000" dirty="0" smtClean="0"/>
                        <a:t>dog</a:t>
                      </a:r>
                      <a:endParaRPr lang="en-US" sz="1000" dirty="0"/>
                    </a:p>
                  </a:txBody>
                  <a:tcPr/>
                </a:tc>
              </a:tr>
              <a:tr h="288713">
                <a:tc>
                  <a:txBody>
                    <a:bodyPr/>
                    <a:lstStyle/>
                    <a:p>
                      <a:r>
                        <a:rPr lang="en-US" sz="1000" dirty="0" smtClean="0"/>
                        <a:t>0.01</a:t>
                      </a:r>
                      <a:endParaRPr lang="en-US" sz="1000" dirty="0"/>
                    </a:p>
                  </a:txBody>
                  <a:tcPr/>
                </a:tc>
                <a:tc>
                  <a:txBody>
                    <a:bodyPr/>
                    <a:lstStyle/>
                    <a:p>
                      <a:r>
                        <a:rPr lang="en-US" sz="1000" dirty="0" smtClean="0"/>
                        <a:t>0.3</a:t>
                      </a:r>
                      <a:endParaRPr lang="en-US" sz="1000" dirty="0"/>
                    </a:p>
                  </a:txBody>
                  <a:tcPr/>
                </a:tc>
                <a:tc>
                  <a:txBody>
                    <a:bodyPr/>
                    <a:lstStyle/>
                    <a:p>
                      <a:r>
                        <a:rPr lang="en-US" sz="1000" dirty="0" smtClean="0"/>
                        <a:t>0.2</a:t>
                      </a:r>
                      <a:endParaRPr lang="en-US" sz="1000" dirty="0"/>
                    </a:p>
                  </a:txBody>
                  <a:tcPr/>
                </a:tc>
                <a:tc>
                  <a:txBody>
                    <a:bodyPr/>
                    <a:lstStyle/>
                    <a:p>
                      <a:r>
                        <a:rPr lang="en-US" sz="1000" dirty="0" smtClean="0"/>
                        <a:t>0.1</a:t>
                      </a:r>
                      <a:endParaRPr lang="en-US" sz="1000" dirty="0"/>
                    </a:p>
                  </a:txBody>
                  <a:tcPr/>
                </a:tc>
                <a:tc>
                  <a:txBody>
                    <a:bodyPr/>
                    <a:lstStyle/>
                    <a:p>
                      <a:r>
                        <a:rPr lang="en-US" sz="1000" dirty="0" smtClean="0"/>
                        <a:t>0.2</a:t>
                      </a:r>
                      <a:endParaRPr lang="en-US" sz="1000" dirty="0"/>
                    </a:p>
                  </a:txBody>
                  <a:tcPr/>
                </a:tc>
                <a:tc>
                  <a:txBody>
                    <a:bodyPr/>
                    <a:lstStyle/>
                    <a:p>
                      <a:r>
                        <a:rPr lang="en-US" sz="1000" dirty="0" smtClean="0"/>
                        <a:t>0.1</a:t>
                      </a:r>
                      <a:endParaRPr lang="en-US" sz="1000" dirty="0"/>
                    </a:p>
                  </a:txBody>
                  <a:tcPr/>
                </a:tc>
                <a:tc>
                  <a:txBody>
                    <a:bodyPr/>
                    <a:lstStyle/>
                    <a:p>
                      <a:r>
                        <a:rPr lang="en-US" sz="1000" dirty="0" smtClean="0"/>
                        <a:t>0.08</a:t>
                      </a:r>
                      <a:endParaRPr lang="en-US" sz="1000" dirty="0"/>
                    </a:p>
                  </a:txBody>
                  <a:tcPr/>
                </a:tc>
                <a:tc>
                  <a:txBody>
                    <a:bodyPr/>
                    <a:lstStyle/>
                    <a:p>
                      <a:r>
                        <a:rPr lang="en-US" sz="1000" dirty="0" smtClean="0"/>
                        <a:t>0.01</a:t>
                      </a:r>
                      <a:endParaRPr lang="en-US" sz="1000" dirty="0"/>
                    </a:p>
                  </a:txBody>
                  <a:tcPr/>
                </a:tc>
              </a:tr>
            </a:tbl>
          </a:graphicData>
        </a:graphic>
      </p:graphicFrame>
      <p:sp>
        <p:nvSpPr>
          <p:cNvPr id="271" name="TextBox 270"/>
          <p:cNvSpPr txBox="1"/>
          <p:nvPr/>
        </p:nvSpPr>
        <p:spPr>
          <a:xfrm>
            <a:off x="1356707" y="5301964"/>
            <a:ext cx="1046134" cy="246221"/>
          </a:xfrm>
          <a:prstGeom prst="rect">
            <a:avLst/>
          </a:prstGeom>
          <a:noFill/>
        </p:spPr>
        <p:txBody>
          <a:bodyPr wrap="square" rtlCol="0">
            <a:spAutoFit/>
          </a:bodyPr>
          <a:lstStyle/>
          <a:p>
            <a:pPr algn="ctr"/>
            <a:r>
              <a:rPr lang="en-US" sz="1000" smtClean="0"/>
              <a:t>context </a:t>
            </a:r>
            <a:r>
              <a:rPr lang="en-US" sz="1000" dirty="0" smtClean="0"/>
              <a:t>words</a:t>
            </a:r>
            <a:endParaRPr lang="en-US" sz="1000" dirty="0"/>
          </a:p>
        </p:txBody>
      </p:sp>
      <p:sp>
        <p:nvSpPr>
          <p:cNvPr id="272" name="TextBox 271"/>
          <p:cNvSpPr txBox="1"/>
          <p:nvPr/>
        </p:nvSpPr>
        <p:spPr>
          <a:xfrm>
            <a:off x="2523836" y="5339359"/>
            <a:ext cx="1046134" cy="246221"/>
          </a:xfrm>
          <a:prstGeom prst="rect">
            <a:avLst/>
          </a:prstGeom>
          <a:noFill/>
        </p:spPr>
        <p:txBody>
          <a:bodyPr wrap="square" rtlCol="0">
            <a:spAutoFit/>
          </a:bodyPr>
          <a:lstStyle/>
          <a:p>
            <a:pPr algn="ctr"/>
            <a:r>
              <a:rPr lang="en-US" sz="1000" smtClean="0"/>
              <a:t>context </a:t>
            </a:r>
            <a:r>
              <a:rPr lang="en-US" sz="1000" dirty="0" smtClean="0"/>
              <a:t>words</a:t>
            </a:r>
            <a:endParaRPr lang="en-US" sz="1000" dirty="0"/>
          </a:p>
        </p:txBody>
      </p:sp>
      <p:sp>
        <p:nvSpPr>
          <p:cNvPr id="273" name="U-Turn Arrow 272"/>
          <p:cNvSpPr/>
          <p:nvPr/>
        </p:nvSpPr>
        <p:spPr>
          <a:xfrm>
            <a:off x="2559016" y="5592904"/>
            <a:ext cx="1007344" cy="154271"/>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4" name="U-Turn Arrow 273"/>
          <p:cNvSpPr/>
          <p:nvPr/>
        </p:nvSpPr>
        <p:spPr>
          <a:xfrm flipH="1">
            <a:off x="1311566" y="5586089"/>
            <a:ext cx="1136416" cy="167903"/>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5" name="Bent Arrow 274"/>
          <p:cNvSpPr/>
          <p:nvPr/>
        </p:nvSpPr>
        <p:spPr>
          <a:xfrm flipV="1">
            <a:off x="6659189" y="5750602"/>
            <a:ext cx="538480" cy="4083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6" name="TextBox 275"/>
          <p:cNvSpPr txBox="1"/>
          <p:nvPr/>
        </p:nvSpPr>
        <p:spPr>
          <a:xfrm>
            <a:off x="7411720" y="5727715"/>
            <a:ext cx="4297279" cy="369332"/>
          </a:xfrm>
          <a:prstGeom prst="rect">
            <a:avLst/>
          </a:prstGeom>
          <a:noFill/>
        </p:spPr>
        <p:txBody>
          <a:bodyPr wrap="square" rtlCol="0">
            <a:spAutoFit/>
          </a:bodyPr>
          <a:lstStyle/>
          <a:p>
            <a:pPr algn="ctr"/>
            <a:r>
              <a:rPr lang="en-US" dirty="0" smtClean="0"/>
              <a:t>8 x 8 weight matrix = 8 </a:t>
            </a:r>
            <a:r>
              <a:rPr lang="en-US" smtClean="0"/>
              <a:t>embedding vectors </a:t>
            </a:r>
            <a:endParaRPr lang="en-US" dirty="0"/>
          </a:p>
        </p:txBody>
      </p:sp>
    </p:spTree>
    <p:extLst>
      <p:ext uri="{BB962C8B-B14F-4D97-AF65-F5344CB8AC3E}">
        <p14:creationId xmlns:p14="http://schemas.microsoft.com/office/powerpoint/2010/main" val="84462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Word2Vec – Continuous Bag of Words</a:t>
            </a:r>
            <a:endParaRPr lang="en-US" dirty="0"/>
          </a:p>
        </p:txBody>
      </p:sp>
      <p:sp>
        <p:nvSpPr>
          <p:cNvPr id="3" name="Content Placeholder 2"/>
          <p:cNvSpPr>
            <a:spLocks noGrp="1"/>
          </p:cNvSpPr>
          <p:nvPr>
            <p:ph idx="1"/>
          </p:nvPr>
        </p:nvSpPr>
        <p:spPr/>
        <p:txBody>
          <a:bodyPr/>
          <a:lstStyle/>
          <a:p>
            <a:r>
              <a:rPr lang="en-US" dirty="0"/>
              <a:t>The continuous bag of words version of Word2Vec we take surrounding context words and use them to predict a target </a:t>
            </a:r>
            <a:r>
              <a:rPr lang="en-US" dirty="0" smtClean="0"/>
              <a:t>word. We </a:t>
            </a:r>
            <a:r>
              <a:rPr lang="en-US" dirty="0"/>
              <a:t>may have multiple context words and use them to predict a single target word</a:t>
            </a:r>
            <a:r>
              <a:rPr lang="en-US" dirty="0" smtClean="0"/>
              <a:t>.</a:t>
            </a:r>
          </a:p>
          <a:p>
            <a:endParaRPr lang="en-US" dirty="0"/>
          </a:p>
          <a:p>
            <a:endParaRPr lang="en-US" dirty="0"/>
          </a:p>
        </p:txBody>
      </p:sp>
      <p:sp>
        <p:nvSpPr>
          <p:cNvPr id="4" name="U-Turn Arrow 3"/>
          <p:cNvSpPr/>
          <p:nvPr/>
        </p:nvSpPr>
        <p:spPr>
          <a:xfrm>
            <a:off x="2598337" y="5238255"/>
            <a:ext cx="1462385" cy="138064"/>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U-Turn Arrow 4"/>
          <p:cNvSpPr/>
          <p:nvPr/>
        </p:nvSpPr>
        <p:spPr>
          <a:xfrm flipH="1">
            <a:off x="1101213" y="5224622"/>
            <a:ext cx="1425427" cy="151695"/>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Up Arrow 5"/>
          <p:cNvSpPr/>
          <p:nvPr/>
        </p:nvSpPr>
        <p:spPr>
          <a:xfrm>
            <a:off x="2561631" y="5729442"/>
            <a:ext cx="45719" cy="35396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90859" y="4931663"/>
            <a:ext cx="1046134" cy="246221"/>
          </a:xfrm>
          <a:prstGeom prst="rect">
            <a:avLst/>
          </a:prstGeom>
          <a:noFill/>
        </p:spPr>
        <p:txBody>
          <a:bodyPr wrap="square" rtlCol="0">
            <a:spAutoFit/>
          </a:bodyPr>
          <a:lstStyle/>
          <a:p>
            <a:pPr algn="ctr"/>
            <a:r>
              <a:rPr lang="en-US" sz="1000" smtClean="0"/>
              <a:t>context </a:t>
            </a:r>
            <a:r>
              <a:rPr lang="en-US" sz="1000" dirty="0" smtClean="0"/>
              <a:t>words</a:t>
            </a:r>
            <a:endParaRPr lang="en-US" sz="1000" dirty="0"/>
          </a:p>
        </p:txBody>
      </p:sp>
      <p:sp>
        <p:nvSpPr>
          <p:cNvPr id="8" name="TextBox 7"/>
          <p:cNvSpPr txBox="1"/>
          <p:nvPr/>
        </p:nvSpPr>
        <p:spPr>
          <a:xfrm>
            <a:off x="2806462" y="4978401"/>
            <a:ext cx="1046134" cy="246221"/>
          </a:xfrm>
          <a:prstGeom prst="rect">
            <a:avLst/>
          </a:prstGeom>
          <a:noFill/>
        </p:spPr>
        <p:txBody>
          <a:bodyPr wrap="square" rtlCol="0">
            <a:spAutoFit/>
          </a:bodyPr>
          <a:lstStyle/>
          <a:p>
            <a:pPr algn="ctr"/>
            <a:r>
              <a:rPr lang="en-US" sz="1000" smtClean="0"/>
              <a:t>context </a:t>
            </a:r>
            <a:r>
              <a:rPr lang="en-US" sz="1000" dirty="0" smtClean="0"/>
              <a:t>words</a:t>
            </a:r>
            <a:endParaRPr lang="en-US" sz="1000" dirty="0"/>
          </a:p>
        </p:txBody>
      </p:sp>
      <p:sp>
        <p:nvSpPr>
          <p:cNvPr id="9" name="TextBox 8"/>
          <p:cNvSpPr txBox="1"/>
          <p:nvPr/>
        </p:nvSpPr>
        <p:spPr>
          <a:xfrm>
            <a:off x="2061423" y="6083403"/>
            <a:ext cx="1046134" cy="246221"/>
          </a:xfrm>
          <a:prstGeom prst="rect">
            <a:avLst/>
          </a:prstGeom>
          <a:noFill/>
        </p:spPr>
        <p:txBody>
          <a:bodyPr wrap="square" rtlCol="0">
            <a:spAutoFit/>
          </a:bodyPr>
          <a:lstStyle/>
          <a:p>
            <a:pPr algn="ctr"/>
            <a:r>
              <a:rPr lang="en-US" sz="1000" dirty="0" smtClean="0"/>
              <a:t>target</a:t>
            </a:r>
            <a:endParaRPr lang="en-US" sz="1000" dirty="0"/>
          </a:p>
        </p:txBody>
      </p:sp>
      <p:sp>
        <p:nvSpPr>
          <p:cNvPr id="10" name="Oval 9"/>
          <p:cNvSpPr/>
          <p:nvPr/>
        </p:nvSpPr>
        <p:spPr>
          <a:xfrm>
            <a:off x="7808534" y="425854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808534" y="480342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808534" y="453098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808534" y="507287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808534" y="534232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808534" y="39860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808534" y="372371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808534" y="564048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519734" y="425854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519734" y="480342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519734" y="453098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519734" y="507287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519734" y="534232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519734" y="39860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519734" y="372371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519734" y="564048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28" idx="6"/>
            <a:endCxn id="36" idx="2"/>
          </p:cNvCxnSpPr>
          <p:nvPr/>
        </p:nvCxnSpPr>
        <p:spPr>
          <a:xfrm>
            <a:off x="7991414" y="3815151"/>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8" idx="6"/>
            <a:endCxn id="35" idx="2"/>
          </p:cNvCxnSpPr>
          <p:nvPr/>
        </p:nvCxnSpPr>
        <p:spPr>
          <a:xfrm>
            <a:off x="7991414" y="3815151"/>
            <a:ext cx="528320" cy="262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8" idx="6"/>
            <a:endCxn id="30" idx="2"/>
          </p:cNvCxnSpPr>
          <p:nvPr/>
        </p:nvCxnSpPr>
        <p:spPr>
          <a:xfrm>
            <a:off x="7991414" y="3815151"/>
            <a:ext cx="528320" cy="534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8" idx="6"/>
            <a:endCxn id="32" idx="2"/>
          </p:cNvCxnSpPr>
          <p:nvPr/>
        </p:nvCxnSpPr>
        <p:spPr>
          <a:xfrm>
            <a:off x="7991414" y="3815151"/>
            <a:ext cx="528320" cy="807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6"/>
            <a:endCxn id="31" idx="2"/>
          </p:cNvCxnSpPr>
          <p:nvPr/>
        </p:nvCxnSpPr>
        <p:spPr>
          <a:xfrm>
            <a:off x="7991414" y="3815151"/>
            <a:ext cx="528320" cy="1079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6"/>
            <a:endCxn id="33" idx="2"/>
          </p:cNvCxnSpPr>
          <p:nvPr/>
        </p:nvCxnSpPr>
        <p:spPr>
          <a:xfrm>
            <a:off x="7991414" y="3815151"/>
            <a:ext cx="528320" cy="1349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8" idx="6"/>
            <a:endCxn id="34" idx="2"/>
          </p:cNvCxnSpPr>
          <p:nvPr/>
        </p:nvCxnSpPr>
        <p:spPr>
          <a:xfrm>
            <a:off x="7991414" y="3815151"/>
            <a:ext cx="528320" cy="1618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6"/>
            <a:endCxn id="37" idx="2"/>
          </p:cNvCxnSpPr>
          <p:nvPr/>
        </p:nvCxnSpPr>
        <p:spPr>
          <a:xfrm>
            <a:off x="7991414" y="3815151"/>
            <a:ext cx="528320" cy="1916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7" idx="6"/>
          </p:cNvCxnSpPr>
          <p:nvPr/>
        </p:nvCxnSpPr>
        <p:spPr>
          <a:xfrm flipV="1">
            <a:off x="7991414" y="3815151"/>
            <a:ext cx="528320" cy="262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6"/>
            <a:endCxn id="35" idx="2"/>
          </p:cNvCxnSpPr>
          <p:nvPr/>
        </p:nvCxnSpPr>
        <p:spPr>
          <a:xfrm>
            <a:off x="7991414" y="4077536"/>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7" idx="6"/>
            <a:endCxn id="30" idx="2"/>
          </p:cNvCxnSpPr>
          <p:nvPr/>
        </p:nvCxnSpPr>
        <p:spPr>
          <a:xfrm>
            <a:off x="7991414" y="4077536"/>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7" idx="6"/>
            <a:endCxn id="32" idx="2"/>
          </p:cNvCxnSpPr>
          <p:nvPr/>
        </p:nvCxnSpPr>
        <p:spPr>
          <a:xfrm>
            <a:off x="7991414" y="4077536"/>
            <a:ext cx="528320" cy="54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7" idx="6"/>
            <a:endCxn id="31" idx="2"/>
          </p:cNvCxnSpPr>
          <p:nvPr/>
        </p:nvCxnSpPr>
        <p:spPr>
          <a:xfrm>
            <a:off x="7991414" y="4077536"/>
            <a:ext cx="528320" cy="817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7" idx="6"/>
            <a:endCxn id="33" idx="2"/>
          </p:cNvCxnSpPr>
          <p:nvPr/>
        </p:nvCxnSpPr>
        <p:spPr>
          <a:xfrm>
            <a:off x="7991414" y="4077536"/>
            <a:ext cx="528320" cy="1086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7" idx="6"/>
            <a:endCxn id="34" idx="2"/>
          </p:cNvCxnSpPr>
          <p:nvPr/>
        </p:nvCxnSpPr>
        <p:spPr>
          <a:xfrm>
            <a:off x="7991414" y="4077536"/>
            <a:ext cx="528320" cy="135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7" idx="6"/>
            <a:endCxn id="37" idx="2"/>
          </p:cNvCxnSpPr>
          <p:nvPr/>
        </p:nvCxnSpPr>
        <p:spPr>
          <a:xfrm>
            <a:off x="7991414" y="4077536"/>
            <a:ext cx="528320" cy="165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2" idx="6"/>
            <a:endCxn id="36" idx="2"/>
          </p:cNvCxnSpPr>
          <p:nvPr/>
        </p:nvCxnSpPr>
        <p:spPr>
          <a:xfrm flipV="1">
            <a:off x="7991414" y="3815151"/>
            <a:ext cx="528320" cy="534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2" idx="6"/>
            <a:endCxn id="35" idx="2"/>
          </p:cNvCxnSpPr>
          <p:nvPr/>
        </p:nvCxnSpPr>
        <p:spPr>
          <a:xfrm flipV="1">
            <a:off x="7991414" y="4077536"/>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2" idx="6"/>
            <a:endCxn id="30" idx="2"/>
          </p:cNvCxnSpPr>
          <p:nvPr/>
        </p:nvCxnSpPr>
        <p:spPr>
          <a:xfrm>
            <a:off x="7991414" y="4349980"/>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2" idx="6"/>
            <a:endCxn id="32" idx="2"/>
          </p:cNvCxnSpPr>
          <p:nvPr/>
        </p:nvCxnSpPr>
        <p:spPr>
          <a:xfrm>
            <a:off x="7991414" y="4349980"/>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2" idx="6"/>
            <a:endCxn id="31" idx="2"/>
          </p:cNvCxnSpPr>
          <p:nvPr/>
        </p:nvCxnSpPr>
        <p:spPr>
          <a:xfrm>
            <a:off x="7991414" y="4349980"/>
            <a:ext cx="528320" cy="54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2" idx="6"/>
            <a:endCxn id="33" idx="2"/>
          </p:cNvCxnSpPr>
          <p:nvPr/>
        </p:nvCxnSpPr>
        <p:spPr>
          <a:xfrm>
            <a:off x="7991414" y="4349980"/>
            <a:ext cx="528320" cy="814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2" idx="6"/>
            <a:endCxn id="34" idx="2"/>
          </p:cNvCxnSpPr>
          <p:nvPr/>
        </p:nvCxnSpPr>
        <p:spPr>
          <a:xfrm>
            <a:off x="7991414" y="4349980"/>
            <a:ext cx="528320" cy="108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2" idx="6"/>
            <a:endCxn id="37" idx="3"/>
          </p:cNvCxnSpPr>
          <p:nvPr/>
        </p:nvCxnSpPr>
        <p:spPr>
          <a:xfrm>
            <a:off x="7991414" y="4349980"/>
            <a:ext cx="555102" cy="1446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4" idx="6"/>
          </p:cNvCxnSpPr>
          <p:nvPr/>
        </p:nvCxnSpPr>
        <p:spPr>
          <a:xfrm flipV="1">
            <a:off x="7991414" y="3815151"/>
            <a:ext cx="528320" cy="807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7991414" y="4088726"/>
            <a:ext cx="528320" cy="54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4" idx="6"/>
            <a:endCxn id="30" idx="2"/>
          </p:cNvCxnSpPr>
          <p:nvPr/>
        </p:nvCxnSpPr>
        <p:spPr>
          <a:xfrm flipV="1">
            <a:off x="7991414" y="4349980"/>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4" idx="6"/>
            <a:endCxn id="32" idx="2"/>
          </p:cNvCxnSpPr>
          <p:nvPr/>
        </p:nvCxnSpPr>
        <p:spPr>
          <a:xfrm>
            <a:off x="7991414" y="4622424"/>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4" idx="6"/>
            <a:endCxn id="31" idx="2"/>
          </p:cNvCxnSpPr>
          <p:nvPr/>
        </p:nvCxnSpPr>
        <p:spPr>
          <a:xfrm>
            <a:off x="7991414" y="4622424"/>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4" idx="6"/>
            <a:endCxn id="33" idx="2"/>
          </p:cNvCxnSpPr>
          <p:nvPr/>
        </p:nvCxnSpPr>
        <p:spPr>
          <a:xfrm>
            <a:off x="7991414" y="4622424"/>
            <a:ext cx="528320" cy="541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4" idx="6"/>
            <a:endCxn id="34" idx="2"/>
          </p:cNvCxnSpPr>
          <p:nvPr/>
        </p:nvCxnSpPr>
        <p:spPr>
          <a:xfrm>
            <a:off x="7991414" y="4622424"/>
            <a:ext cx="528320" cy="811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6"/>
            <a:endCxn id="37" idx="2"/>
          </p:cNvCxnSpPr>
          <p:nvPr/>
        </p:nvCxnSpPr>
        <p:spPr>
          <a:xfrm>
            <a:off x="7991414" y="4622424"/>
            <a:ext cx="528320" cy="1109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3" idx="6"/>
          </p:cNvCxnSpPr>
          <p:nvPr/>
        </p:nvCxnSpPr>
        <p:spPr>
          <a:xfrm flipV="1">
            <a:off x="7991414" y="3815151"/>
            <a:ext cx="528320" cy="1079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23" idx="6"/>
            <a:endCxn id="35" idx="2"/>
          </p:cNvCxnSpPr>
          <p:nvPr/>
        </p:nvCxnSpPr>
        <p:spPr>
          <a:xfrm flipV="1">
            <a:off x="7991414" y="4077536"/>
            <a:ext cx="528320" cy="817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3" idx="6"/>
            <a:endCxn id="30" idx="2"/>
          </p:cNvCxnSpPr>
          <p:nvPr/>
        </p:nvCxnSpPr>
        <p:spPr>
          <a:xfrm flipV="1">
            <a:off x="7991414" y="4349980"/>
            <a:ext cx="528320" cy="54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23" idx="6"/>
            <a:endCxn id="32" idx="2"/>
          </p:cNvCxnSpPr>
          <p:nvPr/>
        </p:nvCxnSpPr>
        <p:spPr>
          <a:xfrm flipV="1">
            <a:off x="7991414" y="4622424"/>
            <a:ext cx="528320" cy="272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23" idx="6"/>
            <a:endCxn id="31" idx="2"/>
          </p:cNvCxnSpPr>
          <p:nvPr/>
        </p:nvCxnSpPr>
        <p:spPr>
          <a:xfrm>
            <a:off x="7991414" y="4894868"/>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23" idx="6"/>
            <a:endCxn id="33" idx="2"/>
          </p:cNvCxnSpPr>
          <p:nvPr/>
        </p:nvCxnSpPr>
        <p:spPr>
          <a:xfrm>
            <a:off x="7991414" y="4894868"/>
            <a:ext cx="528320" cy="269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3" idx="6"/>
            <a:endCxn id="34" idx="2"/>
          </p:cNvCxnSpPr>
          <p:nvPr/>
        </p:nvCxnSpPr>
        <p:spPr>
          <a:xfrm>
            <a:off x="7991414" y="4894868"/>
            <a:ext cx="528320" cy="538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3" idx="6"/>
            <a:endCxn id="37" idx="2"/>
          </p:cNvCxnSpPr>
          <p:nvPr/>
        </p:nvCxnSpPr>
        <p:spPr>
          <a:xfrm>
            <a:off x="7991414" y="4894868"/>
            <a:ext cx="528320" cy="837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25" idx="6"/>
          </p:cNvCxnSpPr>
          <p:nvPr/>
        </p:nvCxnSpPr>
        <p:spPr>
          <a:xfrm flipV="1">
            <a:off x="7991414" y="3815151"/>
            <a:ext cx="528320" cy="1349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25" idx="6"/>
            <a:endCxn id="35" idx="2"/>
          </p:cNvCxnSpPr>
          <p:nvPr/>
        </p:nvCxnSpPr>
        <p:spPr>
          <a:xfrm flipV="1">
            <a:off x="7991414" y="4077536"/>
            <a:ext cx="528320" cy="1086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25" idx="6"/>
            <a:endCxn id="30" idx="1"/>
          </p:cNvCxnSpPr>
          <p:nvPr/>
        </p:nvCxnSpPr>
        <p:spPr>
          <a:xfrm flipV="1">
            <a:off x="7991414" y="4285322"/>
            <a:ext cx="555102" cy="878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25" idx="6"/>
            <a:endCxn id="32" idx="2"/>
          </p:cNvCxnSpPr>
          <p:nvPr/>
        </p:nvCxnSpPr>
        <p:spPr>
          <a:xfrm flipV="1">
            <a:off x="7991414" y="4622424"/>
            <a:ext cx="528320" cy="541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5" idx="6"/>
            <a:endCxn id="31" idx="2"/>
          </p:cNvCxnSpPr>
          <p:nvPr/>
        </p:nvCxnSpPr>
        <p:spPr>
          <a:xfrm flipV="1">
            <a:off x="7991414" y="4894868"/>
            <a:ext cx="528320" cy="269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33" idx="2"/>
          </p:cNvCxnSpPr>
          <p:nvPr/>
        </p:nvCxnSpPr>
        <p:spPr>
          <a:xfrm>
            <a:off x="7991414" y="5164317"/>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25" idx="6"/>
            <a:endCxn id="34" idx="2"/>
          </p:cNvCxnSpPr>
          <p:nvPr/>
        </p:nvCxnSpPr>
        <p:spPr>
          <a:xfrm>
            <a:off x="7991414" y="5164317"/>
            <a:ext cx="528320" cy="269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25" idx="6"/>
            <a:endCxn id="37" idx="2"/>
          </p:cNvCxnSpPr>
          <p:nvPr/>
        </p:nvCxnSpPr>
        <p:spPr>
          <a:xfrm>
            <a:off x="7991414" y="5164317"/>
            <a:ext cx="528320" cy="567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6" idx="6"/>
          </p:cNvCxnSpPr>
          <p:nvPr/>
        </p:nvCxnSpPr>
        <p:spPr>
          <a:xfrm flipV="1">
            <a:off x="7991414" y="3750493"/>
            <a:ext cx="555102" cy="1683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26" idx="5"/>
            <a:endCxn id="35" idx="2"/>
          </p:cNvCxnSpPr>
          <p:nvPr/>
        </p:nvCxnSpPr>
        <p:spPr>
          <a:xfrm flipV="1">
            <a:off x="7964632" y="4077536"/>
            <a:ext cx="555102" cy="1420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26" idx="6"/>
            <a:endCxn id="30" idx="2"/>
          </p:cNvCxnSpPr>
          <p:nvPr/>
        </p:nvCxnSpPr>
        <p:spPr>
          <a:xfrm flipV="1">
            <a:off x="7991414" y="4349980"/>
            <a:ext cx="528320" cy="108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26" idx="6"/>
            <a:endCxn id="32" idx="2"/>
          </p:cNvCxnSpPr>
          <p:nvPr/>
        </p:nvCxnSpPr>
        <p:spPr>
          <a:xfrm flipV="1">
            <a:off x="7991414" y="4622424"/>
            <a:ext cx="528320" cy="811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31" idx="2"/>
          </p:cNvCxnSpPr>
          <p:nvPr/>
        </p:nvCxnSpPr>
        <p:spPr>
          <a:xfrm flipV="1">
            <a:off x="8018196" y="4894868"/>
            <a:ext cx="501538" cy="535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26" idx="6"/>
            <a:endCxn id="33" idx="2"/>
          </p:cNvCxnSpPr>
          <p:nvPr/>
        </p:nvCxnSpPr>
        <p:spPr>
          <a:xfrm flipV="1">
            <a:off x="7991414" y="5164317"/>
            <a:ext cx="528320" cy="269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26" idx="6"/>
            <a:endCxn id="34" idx="2"/>
          </p:cNvCxnSpPr>
          <p:nvPr/>
        </p:nvCxnSpPr>
        <p:spPr>
          <a:xfrm>
            <a:off x="7991414" y="5433766"/>
            <a:ext cx="528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26" idx="6"/>
            <a:endCxn id="37" idx="2"/>
          </p:cNvCxnSpPr>
          <p:nvPr/>
        </p:nvCxnSpPr>
        <p:spPr>
          <a:xfrm>
            <a:off x="7991414" y="5433766"/>
            <a:ext cx="528320" cy="2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9" idx="6"/>
          </p:cNvCxnSpPr>
          <p:nvPr/>
        </p:nvCxnSpPr>
        <p:spPr>
          <a:xfrm flipV="1">
            <a:off x="7991414" y="3815151"/>
            <a:ext cx="528320" cy="1916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29" idx="6"/>
            <a:endCxn id="35" idx="2"/>
          </p:cNvCxnSpPr>
          <p:nvPr/>
        </p:nvCxnSpPr>
        <p:spPr>
          <a:xfrm flipV="1">
            <a:off x="7991414" y="4077536"/>
            <a:ext cx="528320" cy="165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29" idx="6"/>
            <a:endCxn id="30" idx="2"/>
          </p:cNvCxnSpPr>
          <p:nvPr/>
        </p:nvCxnSpPr>
        <p:spPr>
          <a:xfrm flipV="1">
            <a:off x="7991414" y="4349980"/>
            <a:ext cx="528320" cy="1381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29" idx="6"/>
            <a:endCxn id="32" idx="2"/>
          </p:cNvCxnSpPr>
          <p:nvPr/>
        </p:nvCxnSpPr>
        <p:spPr>
          <a:xfrm flipV="1">
            <a:off x="7991414" y="4622424"/>
            <a:ext cx="528320" cy="1109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29" idx="6"/>
            <a:endCxn id="31" idx="2"/>
          </p:cNvCxnSpPr>
          <p:nvPr/>
        </p:nvCxnSpPr>
        <p:spPr>
          <a:xfrm flipV="1">
            <a:off x="7991414" y="4894868"/>
            <a:ext cx="528320" cy="837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29" idx="6"/>
            <a:endCxn id="34" idx="2"/>
          </p:cNvCxnSpPr>
          <p:nvPr/>
        </p:nvCxnSpPr>
        <p:spPr>
          <a:xfrm flipV="1">
            <a:off x="7991414" y="5433766"/>
            <a:ext cx="528320" cy="2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9" idx="6"/>
            <a:endCxn id="37" idx="2"/>
          </p:cNvCxnSpPr>
          <p:nvPr/>
        </p:nvCxnSpPr>
        <p:spPr>
          <a:xfrm>
            <a:off x="7991414" y="5731920"/>
            <a:ext cx="528320" cy="0"/>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306031" y="4535396"/>
            <a:ext cx="2615381" cy="369332"/>
          </a:xfrm>
          <a:prstGeom prst="rect">
            <a:avLst/>
          </a:prstGeom>
          <a:noFill/>
        </p:spPr>
        <p:txBody>
          <a:bodyPr wrap="square" rtlCol="0">
            <a:spAutoFit/>
          </a:bodyPr>
          <a:lstStyle/>
          <a:p>
            <a:r>
              <a:rPr lang="en-US" dirty="0" smtClean="0"/>
              <a:t>quick, brown, jumps, over</a:t>
            </a:r>
            <a:endParaRPr lang="en-US" dirty="0"/>
          </a:p>
        </p:txBody>
      </p:sp>
      <p:cxnSp>
        <p:nvCxnSpPr>
          <p:cNvPr id="90" name="Straight Arrow Connector 89"/>
          <p:cNvCxnSpPr/>
          <p:nvPr/>
        </p:nvCxnSpPr>
        <p:spPr>
          <a:xfrm>
            <a:off x="6948194" y="4713386"/>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8905631" y="4746997"/>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459500" y="4540153"/>
            <a:ext cx="2615381" cy="369332"/>
          </a:xfrm>
          <a:prstGeom prst="rect">
            <a:avLst/>
          </a:prstGeom>
          <a:noFill/>
        </p:spPr>
        <p:txBody>
          <a:bodyPr wrap="square" rtlCol="0">
            <a:spAutoFit/>
          </a:bodyPr>
          <a:lstStyle/>
          <a:p>
            <a:r>
              <a:rPr lang="en-US" dirty="0" smtClean="0"/>
              <a:t>fox</a:t>
            </a:r>
            <a:endParaRPr lang="en-US" dirty="0"/>
          </a:p>
        </p:txBody>
      </p:sp>
    </p:spTree>
    <p:extLst>
      <p:ext uri="{BB962C8B-B14F-4D97-AF65-F5344CB8AC3E}">
        <p14:creationId xmlns:p14="http://schemas.microsoft.com/office/powerpoint/2010/main" val="563121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Embedding Algorithms</a:t>
            </a:r>
            <a:endParaRPr lang="en-US" dirty="0"/>
          </a:p>
        </p:txBody>
      </p:sp>
      <p:sp>
        <p:nvSpPr>
          <p:cNvPr id="3" name="Content Placeholder 2"/>
          <p:cNvSpPr>
            <a:spLocks noGrp="1"/>
          </p:cNvSpPr>
          <p:nvPr>
            <p:ph idx="1"/>
          </p:nvPr>
        </p:nvSpPr>
        <p:spPr/>
        <p:txBody>
          <a:bodyPr/>
          <a:lstStyle/>
          <a:p>
            <a:pPr>
              <a:buFont typeface="Arial" charset="0"/>
              <a:buChar char="•"/>
            </a:pPr>
            <a:r>
              <a:rPr lang="en-US" dirty="0"/>
              <a:t> </a:t>
            </a:r>
            <a:r>
              <a:rPr lang="en-US" dirty="0" smtClean="0"/>
              <a:t>Doc2Vec</a:t>
            </a:r>
          </a:p>
          <a:p>
            <a:pPr>
              <a:buFont typeface="Arial" charset="0"/>
              <a:buChar char="•"/>
            </a:pPr>
            <a:r>
              <a:rPr lang="en-US" dirty="0"/>
              <a:t> </a:t>
            </a:r>
            <a:r>
              <a:rPr lang="en-US" dirty="0" smtClean="0"/>
              <a:t>Transformer-based approaches, which are available through the Python sentence-transformers library.</a:t>
            </a:r>
            <a:endParaRPr lang="en-US" dirty="0"/>
          </a:p>
        </p:txBody>
      </p:sp>
    </p:spTree>
    <p:extLst>
      <p:ext uri="{BB962C8B-B14F-4D97-AF65-F5344CB8AC3E}">
        <p14:creationId xmlns:p14="http://schemas.microsoft.com/office/powerpoint/2010/main" val="72397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Intuition behind embeddings and topics</a:t>
            </a:r>
            <a:endParaRPr lang="en-US" dirty="0"/>
          </a:p>
        </p:txBody>
      </p:sp>
      <p:sp>
        <p:nvSpPr>
          <p:cNvPr id="5" name="Content Placeholder 4"/>
          <p:cNvSpPr>
            <a:spLocks noGrp="1"/>
          </p:cNvSpPr>
          <p:nvPr>
            <p:ph idx="1"/>
          </p:nvPr>
        </p:nvSpPr>
        <p:spPr/>
        <p:txBody>
          <a:bodyPr/>
          <a:lstStyle/>
          <a:p>
            <a:r>
              <a:rPr lang="en-US" dirty="0"/>
              <a:t>Creating embedding vectors for each document allows us to treat each document as a point in multi-dimensional space. Top2Vec also creates jointly embedded word vectors, which allows us to determine topic keywords later</a:t>
            </a:r>
            <a:r>
              <a:rPr lang="en-US" dirty="0" smtClean="0"/>
              <a:t>.</a:t>
            </a:r>
          </a:p>
          <a:p>
            <a:endParaRPr lang="en-US" dirty="0"/>
          </a:p>
          <a:p>
            <a:endParaRPr lang="en-US" dirty="0"/>
          </a:p>
        </p:txBody>
      </p:sp>
      <p:pic>
        <p:nvPicPr>
          <p:cNvPr id="6" name="Picture 5"/>
          <p:cNvPicPr>
            <a:picLocks noChangeAspect="1"/>
          </p:cNvPicPr>
          <p:nvPr/>
        </p:nvPicPr>
        <p:blipFill>
          <a:blip r:embed="rId2"/>
          <a:stretch>
            <a:fillRect/>
          </a:stretch>
        </p:blipFill>
        <p:spPr>
          <a:xfrm>
            <a:off x="2539637" y="2944123"/>
            <a:ext cx="7173686" cy="3033345"/>
          </a:xfrm>
          <a:prstGeom prst="rect">
            <a:avLst/>
          </a:prstGeom>
        </p:spPr>
      </p:pic>
    </p:spTree>
    <p:extLst>
      <p:ext uri="{BB962C8B-B14F-4D97-AF65-F5344CB8AC3E}">
        <p14:creationId xmlns:p14="http://schemas.microsoft.com/office/powerpoint/2010/main" val="96792841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2229</TotalTime>
  <Words>1054</Words>
  <Application>Microsoft Macintosh PowerPoint</Application>
  <PresentationFormat>Widescreen</PresentationFormat>
  <Paragraphs>136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 Math</vt:lpstr>
      <vt:lpstr>Mangal</vt:lpstr>
      <vt:lpstr>Wingdings</vt:lpstr>
      <vt:lpstr>Retrospect</vt:lpstr>
      <vt:lpstr>Topic Modeling with Top2Vec</vt:lpstr>
      <vt:lpstr>What is topic modeling?</vt:lpstr>
      <vt:lpstr>What is Top2Vec?</vt:lpstr>
      <vt:lpstr>Step 1: Generating Embedding Vectors</vt:lpstr>
      <vt:lpstr>What are embedding vectors?</vt:lpstr>
      <vt:lpstr>Word2Vec – Skip-gram version</vt:lpstr>
      <vt:lpstr>Word2Vec – Continuous Bag of Words</vt:lpstr>
      <vt:lpstr>Other Embedding Algorithms</vt:lpstr>
      <vt:lpstr>Intuition behind embeddings and topics</vt:lpstr>
      <vt:lpstr>Step 2: Dimensionality Reduction with UMAP</vt:lpstr>
      <vt:lpstr>What is dimensionality reduction?</vt:lpstr>
      <vt:lpstr>UMAP Explained</vt:lpstr>
      <vt:lpstr>Step 3: Clustering with HDBSCAN</vt:lpstr>
      <vt:lpstr>What is clustering?</vt:lpstr>
      <vt:lpstr>DBSCAN Explained</vt:lpstr>
      <vt:lpstr>DBSCAN Steps</vt:lpstr>
      <vt:lpstr>HDBSCAN Explained</vt:lpstr>
      <vt:lpstr>Step 4: Assigning Topics to Clusters </vt:lpstr>
      <vt:lpstr>Interpreting Topics</vt:lpstr>
      <vt:lpstr>Practical Example in Python</vt:lpstr>
      <vt:lpstr>Installing Top2Vec and Setup</vt:lpstr>
      <vt:lpstr>Closing Notes</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 with Top2Vec</dc:title>
  <dc:creator>Amol Mavuduru</dc:creator>
  <cp:lastModifiedBy>Amol Mavuduru</cp:lastModifiedBy>
  <cp:revision>81</cp:revision>
  <dcterms:created xsi:type="dcterms:W3CDTF">2024-04-02T15:56:10Z</dcterms:created>
  <dcterms:modified xsi:type="dcterms:W3CDTF">2024-04-13T17:12:07Z</dcterms:modified>
</cp:coreProperties>
</file>