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9" r:id="rId3"/>
    <p:sldId id="261" r:id="rId4"/>
    <p:sldId id="296" r:id="rId5"/>
    <p:sldId id="297" r:id="rId6"/>
    <p:sldId id="298" r:id="rId7"/>
    <p:sldId id="299" r:id="rId8"/>
    <p:sldId id="300" r:id="rId9"/>
    <p:sldId id="301" r:id="rId10"/>
    <p:sldId id="274" r:id="rId11"/>
    <p:sldId id="302"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Light" panose="020F0502020204030203" pitchFamily="34" charset="0"/>
      <p:regular r:id="rId18"/>
      <p:italic r:id="rId19"/>
    </p:embeddedFont>
    <p:embeddedFont>
      <p:font typeface="Nunito Light" pitchFamily="2" charset="0"/>
      <p:regular r:id="rId20"/>
      <p:italic r:id="rId21"/>
    </p:embeddedFont>
    <p:embeddedFont>
      <p:font typeface="Outfit ExtraBold" panose="020B060402020202020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D715B8-9C3C-4BEC-93BA-7B673CFA1A94}">
  <a:tblStyle styleId="{F1D715B8-9C3C-4BEC-93BA-7B673CFA1A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268401-C36A-4869-96B7-338F32D9D7F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5" d="100"/>
          <a:sy n="115"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1f2e6270ebd_0_4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1f2e6270ebd_0_4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47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16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513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37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233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0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0"/>
        <p:cNvGrpSpPr/>
        <p:nvPr/>
      </p:nvGrpSpPr>
      <p:grpSpPr>
        <a:xfrm>
          <a:off x="0" y="0"/>
          <a:ext cx="0" cy="0"/>
          <a:chOff x="0" y="0"/>
          <a:chExt cx="0" cy="0"/>
        </a:xfrm>
      </p:grpSpPr>
      <p:sp>
        <p:nvSpPr>
          <p:cNvPr id="681" name="Google Shape;681;p7"/>
          <p:cNvSpPr>
            <a:spLocks noGrp="1"/>
          </p:cNvSpPr>
          <p:nvPr>
            <p:ph type="pic" idx="2"/>
          </p:nvPr>
        </p:nvSpPr>
        <p:spPr>
          <a:xfrm>
            <a:off x="5791200" y="0"/>
            <a:ext cx="3352800" cy="5143500"/>
          </a:xfrm>
          <a:prstGeom prst="rect">
            <a:avLst/>
          </a:prstGeom>
          <a:noFill/>
          <a:ln>
            <a:noFill/>
          </a:ln>
        </p:spPr>
      </p:sp>
      <p:grpSp>
        <p:nvGrpSpPr>
          <p:cNvPr id="682" name="Google Shape;682;p7"/>
          <p:cNvGrpSpPr/>
          <p:nvPr/>
        </p:nvGrpSpPr>
        <p:grpSpPr>
          <a:xfrm>
            <a:off x="0" y="0"/>
            <a:ext cx="9143995" cy="5143491"/>
            <a:chOff x="0" y="0"/>
            <a:chExt cx="9143995" cy="5143491"/>
          </a:xfrm>
        </p:grpSpPr>
        <p:sp>
          <p:nvSpPr>
            <p:cNvPr id="683" name="Google Shape;683;p7"/>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4" name="Google Shape;684;p7"/>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5" name="Google Shape;685;p7"/>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6" name="Google Shape;686;p7"/>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7" name="Google Shape;687;p7"/>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8" name="Google Shape;688;p7"/>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9" name="Google Shape;689;p7"/>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0" name="Google Shape;690;p7"/>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1" name="Google Shape;691;p7"/>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2" name="Google Shape;692;p7"/>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3" name="Google Shape;693;p7"/>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4" name="Google Shape;694;p7"/>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5" name="Google Shape;695;p7"/>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6" name="Google Shape;696;p7"/>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7" name="Google Shape;697;p7"/>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8" name="Google Shape;698;p7"/>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9" name="Google Shape;699;p7"/>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0" name="Google Shape;700;p7"/>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1" name="Google Shape;701;p7"/>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2" name="Google Shape;702;p7"/>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3" name="Google Shape;703;p7"/>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4" name="Google Shape;704;p7"/>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5" name="Google Shape;705;p7"/>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6" name="Google Shape;706;p7"/>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7" name="Google Shape;707;p7"/>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8" name="Google Shape;708;p7"/>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9" name="Google Shape;709;p7"/>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0" name="Google Shape;710;p7"/>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1" name="Google Shape;711;p7"/>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2" name="Google Shape;712;p7"/>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3" name="Google Shape;713;p7"/>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4" name="Google Shape;714;p7"/>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5" name="Google Shape;715;p7"/>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6" name="Google Shape;716;p7"/>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7" name="Google Shape;717;p7"/>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8" name="Google Shape;718;p7"/>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9" name="Google Shape;719;p7"/>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0" name="Google Shape;720;p7"/>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1" name="Google Shape;721;p7"/>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2" name="Google Shape;722;p7"/>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3" name="Google Shape;723;p7"/>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4" name="Google Shape;724;p7"/>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5" name="Google Shape;725;p7"/>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6" name="Google Shape;726;p7"/>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7" name="Google Shape;727;p7"/>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8" name="Google Shape;728;p7"/>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9" name="Google Shape;729;p7"/>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0" name="Google Shape;730;p7"/>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1" name="Google Shape;731;p7"/>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2" name="Google Shape;732;p7"/>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3" name="Google Shape;733;p7"/>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4" name="Google Shape;734;p7"/>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5" name="Google Shape;735;p7"/>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6" name="Google Shape;736;p7"/>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7" name="Google Shape;737;p7"/>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8" name="Google Shape;738;p7"/>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9" name="Google Shape;739;p7"/>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0" name="Google Shape;740;p7"/>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1" name="Google Shape;741;p7"/>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2" name="Google Shape;742;p7"/>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3" name="Google Shape;743;p7"/>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4" name="Google Shape;744;p7"/>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5" name="Google Shape;745;p7"/>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6" name="Google Shape;746;p7"/>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7" name="Google Shape;747;p7"/>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8" name="Google Shape;748;p7"/>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9" name="Google Shape;749;p7"/>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0" name="Google Shape;750;p7"/>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1" name="Google Shape;751;p7"/>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2" name="Google Shape;752;p7"/>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3" name="Google Shape;753;p7"/>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4" name="Google Shape;754;p7"/>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5" name="Google Shape;755;p7"/>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6" name="Google Shape;756;p7"/>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7" name="Google Shape;757;p7"/>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8" name="Google Shape;758;p7"/>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9" name="Google Shape;759;p7"/>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0" name="Google Shape;760;p7"/>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1" name="Google Shape;761;p7"/>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2" name="Google Shape;762;p7"/>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3" name="Google Shape;763;p7"/>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4" name="Google Shape;764;p7"/>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5" name="Google Shape;765;p7"/>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6" name="Google Shape;766;p7"/>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7" name="Google Shape;767;p7"/>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8" name="Google Shape;768;p7"/>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9" name="Google Shape;769;p7"/>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0" name="Google Shape;770;p7"/>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1" name="Google Shape;771;p7"/>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2" name="Google Shape;772;p7"/>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3" name="Google Shape;773;p7"/>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4" name="Google Shape;774;p7"/>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775" name="Google Shape;775;p7"/>
          <p:cNvGrpSpPr/>
          <p:nvPr/>
        </p:nvGrpSpPr>
        <p:grpSpPr>
          <a:xfrm>
            <a:off x="171178" y="4694360"/>
            <a:ext cx="398326" cy="275215"/>
            <a:chOff x="4089960" y="2589480"/>
            <a:chExt cx="388800" cy="785880"/>
          </a:xfrm>
        </p:grpSpPr>
        <p:sp>
          <p:nvSpPr>
            <p:cNvPr id="776" name="Google Shape;776;p7"/>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7"/>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7"/>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9" name="Google Shape;779;p7"/>
          <p:cNvGrpSpPr/>
          <p:nvPr/>
        </p:nvGrpSpPr>
        <p:grpSpPr>
          <a:xfrm>
            <a:off x="171178" y="107035"/>
            <a:ext cx="398326" cy="337999"/>
            <a:chOff x="4538160" y="2589480"/>
            <a:chExt cx="388800" cy="965160"/>
          </a:xfrm>
        </p:grpSpPr>
        <p:sp>
          <p:nvSpPr>
            <p:cNvPr id="780" name="Google Shape;780;p7"/>
            <p:cNvSpPr/>
            <p:nvPr/>
          </p:nvSpPr>
          <p:spPr>
            <a:xfrm>
              <a:off x="4538160" y="2589480"/>
              <a:ext cx="90000" cy="96516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7"/>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7"/>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83" name="Google Shape;783;p7"/>
          <p:cNvSpPr txBox="1">
            <a:spLocks noGrp="1"/>
          </p:cNvSpPr>
          <p:nvPr>
            <p:ph type="title"/>
          </p:nvPr>
        </p:nvSpPr>
        <p:spPr>
          <a:xfrm>
            <a:off x="720000" y="445025"/>
            <a:ext cx="41607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4" name="Google Shape;784;p7"/>
          <p:cNvSpPr txBox="1">
            <a:spLocks noGrp="1"/>
          </p:cNvSpPr>
          <p:nvPr>
            <p:ph type="subTitle" idx="1"/>
          </p:nvPr>
        </p:nvSpPr>
        <p:spPr>
          <a:xfrm>
            <a:off x="720000" y="1407525"/>
            <a:ext cx="4160700" cy="3196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804" name="Google Shape;18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5" name="Google Shape;1805;p18"/>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965" name="Google Shape;19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6" name="Google Shape;1966;p19"/>
          <p:cNvSpPr txBox="1">
            <a:spLocks noGrp="1"/>
          </p:cNvSpPr>
          <p:nvPr>
            <p:ph type="subTitle" idx="1"/>
          </p:nvPr>
        </p:nvSpPr>
        <p:spPr>
          <a:xfrm>
            <a:off x="7200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7" name="Google Shape;1967;p19"/>
          <p:cNvSpPr txBox="1">
            <a:spLocks noGrp="1"/>
          </p:cNvSpPr>
          <p:nvPr>
            <p:ph type="subTitle" idx="2"/>
          </p:nvPr>
        </p:nvSpPr>
        <p:spPr>
          <a:xfrm>
            <a:off x="3382483"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8" name="Google Shape;1968;p19"/>
          <p:cNvSpPr txBox="1">
            <a:spLocks noGrp="1"/>
          </p:cNvSpPr>
          <p:nvPr>
            <p:ph type="subTitle" idx="3"/>
          </p:nvPr>
        </p:nvSpPr>
        <p:spPr>
          <a:xfrm>
            <a:off x="60449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9" name="Google Shape;1969;p19"/>
          <p:cNvSpPr txBox="1">
            <a:spLocks noGrp="1"/>
          </p:cNvSpPr>
          <p:nvPr>
            <p:ph type="subTitle" idx="4"/>
          </p:nvPr>
        </p:nvSpPr>
        <p:spPr>
          <a:xfrm>
            <a:off x="720049"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0" name="Google Shape;1970;p19"/>
          <p:cNvSpPr txBox="1">
            <a:spLocks noGrp="1"/>
          </p:cNvSpPr>
          <p:nvPr>
            <p:ph type="subTitle" idx="5"/>
          </p:nvPr>
        </p:nvSpPr>
        <p:spPr>
          <a:xfrm>
            <a:off x="3382488"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1" name="Google Shape;1971;p19"/>
          <p:cNvSpPr txBox="1">
            <a:spLocks noGrp="1"/>
          </p:cNvSpPr>
          <p:nvPr>
            <p:ph type="subTitle" idx="6"/>
          </p:nvPr>
        </p:nvSpPr>
        <p:spPr>
          <a:xfrm>
            <a:off x="6044951"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8" r:id="rId5"/>
    <p:sldLayoutId id="2147483664" r:id="rId6"/>
    <p:sldLayoutId id="2147483665"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2590" name="Google Shape;2590;p27"/>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dirty="0"/>
              <a:t>Stock Market Dashboard</a:t>
            </a:r>
            <a:endParaRPr lang="en-US"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3359" name="Google Shape;3359;p45"/>
          <p:cNvSpPr txBox="1">
            <a:spLocks noGrp="1"/>
          </p:cNvSpPr>
          <p:nvPr>
            <p:ph type="subTitle" idx="1"/>
          </p:nvPr>
        </p:nvSpPr>
        <p:spPr>
          <a:xfrm>
            <a:off x="720049" y="1179443"/>
            <a:ext cx="7703902" cy="27128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Market Insights Dashboard offers a comprehensive solution for investors, traders, and financial professionals to efficiently track and analyze stock market data. With real-time updates, historical analysis tools, customizable features, and revenue streams from subscriptions, advertising, data licensing, and consulting services, the dashboard provides value and convenience to users while positioning itself for sustained growth in the financial technology sector.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00;p46">
            <a:extLst>
              <a:ext uri="{FF2B5EF4-FFF2-40B4-BE49-F238E27FC236}">
                <a16:creationId xmlns:a16="http://schemas.microsoft.com/office/drawing/2014/main" id="{70544DB4-B14B-310E-FF15-E65E2FD02B4C}"/>
              </a:ext>
            </a:extLst>
          </p:cNvPr>
          <p:cNvSpPr txBox="1">
            <a:spLocks/>
          </p:cNvSpPr>
          <p:nvPr/>
        </p:nvSpPr>
        <p:spPr>
          <a:xfrm>
            <a:off x="2658544" y="1375050"/>
            <a:ext cx="3826912" cy="1196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8000" dirty="0">
                <a:solidFill>
                  <a:schemeClr val="accent1"/>
                </a:solidFill>
              </a:rPr>
              <a:t>Thanks!</a:t>
            </a:r>
          </a:p>
        </p:txBody>
      </p:sp>
    </p:spTree>
    <p:extLst>
      <p:ext uri="{BB962C8B-B14F-4D97-AF65-F5344CB8AC3E}">
        <p14:creationId xmlns:p14="http://schemas.microsoft.com/office/powerpoint/2010/main" val="272599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Problem Statement</a:t>
            </a:r>
            <a:endParaRPr dirty="0"/>
          </a:p>
        </p:txBody>
      </p:sp>
      <p:sp>
        <p:nvSpPr>
          <p:cNvPr id="2623" name="Google Shape;2623;p30"/>
          <p:cNvSpPr txBox="1">
            <a:spLocks noGrp="1"/>
          </p:cNvSpPr>
          <p:nvPr>
            <p:ph type="subTitle" idx="2"/>
          </p:nvPr>
        </p:nvSpPr>
        <p:spPr>
          <a:xfrm>
            <a:off x="716624" y="1360275"/>
            <a:ext cx="7703999"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Investors, traders, and financial analysts often struggle to efficiently track and analyze stock market data from various sources. They need a centralized platform that provides real-time updates, historical data analysis, and customizable features to suit their investment strategies.</a:t>
            </a:r>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1793426" y="206246"/>
            <a:ext cx="41607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Volume with dates</a:t>
            </a:r>
            <a:endParaRPr dirty="0"/>
          </a:p>
        </p:txBody>
      </p:sp>
      <p:pic>
        <p:nvPicPr>
          <p:cNvPr id="6" name="Picture 5">
            <a:extLst>
              <a:ext uri="{FF2B5EF4-FFF2-40B4-BE49-F238E27FC236}">
                <a16:creationId xmlns:a16="http://schemas.microsoft.com/office/drawing/2014/main" id="{2C861165-B5CA-575D-F31A-263D5A945094}"/>
              </a:ext>
            </a:extLst>
          </p:cNvPr>
          <p:cNvPicPr>
            <a:picLocks noChangeAspect="1"/>
          </p:cNvPicPr>
          <p:nvPr/>
        </p:nvPicPr>
        <p:blipFill>
          <a:blip r:embed="rId3"/>
          <a:stretch>
            <a:fillRect/>
          </a:stretch>
        </p:blipFill>
        <p:spPr>
          <a:xfrm>
            <a:off x="1099930" y="1031176"/>
            <a:ext cx="6944139" cy="39060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720000" y="445025"/>
            <a:ext cx="41607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Price percent change</a:t>
            </a:r>
            <a:endParaRPr dirty="0"/>
          </a:p>
        </p:txBody>
      </p:sp>
      <p:pic>
        <p:nvPicPr>
          <p:cNvPr id="3" name="Picture 2">
            <a:extLst>
              <a:ext uri="{FF2B5EF4-FFF2-40B4-BE49-F238E27FC236}">
                <a16:creationId xmlns:a16="http://schemas.microsoft.com/office/drawing/2014/main" id="{2F1BE177-1969-7787-962A-ECB4D15903E2}"/>
              </a:ext>
            </a:extLst>
          </p:cNvPr>
          <p:cNvPicPr>
            <a:picLocks noChangeAspect="1"/>
          </p:cNvPicPr>
          <p:nvPr/>
        </p:nvPicPr>
        <p:blipFill>
          <a:blip r:embed="rId3"/>
          <a:stretch>
            <a:fillRect/>
          </a:stretch>
        </p:blipFill>
        <p:spPr>
          <a:xfrm>
            <a:off x="1146741" y="1190718"/>
            <a:ext cx="6850518" cy="38534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09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1793425" y="206246"/>
            <a:ext cx="5283235"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Moving Average – open price</a:t>
            </a:r>
            <a:endParaRPr dirty="0"/>
          </a:p>
        </p:txBody>
      </p:sp>
      <p:pic>
        <p:nvPicPr>
          <p:cNvPr id="3" name="Picture 2">
            <a:extLst>
              <a:ext uri="{FF2B5EF4-FFF2-40B4-BE49-F238E27FC236}">
                <a16:creationId xmlns:a16="http://schemas.microsoft.com/office/drawing/2014/main" id="{DEE7D2CD-EBF4-A842-2936-F5E002DA5957}"/>
              </a:ext>
            </a:extLst>
          </p:cNvPr>
          <p:cNvPicPr>
            <a:picLocks noChangeAspect="1"/>
          </p:cNvPicPr>
          <p:nvPr/>
        </p:nvPicPr>
        <p:blipFill>
          <a:blip r:embed="rId3"/>
          <a:stretch>
            <a:fillRect/>
          </a:stretch>
        </p:blipFill>
        <p:spPr>
          <a:xfrm>
            <a:off x="1008822" y="928679"/>
            <a:ext cx="7126356" cy="4008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64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1793425" y="206246"/>
            <a:ext cx="5283235"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Detailed price table</a:t>
            </a:r>
            <a:endParaRPr dirty="0"/>
          </a:p>
        </p:txBody>
      </p:sp>
      <p:pic>
        <p:nvPicPr>
          <p:cNvPr id="4" name="Picture 3">
            <a:extLst>
              <a:ext uri="{FF2B5EF4-FFF2-40B4-BE49-F238E27FC236}">
                <a16:creationId xmlns:a16="http://schemas.microsoft.com/office/drawing/2014/main" id="{090CC5D5-2820-2816-BA6C-DED2ED332D3C}"/>
              </a:ext>
            </a:extLst>
          </p:cNvPr>
          <p:cNvPicPr>
            <a:picLocks noChangeAspect="1"/>
          </p:cNvPicPr>
          <p:nvPr/>
        </p:nvPicPr>
        <p:blipFill>
          <a:blip r:embed="rId3"/>
          <a:stretch>
            <a:fillRect/>
          </a:stretch>
        </p:blipFill>
        <p:spPr>
          <a:xfrm>
            <a:off x="927652" y="837363"/>
            <a:ext cx="7288696" cy="4099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480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1793425" y="206246"/>
            <a:ext cx="5283235"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Detailed volume table</a:t>
            </a:r>
            <a:endParaRPr dirty="0"/>
          </a:p>
        </p:txBody>
      </p:sp>
      <p:pic>
        <p:nvPicPr>
          <p:cNvPr id="3" name="Picture 2">
            <a:extLst>
              <a:ext uri="{FF2B5EF4-FFF2-40B4-BE49-F238E27FC236}">
                <a16:creationId xmlns:a16="http://schemas.microsoft.com/office/drawing/2014/main" id="{08417683-09F5-10B9-89B1-FA89AC431338}"/>
              </a:ext>
            </a:extLst>
          </p:cNvPr>
          <p:cNvPicPr>
            <a:picLocks noChangeAspect="1"/>
          </p:cNvPicPr>
          <p:nvPr/>
        </p:nvPicPr>
        <p:blipFill>
          <a:blip r:embed="rId3"/>
          <a:stretch>
            <a:fillRect/>
          </a:stretch>
        </p:blipFill>
        <p:spPr>
          <a:xfrm>
            <a:off x="942013" y="801757"/>
            <a:ext cx="7259974" cy="4083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482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pic>
        <p:nvPicPr>
          <p:cNvPr id="4" name="Picture 3">
            <a:extLst>
              <a:ext uri="{FF2B5EF4-FFF2-40B4-BE49-F238E27FC236}">
                <a16:creationId xmlns:a16="http://schemas.microsoft.com/office/drawing/2014/main" id="{DACCFAA9-E735-4AEF-F0C5-076C647ED0AF}"/>
              </a:ext>
            </a:extLst>
          </p:cNvPr>
          <p:cNvPicPr>
            <a:picLocks noChangeAspect="1"/>
          </p:cNvPicPr>
          <p:nvPr/>
        </p:nvPicPr>
        <p:blipFill rotWithShape="1">
          <a:blip r:embed="rId3"/>
          <a:srcRect t="15672"/>
          <a:stretch/>
        </p:blipFill>
        <p:spPr>
          <a:xfrm>
            <a:off x="141681" y="784027"/>
            <a:ext cx="2713035" cy="204587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EA28FE9-A32F-A52E-EDF6-B1E28003ED70}"/>
              </a:ext>
            </a:extLst>
          </p:cNvPr>
          <p:cNvPicPr>
            <a:picLocks noChangeAspect="1"/>
          </p:cNvPicPr>
          <p:nvPr/>
        </p:nvPicPr>
        <p:blipFill rotWithShape="1">
          <a:blip r:embed="rId4"/>
          <a:srcRect t="15381" b="2563"/>
          <a:stretch/>
        </p:blipFill>
        <p:spPr>
          <a:xfrm>
            <a:off x="3212766" y="783858"/>
            <a:ext cx="2718468" cy="204587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9BA7364-8DC3-9A9D-B362-3B10F5F0A502}"/>
              </a:ext>
            </a:extLst>
          </p:cNvPr>
          <p:cNvPicPr>
            <a:picLocks noChangeAspect="1"/>
          </p:cNvPicPr>
          <p:nvPr/>
        </p:nvPicPr>
        <p:blipFill rotWithShape="1">
          <a:blip r:embed="rId5"/>
          <a:srcRect t="16190" b="3672"/>
          <a:stretch/>
        </p:blipFill>
        <p:spPr>
          <a:xfrm>
            <a:off x="6301293" y="783857"/>
            <a:ext cx="2692623" cy="204587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294B9F6-737F-789D-F53A-D05E17E631BF}"/>
              </a:ext>
            </a:extLst>
          </p:cNvPr>
          <p:cNvPicPr>
            <a:picLocks noChangeAspect="1"/>
          </p:cNvPicPr>
          <p:nvPr/>
        </p:nvPicPr>
        <p:blipFill>
          <a:blip r:embed="rId6"/>
          <a:stretch>
            <a:fillRect/>
          </a:stretch>
        </p:blipFill>
        <p:spPr>
          <a:xfrm>
            <a:off x="1498198" y="2975110"/>
            <a:ext cx="2572996" cy="2045871"/>
          </a:xfrm>
          <a:prstGeom prst="rect">
            <a:avLst/>
          </a:prstGeom>
          <a:ln>
            <a:noFill/>
          </a:ln>
          <a:effectLst>
            <a:outerShdw blurRad="292100" dist="139700" dir="2700000" algn="tl" rotWithShape="0">
              <a:srgbClr val="333333">
                <a:alpha val="65000"/>
              </a:srgbClr>
            </a:outerShdw>
          </a:effectLst>
        </p:spPr>
      </p:pic>
      <p:sp>
        <p:nvSpPr>
          <p:cNvPr id="12" name="Title 11">
            <a:extLst>
              <a:ext uri="{FF2B5EF4-FFF2-40B4-BE49-F238E27FC236}">
                <a16:creationId xmlns:a16="http://schemas.microsoft.com/office/drawing/2014/main" id="{5BE329B3-30A3-DA65-BB57-DE5E3053F245}"/>
              </a:ext>
            </a:extLst>
          </p:cNvPr>
          <p:cNvSpPr>
            <a:spLocks noGrp="1"/>
          </p:cNvSpPr>
          <p:nvPr>
            <p:ph type="title"/>
          </p:nvPr>
        </p:nvSpPr>
        <p:spPr>
          <a:xfrm>
            <a:off x="2475939" y="122519"/>
            <a:ext cx="4192122" cy="514205"/>
          </a:xfrm>
        </p:spPr>
        <p:txBody>
          <a:bodyPr/>
          <a:lstStyle/>
          <a:p>
            <a:r>
              <a:rPr lang="en-IN" dirty="0"/>
              <a:t>Other highlights of data</a:t>
            </a:r>
          </a:p>
        </p:txBody>
      </p:sp>
      <p:pic>
        <p:nvPicPr>
          <p:cNvPr id="14" name="Picture 13">
            <a:extLst>
              <a:ext uri="{FF2B5EF4-FFF2-40B4-BE49-F238E27FC236}">
                <a16:creationId xmlns:a16="http://schemas.microsoft.com/office/drawing/2014/main" id="{C5AAF67E-2480-9592-7797-9194FEBC0049}"/>
              </a:ext>
            </a:extLst>
          </p:cNvPr>
          <p:cNvPicPr>
            <a:picLocks noChangeAspect="1"/>
          </p:cNvPicPr>
          <p:nvPr/>
        </p:nvPicPr>
        <p:blipFill>
          <a:blip r:embed="rId7"/>
          <a:stretch>
            <a:fillRect/>
          </a:stretch>
        </p:blipFill>
        <p:spPr>
          <a:xfrm>
            <a:off x="4966991" y="3001182"/>
            <a:ext cx="2668604" cy="19937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301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12" name="Title 11">
            <a:extLst>
              <a:ext uri="{FF2B5EF4-FFF2-40B4-BE49-F238E27FC236}">
                <a16:creationId xmlns:a16="http://schemas.microsoft.com/office/drawing/2014/main" id="{5BE329B3-30A3-DA65-BB57-DE5E3053F245}"/>
              </a:ext>
            </a:extLst>
          </p:cNvPr>
          <p:cNvSpPr>
            <a:spLocks noGrp="1"/>
          </p:cNvSpPr>
          <p:nvPr>
            <p:ph type="title"/>
          </p:nvPr>
        </p:nvSpPr>
        <p:spPr>
          <a:xfrm>
            <a:off x="3797846" y="0"/>
            <a:ext cx="2096061" cy="514205"/>
          </a:xfrm>
        </p:spPr>
        <p:txBody>
          <a:bodyPr/>
          <a:lstStyle/>
          <a:p>
            <a:r>
              <a:rPr lang="en-IN" dirty="0"/>
              <a:t>Dashboard</a:t>
            </a:r>
          </a:p>
        </p:txBody>
      </p:sp>
      <p:pic>
        <p:nvPicPr>
          <p:cNvPr id="3" name="Picture 2">
            <a:extLst>
              <a:ext uri="{FF2B5EF4-FFF2-40B4-BE49-F238E27FC236}">
                <a16:creationId xmlns:a16="http://schemas.microsoft.com/office/drawing/2014/main" id="{8F477896-BFB3-DCCC-7D01-0888ED1E4E9F}"/>
              </a:ext>
            </a:extLst>
          </p:cNvPr>
          <p:cNvPicPr>
            <a:picLocks noChangeAspect="1"/>
          </p:cNvPicPr>
          <p:nvPr/>
        </p:nvPicPr>
        <p:blipFill rotWithShape="1">
          <a:blip r:embed="rId3"/>
          <a:srcRect r="1067"/>
          <a:stretch/>
        </p:blipFill>
        <p:spPr>
          <a:xfrm>
            <a:off x="1023359" y="583715"/>
            <a:ext cx="7645033" cy="4346713"/>
          </a:xfrm>
          <a:prstGeom prst="rect">
            <a:avLst/>
          </a:prstGeom>
        </p:spPr>
      </p:pic>
    </p:spTree>
    <p:extLst>
      <p:ext uri="{BB962C8B-B14F-4D97-AF65-F5344CB8AC3E}">
        <p14:creationId xmlns:p14="http://schemas.microsoft.com/office/powerpoint/2010/main" val="1471931251"/>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151</Words>
  <Application>Microsoft Office PowerPoint</Application>
  <PresentationFormat>On-screen Show (16:9)</PresentationFormat>
  <Paragraphs>14</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Outfit ExtraBold</vt:lpstr>
      <vt:lpstr>Lato</vt:lpstr>
      <vt:lpstr>Lato Light</vt:lpstr>
      <vt:lpstr>Nunito Light</vt:lpstr>
      <vt:lpstr>Bayesian Data Analysis - Master of Science in Biostatistics by Slidesgo</vt:lpstr>
      <vt:lpstr>Stock Market Dashboard</vt:lpstr>
      <vt:lpstr>Problem Statement</vt:lpstr>
      <vt:lpstr>Volume with dates</vt:lpstr>
      <vt:lpstr>Price percent change</vt:lpstr>
      <vt:lpstr>Moving Average – open price</vt:lpstr>
      <vt:lpstr>Detailed price table</vt:lpstr>
      <vt:lpstr>Detailed volume table</vt:lpstr>
      <vt:lpstr>Other highlights of data</vt:lpstr>
      <vt:lpstr>Dashboard</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Dashboard</dc:title>
  <cp:lastModifiedBy>Amol Wagh - 70022100531</cp:lastModifiedBy>
  <cp:revision>2</cp:revision>
  <dcterms:modified xsi:type="dcterms:W3CDTF">2024-03-26T09:22:57Z</dcterms:modified>
</cp:coreProperties>
</file>