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bda37b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bda37b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gonna talk about how banks can pick customers who are more likely to subscribe to their term deposit plans.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bda37b40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bda37b40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bda37b40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bda37b40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bda37b40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bda37b4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137273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137273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because they have less </a:t>
            </a:r>
            <a:r>
              <a:rPr lang="en"/>
              <a:t>liabilities</a:t>
            </a:r>
            <a:r>
              <a:rPr lang="en"/>
              <a:t> and responsibilities financially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bda37b4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bda37b4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bda37a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bda37a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16860c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16860c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116860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116860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16860c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16860c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16860c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16860c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bda37b4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bda37b4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16860c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16860c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bda37b4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bda37b4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0875dc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0875dc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16860ce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16860ce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16860ce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16860c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bda37b4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bda37b4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bda37a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bda37a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be0b9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be0b9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0d65e5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0d65e5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071414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071414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f23db92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f23db9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0d65e52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00d65e52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071414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071414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f17e27d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f17e27d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bda37b40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bda37b4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f17e27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f17e27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f17e27d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f17e27d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f17e27d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f17e27d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f17e27d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f17e27d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bda37b4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bda37b4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bda37b4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bda37b4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Bank+Marketing#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Who Will be a Client?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800" y="159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Predicting bank term deposit subscription with different features</a:t>
            </a:r>
            <a:endParaRPr b="1" sz="1500"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6500" y="2390050"/>
            <a:ext cx="82632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Team</a:t>
            </a:r>
            <a:r>
              <a:rPr b="1" lang="en">
                <a:solidFill>
                  <a:schemeClr val="dk1"/>
                </a:solidFill>
              </a:rPr>
              <a:t> 17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Sepehr Foroughi Shafiei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Hao Zhao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Ian Pegg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Harshita </a:t>
            </a:r>
            <a:r>
              <a:rPr b="1" lang="en"/>
              <a:t>Krishna</a:t>
            </a:r>
            <a:endParaRPr b="1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Marital status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0" y="198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How does the population fare in terms of marital status?</a:t>
            </a:r>
            <a:endParaRPr sz="34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50" y="1092250"/>
            <a:ext cx="5892700" cy="40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0" y="567950"/>
            <a:ext cx="4371774" cy="43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159850" y="202100"/>
            <a:ext cx="8538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Number</a:t>
            </a:r>
            <a:r>
              <a:rPr lang="en" sz="1800"/>
              <a:t> of calls vs people contacted based on marital status</a:t>
            </a:r>
            <a:endParaRPr sz="1800"/>
          </a:p>
        </p:txBody>
      </p:sp>
      <p:sp>
        <p:nvSpPr>
          <p:cNvPr id="134" name="Google Shape;134;p24"/>
          <p:cNvSpPr txBox="1"/>
          <p:nvPr/>
        </p:nvSpPr>
        <p:spPr>
          <a:xfrm>
            <a:off x="5221176" y="51650"/>
            <a:ext cx="37128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833200" y="1024950"/>
            <a:ext cx="33570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married people is low.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Singles contacted almost double the number of divorced contacted.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singles more than that for divorced.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75" y="525825"/>
            <a:ext cx="4349625" cy="448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222375" y="146350"/>
            <a:ext cx="8842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Probability that people of a particular marital status subscribe to the term deposit</a:t>
            </a:r>
            <a:endParaRPr sz="1800"/>
          </a:p>
        </p:txBody>
      </p:sp>
      <p:sp>
        <p:nvSpPr>
          <p:cNvPr id="144" name="Google Shape;144;p25"/>
          <p:cNvSpPr txBox="1"/>
          <p:nvPr/>
        </p:nvSpPr>
        <p:spPr>
          <a:xfrm>
            <a:off x="4861400" y="1156575"/>
            <a:ext cx="3695400" cy="30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of success for married and divorced look similar.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Probability of success for single people is the highest.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Analysis</a:t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109400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Calls by Month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455250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by Month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0" y="968225"/>
            <a:ext cx="4011600" cy="40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050" y="1017725"/>
            <a:ext cx="3962100" cy="3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336375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Month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75"/>
            <a:ext cx="7552452" cy="37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2336375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Month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87"/>
            <a:ext cx="7552452" cy="377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2336375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Month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87"/>
            <a:ext cx="7552452" cy="377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749852" y="2072838"/>
            <a:ext cx="22713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had the most calls, but also the lowest chance of success</a:t>
            </a:r>
            <a:endParaRPr/>
          </a:p>
        </p:txBody>
      </p:sp>
      <p:cxnSp>
        <p:nvCxnSpPr>
          <p:cNvPr id="186" name="Google Shape;186;p30"/>
          <p:cNvCxnSpPr/>
          <p:nvPr/>
        </p:nvCxnSpPr>
        <p:spPr>
          <a:xfrm>
            <a:off x="6005700" y="3948675"/>
            <a:ext cx="2577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2336375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Month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87"/>
            <a:ext cx="7552452" cy="377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6749852" y="2072838"/>
            <a:ext cx="22713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March, September, October and November had the fewest calls, and the highest probability of success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95050" y="2072850"/>
            <a:ext cx="648000" cy="963900"/>
          </a:xfrm>
          <a:prstGeom prst="flowChartConnector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41700" y="150450"/>
            <a:ext cx="8520600" cy="11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08250" y="152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ever wondered how banks pick their customers to make cold calls? 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3115255"/>
            <a:ext cx="2734933" cy="16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375" y="3047125"/>
            <a:ext cx="2961689" cy="20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2336375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Month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87"/>
            <a:ext cx="7552452" cy="377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6749852" y="2072838"/>
            <a:ext cx="22713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can’t treat month as a predictor of success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r>
              <a:rPr lang="en"/>
              <a:t> Analysis</a:t>
            </a:r>
            <a:endParaRPr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950413" y="1014775"/>
            <a:ext cx="319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</a:t>
            </a:r>
            <a:r>
              <a:rPr lang="en"/>
              <a:t> by Weekday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5401400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Weekday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1035525"/>
            <a:ext cx="4061349" cy="40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72" y="1062475"/>
            <a:ext cx="4061349" cy="40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950413" y="1014775"/>
            <a:ext cx="319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by Weekday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5401400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Weekday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1035525"/>
            <a:ext cx="4061349" cy="40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75" y="1062475"/>
            <a:ext cx="4061349" cy="40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950413" y="1014775"/>
            <a:ext cx="319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by Weekday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401400" y="862375"/>
            <a:ext cx="287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success vs. Number of Calls by Weekday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50" y="1035525"/>
            <a:ext cx="4061349" cy="40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75" y="1062475"/>
            <a:ext cx="4061349" cy="4061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6"/>
          <p:cNvCxnSpPr/>
          <p:nvPr/>
        </p:nvCxnSpPr>
        <p:spPr>
          <a:xfrm rot="10800000">
            <a:off x="1807300" y="1862900"/>
            <a:ext cx="6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6"/>
          <p:cNvCxnSpPr/>
          <p:nvPr/>
        </p:nvCxnSpPr>
        <p:spPr>
          <a:xfrm rot="10800000">
            <a:off x="3549875" y="3713150"/>
            <a:ext cx="645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6"/>
          <p:cNvSpPr txBox="1"/>
          <p:nvPr/>
        </p:nvSpPr>
        <p:spPr>
          <a:xfrm>
            <a:off x="2409700" y="1666100"/>
            <a:ext cx="10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Loser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4195475" y="3521750"/>
            <a:ext cx="10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Analysis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5" y="836100"/>
            <a:ext cx="7806949" cy="39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>
            <p:ph type="title"/>
          </p:nvPr>
        </p:nvSpPr>
        <p:spPr>
          <a:xfrm>
            <a:off x="442475" y="26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old our users are Vs Count </a:t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>
            <a:off x="5260525" y="2016650"/>
            <a:ext cx="1977000" cy="6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Youngest Person:</a:t>
            </a:r>
            <a:r>
              <a:rPr lang="en">
                <a:solidFill>
                  <a:srgbClr val="FF0000"/>
                </a:solidFill>
              </a:rPr>
              <a:t> 16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Oldest Person:</a:t>
            </a:r>
            <a:r>
              <a:rPr lang="en">
                <a:solidFill>
                  <a:srgbClr val="FF0000"/>
                </a:solidFill>
              </a:rPr>
              <a:t> 98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4489" l="14515" r="0" t="0"/>
          <a:stretch/>
        </p:blipFill>
        <p:spPr>
          <a:xfrm>
            <a:off x="640475" y="783725"/>
            <a:ext cx="7556274" cy="4221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9"/>
          <p:cNvCxnSpPr/>
          <p:nvPr/>
        </p:nvCxnSpPr>
        <p:spPr>
          <a:xfrm rot="10800000">
            <a:off x="5973925" y="3290750"/>
            <a:ext cx="822300" cy="41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9"/>
          <p:cNvCxnSpPr/>
          <p:nvPr/>
        </p:nvCxnSpPr>
        <p:spPr>
          <a:xfrm flipH="1">
            <a:off x="5261875" y="791175"/>
            <a:ext cx="932400" cy="66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9"/>
          <p:cNvCxnSpPr/>
          <p:nvPr/>
        </p:nvCxnSpPr>
        <p:spPr>
          <a:xfrm rot="10800000">
            <a:off x="4760650" y="4320075"/>
            <a:ext cx="1060200" cy="28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9"/>
          <p:cNvSpPr txBox="1"/>
          <p:nvPr/>
        </p:nvSpPr>
        <p:spPr>
          <a:xfrm>
            <a:off x="6796225" y="3703250"/>
            <a:ext cx="925800" cy="3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6198875" y="422525"/>
            <a:ext cx="925800" cy="3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5820850" y="4606875"/>
            <a:ext cx="925800" cy="3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</a:t>
            </a:r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160250" y="211025"/>
            <a:ext cx="56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r>
              <a:rPr lang="en"/>
              <a:t> of S</a:t>
            </a:r>
            <a:r>
              <a:rPr lang="en"/>
              <a:t>uccess</a:t>
            </a:r>
            <a:r>
              <a:rPr lang="en"/>
              <a:t> for Ages</a:t>
            </a:r>
            <a:endParaRPr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Feature Importance</a:t>
            </a:r>
            <a:endParaRPr/>
          </a:p>
        </p:txBody>
      </p:sp>
      <p:sp>
        <p:nvSpPr>
          <p:cNvPr id="278" name="Google Shape;278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Random Forest</a:t>
            </a:r>
            <a:endParaRPr/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different features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4844450" y="1495200"/>
            <a:ext cx="3597000" cy="2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Lighter - more negatively correlated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Darker - more positively correlated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correlation between the selected features should be as low as possible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61201" cy="395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Interesting question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different features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4844450" y="1495200"/>
            <a:ext cx="3597000" cy="25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Some Correlation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Marital status and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Job category and Education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Contact type (cellular or landline) and Month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61201" cy="395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>
            <a:off x="1401575" y="2025050"/>
            <a:ext cx="377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/>
          <p:nvPr/>
        </p:nvCxnSpPr>
        <p:spPr>
          <a:xfrm flipH="1">
            <a:off x="1778675" y="2390700"/>
            <a:ext cx="377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/>
          <p:nvPr/>
        </p:nvCxnSpPr>
        <p:spPr>
          <a:xfrm flipH="1">
            <a:off x="3645575" y="3930550"/>
            <a:ext cx="377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with Random Forest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7910"/>
          <a:stretch/>
        </p:blipFill>
        <p:spPr>
          <a:xfrm>
            <a:off x="311700" y="1421325"/>
            <a:ext cx="4591050" cy="3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4868650" y="1421325"/>
            <a:ext cx="29997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is most predictive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Marital Status has some predictive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Day of the week is lower in importance</a:t>
            </a:r>
            <a:endParaRPr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1382925" y="1088575"/>
            <a:ext cx="2448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Feature Importance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Age was the most predictive factor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</a:t>
            </a:r>
            <a:r>
              <a:rPr lang="en" sz="2400">
                <a:solidFill>
                  <a:srgbClr val="000000"/>
                </a:solidFill>
              </a:rPr>
              <a:t>ge group 61-100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Marital status is weakly correlated with age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Month seems predictive, but is not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Day of the week is less important than other factors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[1] </a:t>
            </a:r>
            <a:r>
              <a:rPr lang="en" sz="1400">
                <a:solidFill>
                  <a:srgbClr val="000000"/>
                </a:solidFill>
              </a:rPr>
              <a:t>[Moro et al., 2014] S. Moro, P. Cortez and P. Rita. A Data-Driven Approach to Predict the Success of Bank Telemarketing. Decision Support Systems, Elsevier, 62:22-31, June 2014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take calls from this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688" y="1152475"/>
            <a:ext cx="51246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this?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685" l="2695" r="0" t="0"/>
          <a:stretch/>
        </p:blipFill>
        <p:spPr>
          <a:xfrm>
            <a:off x="2009688" y="1152475"/>
            <a:ext cx="51246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Intuitively choose features that banks can use to pick customers.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Perform Analysis.</a:t>
            </a:r>
            <a:endParaRPr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Verify predictions using random forest.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118125"/>
            <a:ext cx="85206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52550" y="1378125"/>
            <a:ext cx="8838900" cy="3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Bank Marketing Data Set</a:t>
            </a:r>
            <a:r>
              <a:rPr lang="en" sz="2000"/>
              <a:t> [1]</a:t>
            </a:r>
            <a:r>
              <a:rPr lang="en" sz="2000"/>
              <a:t> - UC Irvine’s machine learning repository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Collected between May 2008 to November 2010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41188 samples and 20 features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Direct marketing campaigns of a Portuguese banking institution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017725"/>
            <a:ext cx="86582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16275" y="445025"/>
            <a:ext cx="86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factors contribute to the decision of subscribing to the term deposit?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0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Marital Status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Day of the week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Month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