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9.xml" ContentType="application/vnd.openxmlformats-officedocument.presentationml.slide+xml"/>
  <Override PartName="/ppt/slides/slide51.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32.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57"/>
  </p:notesMasterIdLst>
  <p:sldIdLst>
    <p:sldId id="307" r:id="rId2"/>
    <p:sldId id="257" r:id="rId3"/>
    <p:sldId id="319" r:id="rId4"/>
    <p:sldId id="320" r:id="rId5"/>
    <p:sldId id="262" r:id="rId6"/>
    <p:sldId id="293" r:id="rId7"/>
    <p:sldId id="321" r:id="rId8"/>
    <p:sldId id="323" r:id="rId9"/>
    <p:sldId id="324" r:id="rId10"/>
    <p:sldId id="354" r:id="rId11"/>
    <p:sldId id="264" r:id="rId12"/>
    <p:sldId id="327" r:id="rId13"/>
    <p:sldId id="329" r:id="rId14"/>
    <p:sldId id="355" r:id="rId15"/>
    <p:sldId id="356" r:id="rId16"/>
    <p:sldId id="330" r:id="rId17"/>
    <p:sldId id="326" r:id="rId18"/>
    <p:sldId id="331" r:id="rId19"/>
    <p:sldId id="333" r:id="rId20"/>
    <p:sldId id="334" r:id="rId21"/>
    <p:sldId id="335" r:id="rId22"/>
    <p:sldId id="337" r:id="rId23"/>
    <p:sldId id="339" r:id="rId24"/>
    <p:sldId id="340" r:id="rId25"/>
    <p:sldId id="341" r:id="rId26"/>
    <p:sldId id="344" r:id="rId27"/>
    <p:sldId id="345" r:id="rId28"/>
    <p:sldId id="346" r:id="rId29"/>
    <p:sldId id="347" r:id="rId30"/>
    <p:sldId id="348" r:id="rId31"/>
    <p:sldId id="349" r:id="rId32"/>
    <p:sldId id="350" r:id="rId33"/>
    <p:sldId id="351" r:id="rId34"/>
    <p:sldId id="352" r:id="rId35"/>
    <p:sldId id="353" r:id="rId36"/>
    <p:sldId id="360" r:id="rId37"/>
    <p:sldId id="318" r:id="rId38"/>
    <p:sldId id="359" r:id="rId39"/>
    <p:sldId id="361" r:id="rId40"/>
    <p:sldId id="372" r:id="rId41"/>
    <p:sldId id="373" r:id="rId42"/>
    <p:sldId id="374" r:id="rId43"/>
    <p:sldId id="375" r:id="rId44"/>
    <p:sldId id="376" r:id="rId45"/>
    <p:sldId id="362" r:id="rId46"/>
    <p:sldId id="363" r:id="rId47"/>
    <p:sldId id="364" r:id="rId48"/>
    <p:sldId id="365" r:id="rId49"/>
    <p:sldId id="366" r:id="rId50"/>
    <p:sldId id="367" r:id="rId51"/>
    <p:sldId id="368" r:id="rId52"/>
    <p:sldId id="369" r:id="rId53"/>
    <p:sldId id="370" r:id="rId54"/>
    <p:sldId id="371" r:id="rId55"/>
    <p:sldId id="377"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Lucida Sans Unicode" pitchFamily="34" charset="0"/>
      </a:defRPr>
    </a:lvl1pPr>
    <a:lvl2pPr marL="457200" algn="l" rtl="0" fontAlgn="base">
      <a:spcBef>
        <a:spcPct val="0"/>
      </a:spcBef>
      <a:spcAft>
        <a:spcPct val="0"/>
      </a:spcAft>
      <a:defRPr kern="1200">
        <a:solidFill>
          <a:schemeClr val="tx1"/>
        </a:solidFill>
        <a:latin typeface="Arial" pitchFamily="34" charset="0"/>
        <a:ea typeface="+mn-ea"/>
        <a:cs typeface="Lucida Sans Unicode" pitchFamily="34" charset="0"/>
      </a:defRPr>
    </a:lvl2pPr>
    <a:lvl3pPr marL="914400" algn="l" rtl="0" fontAlgn="base">
      <a:spcBef>
        <a:spcPct val="0"/>
      </a:spcBef>
      <a:spcAft>
        <a:spcPct val="0"/>
      </a:spcAft>
      <a:defRPr kern="1200">
        <a:solidFill>
          <a:schemeClr val="tx1"/>
        </a:solidFill>
        <a:latin typeface="Arial" pitchFamily="34" charset="0"/>
        <a:ea typeface="+mn-ea"/>
        <a:cs typeface="Lucida Sans Unicode" pitchFamily="34" charset="0"/>
      </a:defRPr>
    </a:lvl3pPr>
    <a:lvl4pPr marL="1371600" algn="l" rtl="0" fontAlgn="base">
      <a:spcBef>
        <a:spcPct val="0"/>
      </a:spcBef>
      <a:spcAft>
        <a:spcPct val="0"/>
      </a:spcAft>
      <a:defRPr kern="1200">
        <a:solidFill>
          <a:schemeClr val="tx1"/>
        </a:solidFill>
        <a:latin typeface="Arial" pitchFamily="34" charset="0"/>
        <a:ea typeface="+mn-ea"/>
        <a:cs typeface="Lucida Sans Unicode" pitchFamily="34" charset="0"/>
      </a:defRPr>
    </a:lvl4pPr>
    <a:lvl5pPr marL="1828800" algn="l" rtl="0" fontAlgn="base">
      <a:spcBef>
        <a:spcPct val="0"/>
      </a:spcBef>
      <a:spcAft>
        <a:spcPct val="0"/>
      </a:spcAft>
      <a:defRPr kern="1200">
        <a:solidFill>
          <a:schemeClr val="tx1"/>
        </a:solidFill>
        <a:latin typeface="Arial" pitchFamily="34" charset="0"/>
        <a:ea typeface="+mn-ea"/>
        <a:cs typeface="Lucida Sans Unicode" pitchFamily="34" charset="0"/>
      </a:defRPr>
    </a:lvl5pPr>
    <a:lvl6pPr marL="2286000" algn="l" defTabSz="914400" rtl="0" eaLnBrk="1" latinLnBrk="0" hangingPunct="1">
      <a:defRPr kern="1200">
        <a:solidFill>
          <a:schemeClr val="tx1"/>
        </a:solidFill>
        <a:latin typeface="Arial" pitchFamily="34" charset="0"/>
        <a:ea typeface="+mn-ea"/>
        <a:cs typeface="Lucida Sans Unicode" pitchFamily="34" charset="0"/>
      </a:defRPr>
    </a:lvl6pPr>
    <a:lvl7pPr marL="2743200" algn="l" defTabSz="914400" rtl="0" eaLnBrk="1" latinLnBrk="0" hangingPunct="1">
      <a:defRPr kern="1200">
        <a:solidFill>
          <a:schemeClr val="tx1"/>
        </a:solidFill>
        <a:latin typeface="Arial" pitchFamily="34" charset="0"/>
        <a:ea typeface="+mn-ea"/>
        <a:cs typeface="Lucida Sans Unicode" pitchFamily="34" charset="0"/>
      </a:defRPr>
    </a:lvl7pPr>
    <a:lvl8pPr marL="3200400" algn="l" defTabSz="914400" rtl="0" eaLnBrk="1" latinLnBrk="0" hangingPunct="1">
      <a:defRPr kern="1200">
        <a:solidFill>
          <a:schemeClr val="tx1"/>
        </a:solidFill>
        <a:latin typeface="Arial" pitchFamily="34" charset="0"/>
        <a:ea typeface="+mn-ea"/>
        <a:cs typeface="Lucida Sans Unicode" pitchFamily="34" charset="0"/>
      </a:defRPr>
    </a:lvl8pPr>
    <a:lvl9pPr marL="3657600" algn="l" defTabSz="914400" rtl="0" eaLnBrk="1" latinLnBrk="0" hangingPunct="1">
      <a:defRPr kern="1200">
        <a:solidFill>
          <a:schemeClr val="tx1"/>
        </a:solidFill>
        <a:latin typeface="Arial" pitchFamily="34" charset="0"/>
        <a:ea typeface="+mn-ea"/>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09" autoAdjust="0"/>
    <p:restoredTop sz="93369" autoAdjust="0"/>
  </p:normalViewPr>
  <p:slideViewPr>
    <p:cSldViewPr>
      <p:cViewPr>
        <p:scale>
          <a:sx n="80" d="100"/>
          <a:sy n="80" d="100"/>
        </p:scale>
        <p:origin x="-117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7875C652-2D70-44D0-9EDC-5738DA8360CF}" type="datetimeFigureOut">
              <a:rPr lang="en-US"/>
              <a:pPr>
                <a:defRPr/>
              </a:pPr>
              <a:t>9/25/2023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DE841960-F1FB-418D-B955-9E7B9C9AFDB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CCABBB1-C38C-4859-B61B-B1CF5B78F2DD}" type="slidenum">
              <a:rPr lang="en-US" smtClean="0">
                <a:latin typeface="Arial" pitchFamily="34" charset="0"/>
              </a:rPr>
              <a:pPr>
                <a:def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C8B3269-7610-4F3D-B4A5-5FCE765F9CDC}" type="slidenum">
              <a:rPr lang="en-US" smtClean="0">
                <a:latin typeface="Arial" pitchFamily="34" charset="0"/>
              </a:rPr>
              <a:pPr>
                <a:defRPr/>
              </a:pPr>
              <a:t>10</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5A57FBA-E380-43C4-8A0A-87D1673D0AEE}" type="slidenum">
              <a:rPr lang="en-US" smtClean="0">
                <a:latin typeface="Arial" pitchFamily="34" charset="0"/>
              </a:rPr>
              <a:pPr>
                <a:defRPr/>
              </a:pPr>
              <a:t>11</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CE63C8E-C5BC-491C-BB61-781584BF9444}" type="slidenum">
              <a:rPr lang="en-US" smtClean="0">
                <a:latin typeface="Arial" pitchFamily="34" charset="0"/>
              </a:rPr>
              <a:pPr>
                <a:defRPr/>
              </a:pPr>
              <a:t>12</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BDF3CF9-B373-43DE-9DE2-E4A57B85F54D}" type="slidenum">
              <a:rPr lang="en-US" smtClean="0">
                <a:latin typeface="Arial" pitchFamily="34" charset="0"/>
              </a:rPr>
              <a:pPr>
                <a:defRPr/>
              </a:pPr>
              <a:t>13</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CE77DF5-E1FA-4ADE-9C6A-743833150A11}" type="slidenum">
              <a:rPr lang="en-US" smtClean="0">
                <a:latin typeface="Arial" pitchFamily="34" charset="0"/>
              </a:rPr>
              <a:pPr>
                <a:defRPr/>
              </a:pPr>
              <a:t>14</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C20166D-301E-4ED1-9301-7FC27A037C72}" type="slidenum">
              <a:rPr lang="en-US" smtClean="0">
                <a:latin typeface="Arial" pitchFamily="34" charset="0"/>
              </a:rPr>
              <a:pPr>
                <a:defRPr/>
              </a:pPr>
              <a:t>15</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480C3B-45F4-4EF8-A3DF-17D7BCA716A2}" type="slidenum">
              <a:rPr lang="en-US" smtClean="0">
                <a:latin typeface="Arial" pitchFamily="34" charset="0"/>
              </a:rPr>
              <a:pPr>
                <a:defRPr/>
              </a:pPr>
              <a:t>16</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82BE84D-F2E3-43D3-82E1-97DDB0B6F106}" type="slidenum">
              <a:rPr lang="en-US" smtClean="0">
                <a:latin typeface="Arial" pitchFamily="34" charset="0"/>
              </a:rPr>
              <a:pPr>
                <a:defRPr/>
              </a:pPr>
              <a:t>17</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62C8FAE-B4EE-4671-B587-530DE08EBA94}" type="slidenum">
              <a:rPr lang="en-US" smtClean="0">
                <a:latin typeface="Arial" pitchFamily="34" charset="0"/>
              </a:rPr>
              <a:pPr>
                <a:defRPr/>
              </a:pPr>
              <a:t>18</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4503885-F851-46DA-BB19-56E9EDA5537A}" type="slidenum">
              <a:rPr lang="en-US" smtClean="0">
                <a:latin typeface="Arial" pitchFamily="34" charset="0"/>
              </a:rPr>
              <a:pPr>
                <a:defRPr/>
              </a:pPr>
              <a:t>19</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350A15-2C70-4945-845F-01D07957D7D7}" type="slidenum">
              <a:rPr lang="en-US" smtClean="0">
                <a:latin typeface="Arial" pitchFamily="34" charset="0"/>
              </a:rPr>
              <a:pPr>
                <a:defRPr/>
              </a:pPr>
              <a:t>2</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60C10EF-DC8D-42EF-84F9-6157788B3560}" type="slidenum">
              <a:rPr lang="en-US" smtClean="0">
                <a:latin typeface="Arial" pitchFamily="34" charset="0"/>
              </a:rPr>
              <a:pPr>
                <a:defRPr/>
              </a:pPr>
              <a:t>20</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C02BE38-00B8-4D85-B910-6B2A55B3D1A3}" type="slidenum">
              <a:rPr lang="en-US" smtClean="0">
                <a:latin typeface="Arial" pitchFamily="34" charset="0"/>
              </a:rPr>
              <a:pPr>
                <a:defRPr/>
              </a:pPr>
              <a:t>21</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C701F27-4E72-4F18-B34C-FD710B1CFFCE}" type="slidenum">
              <a:rPr lang="en-US" smtClean="0">
                <a:latin typeface="Arial" pitchFamily="34" charset="0"/>
              </a:rPr>
              <a:pPr>
                <a:defRPr/>
              </a:pPr>
              <a:t>22</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41CA3F4-2E4E-4017-8448-2E3A1C04A61A}" type="slidenum">
              <a:rPr lang="en-US" smtClean="0">
                <a:latin typeface="Arial" pitchFamily="34" charset="0"/>
              </a:rPr>
              <a:pPr>
                <a:defRPr/>
              </a:pPr>
              <a:t>23</a:t>
            </a:fld>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235D0F7-79DC-4E02-A8A1-12529B0E3CB0}" type="slidenum">
              <a:rPr lang="en-US" smtClean="0">
                <a:latin typeface="Arial" pitchFamily="34" charset="0"/>
              </a:rPr>
              <a:pPr>
                <a:defRPr/>
              </a:pPr>
              <a:t>24</a:t>
            </a:fld>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D6FA965-5FDA-4C98-A1DF-3377635225F7}" type="slidenum">
              <a:rPr lang="en-US" smtClean="0">
                <a:latin typeface="Arial" pitchFamily="34" charset="0"/>
              </a:rPr>
              <a:pPr>
                <a:defRPr/>
              </a:pPr>
              <a:t>25</a:t>
            </a:fld>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6810BCF-4AB8-4FFC-ABD4-A47E20D88FA3}" type="slidenum">
              <a:rPr lang="en-US" smtClean="0">
                <a:latin typeface="Arial" pitchFamily="34" charset="0"/>
              </a:rPr>
              <a:pPr>
                <a:defRPr/>
              </a:pPr>
              <a:t>26</a:t>
            </a:fld>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FE9732A-C853-4A5B-8DFE-F188E3E18F98}" type="slidenum">
              <a:rPr lang="en-US" smtClean="0">
                <a:latin typeface="Arial" pitchFamily="34" charset="0"/>
              </a:rPr>
              <a:pPr>
                <a:defRPr/>
              </a:pPr>
              <a:t>27</a:t>
            </a:fld>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9E60F87-3052-4B07-8E07-9151B6C1526B}" type="slidenum">
              <a:rPr lang="en-US" smtClean="0">
                <a:latin typeface="Arial" pitchFamily="34" charset="0"/>
              </a:rPr>
              <a:pPr>
                <a:defRPr/>
              </a:pPr>
              <a:t>28</a:t>
            </a:fld>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F8CD5AC-E453-4FDC-B183-B7178178F85D}" type="slidenum">
              <a:rPr lang="en-US" smtClean="0">
                <a:latin typeface="Arial" pitchFamily="34" charset="0"/>
              </a:rPr>
              <a:pPr>
                <a:defRPr/>
              </a:pPr>
              <a:t>29</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12C0AD6-6A1F-4E86-A020-3AC9E6939F3F}" type="slidenum">
              <a:rPr lang="en-US" smtClean="0">
                <a:latin typeface="Arial" pitchFamily="34" charset="0"/>
              </a:rPr>
              <a:pPr>
                <a:defRPr/>
              </a:pPr>
              <a:t>3</a:t>
            </a:fld>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03A865-7016-4731-ADE2-1FE2B486A48D}" type="slidenum">
              <a:rPr lang="en-US" smtClean="0">
                <a:latin typeface="Arial" pitchFamily="34" charset="0"/>
              </a:rPr>
              <a:pPr>
                <a:defRPr/>
              </a:pPr>
              <a:t>30</a:t>
            </a:fld>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C70BD4A-2941-4EF1-96E3-AF5F4DBE7C3D}" type="slidenum">
              <a:rPr lang="en-US" smtClean="0">
                <a:latin typeface="Arial" pitchFamily="34" charset="0"/>
              </a:rPr>
              <a:pPr>
                <a:defRPr/>
              </a:pPr>
              <a:t>31</a:t>
            </a:fld>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25CCA33-684F-4DCD-9139-C4C3E91A44B6}" type="slidenum">
              <a:rPr lang="en-US" smtClean="0">
                <a:latin typeface="Arial" pitchFamily="34" charset="0"/>
              </a:rPr>
              <a:pPr>
                <a:defRPr/>
              </a:pPr>
              <a:t>32</a:t>
            </a:fld>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CC066B-6A53-49B6-9E2C-FE3A21FF0885}" type="slidenum">
              <a:rPr lang="en-US" smtClean="0">
                <a:latin typeface="Arial" pitchFamily="34" charset="0"/>
              </a:rPr>
              <a:pPr>
                <a:defRPr/>
              </a:pPr>
              <a:t>33</a:t>
            </a:fld>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FE3E35C-C640-4AC8-BF71-066B062606BD}" type="slidenum">
              <a:rPr lang="en-US" smtClean="0">
                <a:latin typeface="Arial" pitchFamily="34" charset="0"/>
              </a:rPr>
              <a:pPr>
                <a:defRPr/>
              </a:pPr>
              <a:t>34</a:t>
            </a:fld>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C0CD559-D7B2-4334-9550-C01ADBAD1D8D}" type="slidenum">
              <a:rPr lang="en-US" smtClean="0">
                <a:latin typeface="Arial" pitchFamily="34" charset="0"/>
              </a:rPr>
              <a:pPr>
                <a:defRPr/>
              </a:pPr>
              <a:t>35</a:t>
            </a:fld>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DD080B5-92D1-43D6-8E60-B85B354301D7}" type="slidenum">
              <a:rPr lang="en-US" smtClean="0">
                <a:latin typeface="Arial" pitchFamily="34" charset="0"/>
              </a:rPr>
              <a:pPr>
                <a:defRPr/>
              </a:pPr>
              <a:t>36</a:t>
            </a:fld>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3DF59CF-6247-4C14-993F-CF7383E87C7C}" type="slidenum">
              <a:rPr lang="en-US" smtClean="0">
                <a:latin typeface="Arial" pitchFamily="34" charset="0"/>
              </a:rPr>
              <a:pPr>
                <a:defRPr/>
              </a:pPr>
              <a:t>37</a:t>
            </a:fld>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6E053FF-3E36-4491-A12A-E66585DC380E}" type="slidenum">
              <a:rPr lang="en-US" smtClean="0">
                <a:latin typeface="Arial" pitchFamily="34" charset="0"/>
              </a:rPr>
              <a:pPr>
                <a:defRPr/>
              </a:pPr>
              <a:t>38</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E0F572C-17E9-46DC-ADF4-9829A7E25107}" type="slidenum">
              <a:rPr lang="en-US" smtClean="0">
                <a:latin typeface="Arial" pitchFamily="34" charset="0"/>
              </a:rPr>
              <a:pPr>
                <a:defRPr/>
              </a:pPr>
              <a:t>4</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1BFA0FE-4868-49EC-908F-32EFEF772447}" type="slidenum">
              <a:rPr lang="en-US" smtClean="0">
                <a:latin typeface="Arial" pitchFamily="34" charset="0"/>
              </a:rPr>
              <a:pPr>
                <a:defRPr/>
              </a:pPr>
              <a:t>5</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8B3D790-ADC1-4709-9BDA-C2609D8462DA}" type="slidenum">
              <a:rPr lang="en-US" smtClean="0">
                <a:latin typeface="Arial" pitchFamily="34" charset="0"/>
              </a:rPr>
              <a:pPr>
                <a:defRPr/>
              </a:pPr>
              <a:t>6</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73F7BC1-8006-4698-AE41-2BB4639FA7D1}" type="slidenum">
              <a:rPr lang="en-US" smtClean="0">
                <a:latin typeface="Arial" pitchFamily="34" charset="0"/>
              </a:rPr>
              <a:pPr>
                <a:defRPr/>
              </a:pPr>
              <a:t>7</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6732C2D-5F31-4D70-A37C-E944FA4850A5}" type="slidenum">
              <a:rPr lang="en-US" smtClean="0">
                <a:latin typeface="Arial" pitchFamily="34" charset="0"/>
              </a:rPr>
              <a:pPr>
                <a:defRPr/>
              </a:pPr>
              <a:t>8</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D3461AE-44DE-4D96-8B45-16ED97890446}" type="slidenum">
              <a:rPr lang="en-US" smtClean="0">
                <a:latin typeface="Arial" pitchFamily="34" charset="0"/>
              </a:rPr>
              <a:pPr>
                <a:defRPr/>
              </a:pPr>
              <a:t>9</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BC8D7E3-A322-4F0C-A277-73ABD0FD0EE6}" type="datetime1">
              <a:rPr lang="en-US" smtClean="0"/>
              <a:pPr/>
              <a:t>9/25/2023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6B2FF96-3542-4266-A8A4-1478320B054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EEF699-C5D9-47AA-BC16-BEAD8036D170}" type="datetime1">
              <a:rPr lang="en-US" smtClean="0"/>
              <a:pPr/>
              <a:t>9/25/2023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83C2E94D-72F8-4AC5-82C7-B5928F065163}"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58F51B-1AE5-4131-864B-9D411B69273E}" type="datetime1">
              <a:rPr lang="en-US" smtClean="0"/>
              <a:pPr/>
              <a:t>9/25/2023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400C3DEF-65D5-4A5A-A280-FCFE86B35245}"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cs typeface="Arial" pitchFamily="34" charset="0"/>
              </a:defRPr>
            </a:lvl1pPr>
          </a:lstStyle>
          <a:p>
            <a:pPr>
              <a:defRPr/>
            </a:pPr>
            <a:fld id="{B3A7A5E2-7974-4923-A78A-14A4C6D5D83B}" type="datetime1">
              <a:rPr lang="en-US" smtClean="0"/>
              <a:pPr>
                <a:defRPr/>
              </a:pPr>
              <a:t>9/25/2023</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smtClean="0">
                <a:cs typeface="Arial" pitchFamily="34"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2CCC28D-44C8-4014-A547-FAC994401AE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D87E58-8CD5-4243-9F0F-3B6719EE5A3B}" type="datetime1">
              <a:rPr lang="en-US" smtClean="0"/>
              <a:pPr/>
              <a:t>9/25/2023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8F5EAB01-B316-402F-9DE8-087662CCC3AD}"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AC2125-F5F4-402C-A02A-A9B198D558D3}" type="datetime1">
              <a:rPr lang="en-US" smtClean="0"/>
              <a:pPr/>
              <a:t>9/25/2023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6F7B9167-0F78-4DBA-96EF-8F41384B6580}"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6035020-6161-43D0-B8DF-DEF6FFCA7B9D}" type="datetime1">
              <a:rPr lang="en-US" smtClean="0"/>
              <a:pPr/>
              <a:t>9/25/2023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a:defRPr/>
            </a:pPr>
            <a:fld id="{233EF038-6494-42D0-A651-4A82BE2F8EC5}"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CA4299-FFA7-4811-8E3A-6A8DB7536933}" type="datetime1">
              <a:rPr lang="en-US" smtClean="0"/>
              <a:pPr/>
              <a:t>9/25/2023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a:defRPr/>
            </a:pPr>
            <a:fld id="{5841164E-1D06-4388-9553-644C508EA58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F2BEB01-0522-4FBB-ADB5-66521C6892FE}" type="datetime1">
              <a:rPr lang="en-US" smtClean="0"/>
              <a:pPr/>
              <a:t>9/25/2023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a:defRPr/>
            </a:pPr>
            <a:fld id="{3BF9D416-F491-46C2-87BE-D7DE102A2E84}"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F39296-AB33-477D-BF82-36AC251C5B1A}" type="datetime1">
              <a:rPr lang="en-US" smtClean="0"/>
              <a:pPr/>
              <a:t>9/25/2023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a:defRPr/>
            </a:pPr>
            <a:fld id="{A1D4F59B-2E85-4BC0-A621-8B13A09AED1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AC4041F-DCBA-4467-BF76-EE80DE539307}" type="datetime1">
              <a:rPr lang="en-US" smtClean="0"/>
              <a:pPr/>
              <a:t>9/25/2023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a:defRPr/>
            </a:pPr>
            <a:fld id="{93F1F732-4F05-4ACF-BB36-B21A418EB8C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B6F2A93-6272-4D62-90D5-B6B50C2B18A4}" type="datetime1">
              <a:rPr lang="en-US" smtClean="0"/>
              <a:pPr/>
              <a:t>9/25/2023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F92B16D2-7516-42CE-831A-2B52C9894559}"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01CEC3F-F59C-4DA8-A73D-4F969FE1961A}" type="datetime1">
              <a:rPr lang="en-US" smtClean="0"/>
              <a:pPr/>
              <a:t>9/25/2023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E56A7D6E-A33B-44BF-A0E9-D10E5822BDA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programiz.com/c-programming/c-structure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4294967295"/>
          </p:nvPr>
        </p:nvSpPr>
        <p:spPr>
          <a:xfrm>
            <a:off x="381000" y="228600"/>
            <a:ext cx="8763000" cy="5029200"/>
          </a:xfrm>
        </p:spPr>
        <p:txBody>
          <a:bodyPr>
            <a:normAutofit fontScale="92500" lnSpcReduction="10000"/>
          </a:bodyPr>
          <a:lstStyle/>
          <a:p>
            <a:pPr algn="ctr">
              <a:buFontTx/>
              <a:buNone/>
            </a:pPr>
            <a:endParaRPr lang="en-US" sz="6600" b="1" smtClean="0"/>
          </a:p>
          <a:p>
            <a:pPr algn="ctr">
              <a:buFontTx/>
              <a:buNone/>
            </a:pPr>
            <a:r>
              <a:rPr lang="en-US" sz="6600" b="1" smtClean="0"/>
              <a:t>STRUCTURE </a:t>
            </a:r>
          </a:p>
          <a:p>
            <a:pPr algn="ctr">
              <a:buFontTx/>
              <a:buNone/>
            </a:pPr>
            <a:r>
              <a:rPr lang="en-US" sz="6600" b="1" smtClean="0"/>
              <a:t>&amp;</a:t>
            </a:r>
          </a:p>
          <a:p>
            <a:pPr algn="ctr">
              <a:buFontTx/>
              <a:buNone/>
            </a:pPr>
            <a:r>
              <a:rPr lang="en-US" sz="6600" b="1" smtClean="0"/>
              <a:t>UNION</a:t>
            </a:r>
          </a:p>
          <a:p>
            <a:pPr algn="ctr">
              <a:buFontTx/>
              <a:buNone/>
            </a:pPr>
            <a:endParaRPr lang="en-US" sz="6600" b="1" smtClean="0"/>
          </a:p>
          <a:p>
            <a:pPr>
              <a:buFontTx/>
              <a:buNone/>
            </a:pPr>
            <a:r>
              <a:rPr lang="en-US" smtClean="0"/>
              <a:t>						</a:t>
            </a:r>
            <a:endParaRPr lang="en-US" sz="3600" b="1" smtClean="0"/>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sz="half" idx="1"/>
          </p:nvPr>
        </p:nvSpPr>
        <p:spPr>
          <a:xfrm>
            <a:off x="0" y="-152400"/>
            <a:ext cx="8991600" cy="6477000"/>
          </a:xfrm>
        </p:spPr>
        <p:txBody>
          <a:bodyPr/>
          <a:lstStyle/>
          <a:p>
            <a:pPr marL="0" indent="0" algn="ctr">
              <a:lnSpc>
                <a:spcPct val="120000"/>
              </a:lnSpc>
              <a:buFontTx/>
              <a:buNone/>
              <a:tabLst>
                <a:tab pos="0" algn="l"/>
              </a:tabLst>
            </a:pPr>
            <a:r>
              <a:rPr lang="en-US" b="1" u="sng" smtClean="0"/>
              <a:t>Structure Assignment </a:t>
            </a:r>
          </a:p>
          <a:p>
            <a:pPr marL="0" indent="0" algn="just">
              <a:lnSpc>
                <a:spcPct val="120000"/>
              </a:lnSpc>
              <a:buFontTx/>
              <a:buNone/>
              <a:tabLst>
                <a:tab pos="0" algn="l"/>
              </a:tabLst>
            </a:pPr>
            <a:r>
              <a:rPr lang="en-US" sz="2400" smtClean="0"/>
              <a:t>The value of one structure variable is assigned to another variable of same type using assignment statement. If the e1 and e2 are  structure variables of type employee then the statement </a:t>
            </a:r>
          </a:p>
          <a:p>
            <a:pPr marL="0" indent="0" algn="just">
              <a:lnSpc>
                <a:spcPct val="120000"/>
              </a:lnSpc>
              <a:buFontTx/>
              <a:buNone/>
              <a:tabLst>
                <a:tab pos="0" algn="l"/>
              </a:tabLst>
            </a:pPr>
            <a:r>
              <a:rPr lang="en-US" smtClean="0"/>
              <a:t>				e1 = e2; </a:t>
            </a:r>
          </a:p>
          <a:p>
            <a:pPr marL="0" indent="0" algn="just">
              <a:lnSpc>
                <a:spcPct val="120000"/>
              </a:lnSpc>
              <a:buFontTx/>
              <a:buNone/>
              <a:tabLst>
                <a:tab pos="0" algn="l"/>
              </a:tabLst>
            </a:pPr>
            <a:r>
              <a:rPr lang="en-US" smtClean="0"/>
              <a:t> </a:t>
            </a:r>
            <a:r>
              <a:rPr lang="en-US" sz="2400" smtClean="0"/>
              <a:t>assign value of structure variable e2 to e1. The value of each member of e2 is assigned to corresponding members of e1.</a:t>
            </a:r>
          </a:p>
        </p:txBody>
      </p:sp>
      <p:sp>
        <p:nvSpPr>
          <p:cNvPr id="4" name="Slide Number Placeholder 3"/>
          <p:cNvSpPr>
            <a:spLocks noGrp="1"/>
          </p:cNvSpPr>
          <p:nvPr>
            <p:ph type="sldNum" sz="quarter" idx="12"/>
          </p:nvPr>
        </p:nvSpPr>
        <p:spPr/>
        <p:txBody>
          <a:bodyPr/>
          <a:lstStyle/>
          <a:p>
            <a:pPr>
              <a:defRPr/>
            </a:pPr>
            <a:fld id="{92CCC28D-44C8-4014-A547-FAC994401AEE}" type="slidenum">
              <a:rPr lang="en-US" smtClean="0"/>
              <a:pPr>
                <a:defRPr/>
              </a:pPr>
              <a:t>10</a:t>
            </a:fld>
            <a:endParaRPr lang="en-US"/>
          </a:p>
        </p:txBody>
      </p:sp>
    </p:spTree>
  </p:cSld>
  <p:clrMapOvr>
    <a:masterClrMapping/>
  </p:clrMapOvr>
  <p:transition advClick="0" advTm="2147255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 y="0"/>
            <a:ext cx="8839200" cy="7970838"/>
          </a:xfrm>
          <a:prstGeom prst="rect">
            <a:avLst/>
          </a:prstGeom>
          <a:noFill/>
          <a:ln w="9525">
            <a:noFill/>
            <a:miter lim="800000"/>
            <a:headEnd/>
            <a:tailEnd/>
          </a:ln>
        </p:spPr>
        <p:txBody>
          <a:bodyPr>
            <a:spAutoFit/>
          </a:bodyPr>
          <a:lstStyle/>
          <a:p>
            <a:pPr marL="231775">
              <a:spcBef>
                <a:spcPts val="0"/>
              </a:spcBef>
              <a:defRPr/>
            </a:pPr>
            <a:r>
              <a:rPr lang="en-US" dirty="0">
                <a:cs typeface="Arial" pitchFamily="34" charset="0"/>
              </a:rPr>
              <a:t>#include&lt;</a:t>
            </a:r>
            <a:r>
              <a:rPr lang="en-US" dirty="0" err="1">
                <a:cs typeface="Arial" pitchFamily="34" charset="0"/>
              </a:rPr>
              <a:t>stdio.h</a:t>
            </a:r>
            <a:r>
              <a:rPr lang="en-US" dirty="0">
                <a:cs typeface="Arial" pitchFamily="34" charset="0"/>
              </a:rPr>
              <a:t>&gt;</a:t>
            </a:r>
          </a:p>
          <a:p>
            <a:pPr marL="231775">
              <a:spcBef>
                <a:spcPts val="0"/>
              </a:spcBef>
              <a:defRPr/>
            </a:pPr>
            <a:r>
              <a:rPr lang="en-US" dirty="0">
                <a:cs typeface="Arial" pitchFamily="34" charset="0"/>
              </a:rPr>
              <a:t>#include&lt;</a:t>
            </a:r>
            <a:r>
              <a:rPr lang="en-US" dirty="0" err="1">
                <a:cs typeface="Arial" pitchFamily="34" charset="0"/>
              </a:rPr>
              <a:t>conio.h</a:t>
            </a:r>
            <a:r>
              <a:rPr lang="en-US" dirty="0">
                <a:cs typeface="Arial" pitchFamily="34" charset="0"/>
              </a:rPr>
              <a:t>&gt;</a:t>
            </a:r>
          </a:p>
          <a:p>
            <a:pPr marL="231775">
              <a:spcBef>
                <a:spcPts val="0"/>
              </a:spcBef>
              <a:defRPr/>
            </a:pPr>
            <a:r>
              <a:rPr lang="en-US" dirty="0" err="1">
                <a:cs typeface="Arial" pitchFamily="34" charset="0"/>
              </a:rPr>
              <a:t>struct</a:t>
            </a:r>
            <a:r>
              <a:rPr lang="en-US" dirty="0">
                <a:cs typeface="Arial" pitchFamily="34" charset="0"/>
              </a:rPr>
              <a:t> employee</a:t>
            </a:r>
          </a:p>
          <a:p>
            <a:pPr marL="231775">
              <a:spcBef>
                <a:spcPts val="0"/>
              </a:spcBef>
              <a:defRPr/>
            </a:pPr>
            <a:r>
              <a:rPr lang="en-US" dirty="0">
                <a:cs typeface="Arial" pitchFamily="34" charset="0"/>
              </a:rPr>
              <a:t>{</a:t>
            </a:r>
          </a:p>
          <a:p>
            <a:pPr marL="231775">
              <a:spcBef>
                <a:spcPts val="0"/>
              </a:spcBef>
              <a:defRPr/>
            </a:pPr>
            <a:r>
              <a:rPr lang="en-US" dirty="0" err="1">
                <a:cs typeface="Arial" pitchFamily="34" charset="0"/>
              </a:rPr>
              <a:t>int</a:t>
            </a:r>
            <a:r>
              <a:rPr lang="en-US" dirty="0">
                <a:cs typeface="Arial" pitchFamily="34" charset="0"/>
              </a:rPr>
              <a:t>  </a:t>
            </a:r>
            <a:r>
              <a:rPr lang="en-US" dirty="0" err="1">
                <a:cs typeface="Arial" pitchFamily="34" charset="0"/>
              </a:rPr>
              <a:t>emp_id</a:t>
            </a:r>
            <a:r>
              <a:rPr lang="en-US" dirty="0">
                <a:cs typeface="Arial" pitchFamily="34" charset="0"/>
              </a:rPr>
              <a:t>;</a:t>
            </a:r>
          </a:p>
          <a:p>
            <a:pPr marL="231775">
              <a:spcBef>
                <a:spcPts val="0"/>
              </a:spcBef>
              <a:defRPr/>
            </a:pPr>
            <a:r>
              <a:rPr lang="en-US" dirty="0">
                <a:cs typeface="Arial" pitchFamily="34" charset="0"/>
              </a:rPr>
              <a:t>char name[20];</a:t>
            </a:r>
          </a:p>
          <a:p>
            <a:pPr marL="231775">
              <a:spcBef>
                <a:spcPts val="0"/>
              </a:spcBef>
              <a:defRPr/>
            </a:pPr>
            <a:r>
              <a:rPr lang="en-US" dirty="0">
                <a:cs typeface="Arial" pitchFamily="34" charset="0"/>
              </a:rPr>
              <a:t>float salary;</a:t>
            </a:r>
          </a:p>
          <a:p>
            <a:pPr marL="231775">
              <a:spcBef>
                <a:spcPts val="0"/>
              </a:spcBef>
              <a:defRPr/>
            </a:pPr>
            <a:r>
              <a:rPr lang="en-US" dirty="0">
                <a:cs typeface="Arial" pitchFamily="34" charset="0"/>
              </a:rPr>
              <a:t>char address[50];</a:t>
            </a:r>
          </a:p>
          <a:p>
            <a:pPr marL="231775">
              <a:spcBef>
                <a:spcPts val="0"/>
              </a:spcBef>
              <a:defRPr/>
            </a:pPr>
            <a:r>
              <a:rPr lang="en-US" dirty="0" err="1">
                <a:cs typeface="Arial" pitchFamily="34" charset="0"/>
              </a:rPr>
              <a:t>int</a:t>
            </a:r>
            <a:r>
              <a:rPr lang="en-US" dirty="0">
                <a:cs typeface="Arial" pitchFamily="34" charset="0"/>
              </a:rPr>
              <a:t> </a:t>
            </a:r>
            <a:r>
              <a:rPr lang="en-US" dirty="0" err="1">
                <a:cs typeface="Arial" pitchFamily="34" charset="0"/>
              </a:rPr>
              <a:t>dept_no</a:t>
            </a:r>
            <a:r>
              <a:rPr lang="en-US" dirty="0">
                <a:cs typeface="Arial" pitchFamily="34" charset="0"/>
              </a:rPr>
              <a:t>;</a:t>
            </a:r>
          </a:p>
          <a:p>
            <a:pPr marL="231775">
              <a:spcBef>
                <a:spcPts val="0"/>
              </a:spcBef>
              <a:defRPr/>
            </a:pPr>
            <a:r>
              <a:rPr lang="en-US" dirty="0" err="1">
                <a:cs typeface="Arial" pitchFamily="34" charset="0"/>
              </a:rPr>
              <a:t>int</a:t>
            </a:r>
            <a:r>
              <a:rPr lang="en-US" dirty="0">
                <a:cs typeface="Arial" pitchFamily="34" charset="0"/>
              </a:rPr>
              <a:t> age;  </a:t>
            </a:r>
          </a:p>
          <a:p>
            <a:pPr marL="231775">
              <a:spcBef>
                <a:spcPts val="0"/>
              </a:spcBef>
              <a:defRPr/>
            </a:pPr>
            <a:r>
              <a:rPr lang="en-US" dirty="0">
                <a:cs typeface="Arial" pitchFamily="34" charset="0"/>
              </a:rPr>
              <a:t>}; </a:t>
            </a:r>
          </a:p>
          <a:p>
            <a:pPr marL="231775">
              <a:spcBef>
                <a:spcPts val="0"/>
              </a:spcBef>
              <a:buFont typeface="Monotype Sorts"/>
              <a:buNone/>
              <a:defRPr/>
            </a:pPr>
            <a:r>
              <a:rPr lang="en-US" dirty="0">
                <a:cs typeface="Arial" pitchFamily="34" charset="0"/>
              </a:rPr>
              <a:t>void main ( )</a:t>
            </a:r>
          </a:p>
          <a:p>
            <a:pPr marL="231775">
              <a:spcBef>
                <a:spcPts val="0"/>
              </a:spcBef>
              <a:buFont typeface="Monotype Sorts"/>
              <a:buNone/>
              <a:defRPr/>
            </a:pPr>
            <a:r>
              <a:rPr lang="en-US" dirty="0">
                <a:cs typeface="Arial" pitchFamily="34" charset="0"/>
              </a:rPr>
              <a:t>   { </a:t>
            </a:r>
            <a:r>
              <a:rPr lang="en-US" dirty="0" err="1">
                <a:cs typeface="Arial" pitchFamily="34" charset="0"/>
              </a:rPr>
              <a:t>struct</a:t>
            </a:r>
            <a:r>
              <a:rPr lang="en-US" dirty="0">
                <a:cs typeface="Arial" pitchFamily="34" charset="0"/>
              </a:rPr>
              <a:t>       employee    e1,     e2;</a:t>
            </a:r>
          </a:p>
          <a:p>
            <a:pPr marL="231775">
              <a:spcBef>
                <a:spcPts val="0"/>
              </a:spcBef>
              <a:buFont typeface="Monotype Sorts"/>
              <a:buNone/>
              <a:defRPr/>
            </a:pPr>
            <a:r>
              <a:rPr lang="en-US" dirty="0">
                <a:cs typeface="Arial" pitchFamily="34" charset="0"/>
              </a:rPr>
              <a:t>    			 </a:t>
            </a:r>
            <a:r>
              <a:rPr lang="en-US" dirty="0" err="1">
                <a:cs typeface="Arial" pitchFamily="34" charset="0"/>
              </a:rPr>
              <a:t>printf</a:t>
            </a:r>
            <a:r>
              <a:rPr lang="en-US" dirty="0">
                <a:cs typeface="Arial" pitchFamily="34" charset="0"/>
              </a:rPr>
              <a:t> (“Enter the employee id of employee”);</a:t>
            </a:r>
          </a:p>
          <a:p>
            <a:pPr marL="231775">
              <a:spcBef>
                <a:spcPts val="0"/>
              </a:spcBef>
              <a:buFont typeface="Monotype Sorts"/>
              <a:buNone/>
              <a:defRPr/>
            </a:pPr>
            <a:r>
              <a:rPr lang="en-US" dirty="0">
                <a:cs typeface="Arial" pitchFamily="34" charset="0"/>
              </a:rPr>
              <a:t>    			 </a:t>
            </a:r>
            <a:r>
              <a:rPr lang="en-US" dirty="0" err="1">
                <a:cs typeface="Arial" pitchFamily="34" charset="0"/>
              </a:rPr>
              <a:t>scanf</a:t>
            </a:r>
            <a:r>
              <a:rPr lang="en-US" dirty="0">
                <a:cs typeface="Arial" pitchFamily="34" charset="0"/>
              </a:rPr>
              <a:t>(“%d”,&amp;e1.emp_id);</a:t>
            </a:r>
          </a:p>
          <a:p>
            <a:pPr marL="231775">
              <a:spcBef>
                <a:spcPts val="0"/>
              </a:spcBef>
              <a:buFont typeface="Monotype Sorts"/>
              <a:buNone/>
              <a:defRPr/>
            </a:pPr>
            <a:r>
              <a:rPr lang="en-US" dirty="0">
                <a:cs typeface="Arial" pitchFamily="34" charset="0"/>
              </a:rPr>
              <a:t>    			 </a:t>
            </a:r>
            <a:r>
              <a:rPr lang="en-US" dirty="0" err="1">
                <a:cs typeface="Arial" pitchFamily="34" charset="0"/>
              </a:rPr>
              <a:t>printf</a:t>
            </a:r>
            <a:r>
              <a:rPr lang="en-US" dirty="0">
                <a:cs typeface="Arial" pitchFamily="34" charset="0"/>
              </a:rPr>
              <a:t> (“Enter the name of employee”);</a:t>
            </a:r>
          </a:p>
          <a:p>
            <a:pPr marL="231775">
              <a:spcBef>
                <a:spcPts val="0"/>
              </a:spcBef>
              <a:buFont typeface="Monotype Sorts"/>
              <a:buNone/>
              <a:defRPr/>
            </a:pPr>
            <a:r>
              <a:rPr lang="en-US" dirty="0">
                <a:cs typeface="Arial" pitchFamily="34" charset="0"/>
              </a:rPr>
              <a:t>     			 </a:t>
            </a:r>
            <a:r>
              <a:rPr lang="en-US" dirty="0" err="1">
                <a:cs typeface="Arial" pitchFamily="34" charset="0"/>
              </a:rPr>
              <a:t>scanf</a:t>
            </a:r>
            <a:r>
              <a:rPr lang="en-US" dirty="0">
                <a:cs typeface="Arial" pitchFamily="34" charset="0"/>
              </a:rPr>
              <a:t>(“%s”,e1.name);</a:t>
            </a:r>
          </a:p>
          <a:p>
            <a:pPr marL="231775">
              <a:spcBef>
                <a:spcPts val="0"/>
              </a:spcBef>
              <a:buFont typeface="Monotype Sorts"/>
              <a:buNone/>
              <a:defRPr/>
            </a:pPr>
            <a:r>
              <a:rPr lang="en-US" dirty="0">
                <a:cs typeface="Arial" pitchFamily="34" charset="0"/>
              </a:rPr>
              <a:t>   			 </a:t>
            </a:r>
            <a:r>
              <a:rPr lang="en-US" dirty="0" err="1">
                <a:cs typeface="Arial" pitchFamily="34" charset="0"/>
              </a:rPr>
              <a:t>printf</a:t>
            </a:r>
            <a:r>
              <a:rPr lang="en-US" dirty="0">
                <a:cs typeface="Arial" pitchFamily="34" charset="0"/>
              </a:rPr>
              <a:t> (“Enter the salary of employee”);</a:t>
            </a:r>
          </a:p>
          <a:p>
            <a:pPr marL="231775">
              <a:spcBef>
                <a:spcPts val="0"/>
              </a:spcBef>
              <a:buFont typeface="Monotype Sorts"/>
              <a:buNone/>
              <a:defRPr/>
            </a:pPr>
            <a:r>
              <a:rPr lang="en-US" dirty="0">
                <a:cs typeface="Arial" pitchFamily="34" charset="0"/>
              </a:rPr>
              <a:t>     			 </a:t>
            </a:r>
            <a:r>
              <a:rPr lang="en-US" dirty="0" err="1">
                <a:cs typeface="Arial" pitchFamily="34" charset="0"/>
              </a:rPr>
              <a:t>scanf</a:t>
            </a:r>
            <a:r>
              <a:rPr lang="en-US" dirty="0">
                <a:cs typeface="Arial" pitchFamily="34" charset="0"/>
              </a:rPr>
              <a:t>(“%f”,&amp;e1.salary);</a:t>
            </a:r>
          </a:p>
          <a:p>
            <a:pPr marL="231775">
              <a:spcBef>
                <a:spcPts val="0"/>
              </a:spcBef>
              <a:buFont typeface="Monotype Sorts"/>
              <a:buNone/>
              <a:defRPr/>
            </a:pPr>
            <a:r>
              <a:rPr lang="en-US" dirty="0">
                <a:cs typeface="Arial" pitchFamily="34" charset="0"/>
              </a:rPr>
              <a:t>			</a:t>
            </a:r>
            <a:r>
              <a:rPr lang="en-US" dirty="0" err="1">
                <a:cs typeface="Arial" pitchFamily="34" charset="0"/>
              </a:rPr>
              <a:t>printf</a:t>
            </a:r>
            <a:r>
              <a:rPr lang="en-US" dirty="0">
                <a:cs typeface="Arial" pitchFamily="34" charset="0"/>
              </a:rPr>
              <a:t> (“Enter the address of employee”);</a:t>
            </a:r>
          </a:p>
          <a:p>
            <a:pPr marL="231775">
              <a:spcBef>
                <a:spcPts val="0"/>
              </a:spcBef>
              <a:buFont typeface="Monotype Sorts"/>
              <a:buNone/>
              <a:defRPr/>
            </a:pPr>
            <a:r>
              <a:rPr lang="en-US" dirty="0">
                <a:cs typeface="Arial" pitchFamily="34" charset="0"/>
              </a:rPr>
              <a:t>     			</a:t>
            </a:r>
            <a:r>
              <a:rPr lang="en-US" dirty="0" err="1">
                <a:cs typeface="Arial" pitchFamily="34" charset="0"/>
              </a:rPr>
              <a:t>scanf</a:t>
            </a:r>
            <a:r>
              <a:rPr lang="en-US" dirty="0">
                <a:cs typeface="Arial" pitchFamily="34" charset="0"/>
              </a:rPr>
              <a:t>(“%s”,e1.address); </a:t>
            </a:r>
          </a:p>
          <a:p>
            <a:pPr marL="231775">
              <a:spcBef>
                <a:spcPts val="0"/>
              </a:spcBef>
              <a:buFont typeface="Monotype Sorts"/>
              <a:buNone/>
              <a:defRPr/>
            </a:pPr>
            <a:r>
              <a:rPr lang="en-US" dirty="0">
                <a:cs typeface="Arial" pitchFamily="34" charset="0"/>
              </a:rPr>
              <a:t>     			</a:t>
            </a:r>
            <a:r>
              <a:rPr lang="en-US" dirty="0" err="1">
                <a:cs typeface="Arial" pitchFamily="34" charset="0"/>
              </a:rPr>
              <a:t>printf</a:t>
            </a:r>
            <a:r>
              <a:rPr lang="en-US" dirty="0">
                <a:cs typeface="Arial" pitchFamily="34" charset="0"/>
              </a:rPr>
              <a:t> (“Enter the department of employee”);</a:t>
            </a:r>
          </a:p>
          <a:p>
            <a:pPr marL="231775">
              <a:spcBef>
                <a:spcPts val="0"/>
              </a:spcBef>
              <a:buFont typeface="Monotype Sorts"/>
              <a:buNone/>
              <a:defRPr/>
            </a:pPr>
            <a:r>
              <a:rPr lang="en-US" dirty="0">
                <a:cs typeface="Arial" pitchFamily="34" charset="0"/>
              </a:rPr>
              <a:t>     			</a:t>
            </a:r>
            <a:r>
              <a:rPr lang="en-US" dirty="0" err="1">
                <a:cs typeface="Arial" pitchFamily="34" charset="0"/>
              </a:rPr>
              <a:t>scanf</a:t>
            </a:r>
            <a:r>
              <a:rPr lang="en-US" dirty="0">
                <a:cs typeface="Arial" pitchFamily="34" charset="0"/>
              </a:rPr>
              <a:t>(“%d”,&amp;e1.dept_no);</a:t>
            </a:r>
          </a:p>
          <a:p>
            <a:pPr marL="231775">
              <a:spcBef>
                <a:spcPts val="0"/>
              </a:spcBef>
              <a:buFont typeface="Monotype Sorts"/>
              <a:buNone/>
              <a:defRPr/>
            </a:pPr>
            <a:r>
              <a:rPr lang="en-US" dirty="0">
                <a:cs typeface="Arial" pitchFamily="34" charset="0"/>
              </a:rPr>
              <a:t>     			</a:t>
            </a:r>
            <a:r>
              <a:rPr lang="en-US" dirty="0" err="1">
                <a:cs typeface="Arial" pitchFamily="34" charset="0"/>
              </a:rPr>
              <a:t>printf</a:t>
            </a:r>
            <a:r>
              <a:rPr lang="en-US" dirty="0">
                <a:cs typeface="Arial" pitchFamily="34" charset="0"/>
              </a:rPr>
              <a:t> (“Enter the age of employee”);</a:t>
            </a:r>
          </a:p>
          <a:p>
            <a:pPr>
              <a:buFont typeface="Monotype Sorts"/>
              <a:buNone/>
              <a:defRPr/>
            </a:pPr>
            <a:r>
              <a:rPr lang="en-US" dirty="0">
                <a:cs typeface="Arial" pitchFamily="34" charset="0"/>
              </a:rPr>
              <a:t>			</a:t>
            </a:r>
            <a:r>
              <a:rPr lang="en-US" dirty="0" err="1">
                <a:cs typeface="Arial" pitchFamily="34" charset="0"/>
              </a:rPr>
              <a:t>scanf</a:t>
            </a:r>
            <a:r>
              <a:rPr lang="en-US" dirty="0">
                <a:cs typeface="Arial" pitchFamily="34" charset="0"/>
              </a:rPr>
              <a:t>(“%d”,&amp;e1.age);</a:t>
            </a:r>
          </a:p>
          <a:p>
            <a:pPr>
              <a:buFont typeface="Monotype Sorts"/>
              <a:buNone/>
              <a:defRPr/>
            </a:pPr>
            <a:r>
              <a:rPr lang="en-US" dirty="0">
                <a:cs typeface="Arial" pitchFamily="34" charset="0"/>
              </a:rPr>
              <a:t>     </a:t>
            </a:r>
          </a:p>
          <a:p>
            <a:pPr marL="231775">
              <a:spcBef>
                <a:spcPts val="0"/>
              </a:spcBef>
              <a:buFont typeface="Monotype Sorts"/>
              <a:buNone/>
              <a:defRPr/>
            </a:pPr>
            <a:endParaRPr lang="en-US" sz="2000" dirty="0">
              <a:cs typeface="Arial" pitchFamily="34" charset="0"/>
            </a:endParaRPr>
          </a:p>
          <a:p>
            <a:pPr marL="231775">
              <a:spcBef>
                <a:spcPts val="0"/>
              </a:spcBef>
              <a:defRPr/>
            </a:pPr>
            <a:r>
              <a:rPr lang="en-US" sz="2400" dirty="0">
                <a:cs typeface="Arial" pitchFamily="34" charset="0"/>
              </a:rPr>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6200" y="152400"/>
            <a:ext cx="8991600" cy="5888038"/>
          </a:xfrm>
          <a:prstGeom prst="rect">
            <a:avLst/>
          </a:prstGeom>
          <a:noFill/>
          <a:ln w="9525">
            <a:noFill/>
            <a:miter lim="800000"/>
            <a:headEnd/>
            <a:tailEnd/>
          </a:ln>
        </p:spPr>
        <p:txBody>
          <a:bodyPr>
            <a:spAutoFit/>
          </a:bodyPr>
          <a:lstStyle/>
          <a:p>
            <a:pPr algn="ctr">
              <a:lnSpc>
                <a:spcPts val="2000"/>
              </a:lnSpc>
            </a:pPr>
            <a:endParaRPr lang="en-US" b="1" u="sng"/>
          </a:p>
          <a:p>
            <a:pPr>
              <a:buFont typeface="Monotype Sorts"/>
              <a:buNone/>
            </a:pPr>
            <a:r>
              <a:rPr lang="en-US"/>
              <a:t>printf (“Enter the employee id of employee”);</a:t>
            </a:r>
          </a:p>
          <a:p>
            <a:pPr>
              <a:buFont typeface="Monotype Sorts"/>
              <a:buNone/>
            </a:pPr>
            <a:r>
              <a:rPr lang="en-US"/>
              <a:t>scanf(“%d”,&amp;e2.emp_id);</a:t>
            </a:r>
          </a:p>
          <a:p>
            <a:pPr>
              <a:buFont typeface="Monotype Sorts"/>
              <a:buNone/>
            </a:pPr>
            <a:r>
              <a:rPr lang="en-US"/>
              <a:t>     printf (“Enter the name of employee”);</a:t>
            </a:r>
          </a:p>
          <a:p>
            <a:pPr>
              <a:buFont typeface="Monotype Sorts"/>
              <a:buNone/>
            </a:pPr>
            <a:r>
              <a:rPr lang="en-US"/>
              <a:t>     scanf(“%s”,e2.name);</a:t>
            </a:r>
          </a:p>
          <a:p>
            <a:pPr>
              <a:buFont typeface="Monotype Sorts"/>
              <a:buNone/>
            </a:pPr>
            <a:r>
              <a:rPr lang="en-US"/>
              <a:t>     printf (“Enter the salary of employee”);</a:t>
            </a:r>
          </a:p>
          <a:p>
            <a:pPr>
              <a:buFont typeface="Monotype Sorts"/>
              <a:buNone/>
            </a:pPr>
            <a:r>
              <a:rPr lang="en-US"/>
              <a:t>     scanf(“%f”,&amp;e2.salary);</a:t>
            </a:r>
          </a:p>
          <a:p>
            <a:pPr>
              <a:buFont typeface="Monotype Sorts"/>
              <a:buNone/>
            </a:pPr>
            <a:r>
              <a:rPr lang="en-US"/>
              <a:t>     printf (“Enter the address of employee”);</a:t>
            </a:r>
          </a:p>
          <a:p>
            <a:pPr>
              <a:buFont typeface="Monotype Sorts"/>
              <a:buNone/>
            </a:pPr>
            <a:r>
              <a:rPr lang="en-US"/>
              <a:t>     scanf(“%s”,e2.address);</a:t>
            </a:r>
          </a:p>
          <a:p>
            <a:pPr>
              <a:buFont typeface="Monotype Sorts"/>
              <a:buNone/>
            </a:pPr>
            <a:r>
              <a:rPr lang="en-US"/>
              <a:t>     printf (“Enter the department of employee”);</a:t>
            </a:r>
          </a:p>
          <a:p>
            <a:pPr>
              <a:buFont typeface="Monotype Sorts"/>
              <a:buNone/>
            </a:pPr>
            <a:r>
              <a:rPr lang="en-US"/>
              <a:t>     scanf(“%d”,&amp;e2.dept_no);</a:t>
            </a:r>
          </a:p>
          <a:p>
            <a:pPr>
              <a:buFont typeface="Monotype Sorts"/>
              <a:buNone/>
            </a:pPr>
            <a:r>
              <a:rPr lang="en-US"/>
              <a:t>     printf (“Enter the age of employee”);</a:t>
            </a:r>
          </a:p>
          <a:p>
            <a:pPr>
              <a:buFont typeface="Monotype Sorts"/>
              <a:buNone/>
            </a:pPr>
            <a:r>
              <a:rPr lang="en-US"/>
              <a:t>     scanf(“%d”,&amp;e2.age);</a:t>
            </a:r>
          </a:p>
          <a:p>
            <a:pPr>
              <a:buFont typeface="Monotype Sorts"/>
              <a:buNone/>
            </a:pPr>
            <a:r>
              <a:rPr lang="en-US" b="1"/>
              <a:t>     </a:t>
            </a:r>
            <a:r>
              <a:rPr lang="en-US"/>
              <a:t>printf (“The employee id of employee is : %d”, e1.emp_id);</a:t>
            </a:r>
          </a:p>
          <a:p>
            <a:pPr>
              <a:buFont typeface="Monotype Sorts"/>
              <a:buNone/>
            </a:pPr>
            <a:r>
              <a:rPr lang="en-US"/>
              <a:t>     printf (“The name of employee is : %s”, e1.name);</a:t>
            </a:r>
          </a:p>
          <a:p>
            <a:pPr>
              <a:buFont typeface="Monotype Sorts"/>
              <a:buNone/>
            </a:pPr>
            <a:r>
              <a:rPr lang="en-US"/>
              <a:t>     printf (“The salary of employee is : %f”, e1.salary);</a:t>
            </a:r>
          </a:p>
          <a:p>
            <a:pPr>
              <a:buFont typeface="Monotype Sorts"/>
              <a:buNone/>
            </a:pPr>
            <a:r>
              <a:rPr lang="en-US"/>
              <a:t>     printf (“The address of employee is : %s”, 	e1.address);</a:t>
            </a:r>
          </a:p>
          <a:p>
            <a:pPr>
              <a:buFont typeface="Monotype Sorts"/>
              <a:buNone/>
            </a:pPr>
            <a:r>
              <a:rPr lang="en-US"/>
              <a:t>     printf (“The department of employee is : %d”, e1.dept_no);</a:t>
            </a:r>
          </a:p>
          <a:p>
            <a:pPr>
              <a:buFont typeface="Monotype Sorts"/>
              <a:buNone/>
            </a:pPr>
            <a:r>
              <a:rPr lang="en-US"/>
              <a:t>     printf (“The age of employee is : %d”, e1.age);</a:t>
            </a:r>
          </a:p>
          <a:p>
            <a:pPr>
              <a:buFont typeface="Monotype Sorts"/>
              <a:buNone/>
            </a:pPr>
            <a:r>
              <a:rPr lang="en-US"/>
              <a:t>     </a:t>
            </a:r>
          </a:p>
          <a:p>
            <a:pPr>
              <a:buFont typeface="Monotype Sorts"/>
              <a:buNone/>
            </a:pPr>
            <a:endParaRPr lang="en-US"/>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6200" y="152400"/>
            <a:ext cx="8991600" cy="6792913"/>
          </a:xfrm>
          <a:prstGeom prst="rect">
            <a:avLst/>
          </a:prstGeom>
          <a:noFill/>
          <a:ln w="9525">
            <a:noFill/>
            <a:miter lim="800000"/>
            <a:headEnd/>
            <a:tailEnd/>
          </a:ln>
        </p:spPr>
        <p:txBody>
          <a:bodyPr>
            <a:spAutoFit/>
          </a:bodyPr>
          <a:lstStyle/>
          <a:p>
            <a:pPr algn="ctr">
              <a:lnSpc>
                <a:spcPct val="90000"/>
              </a:lnSpc>
            </a:pPr>
            <a:r>
              <a:rPr lang="en-US" sz="3200" b="1" u="sng"/>
              <a:t>Program to implement the Structure</a:t>
            </a:r>
          </a:p>
          <a:p>
            <a:pPr algn="ctr">
              <a:lnSpc>
                <a:spcPts val="2000"/>
              </a:lnSpc>
            </a:pPr>
            <a:endParaRPr lang="en-US" sz="3200" b="1" u="sng"/>
          </a:p>
          <a:p>
            <a:pPr>
              <a:buFont typeface="Monotype Sorts"/>
              <a:buNone/>
            </a:pPr>
            <a:r>
              <a:rPr lang="en-US" sz="3000"/>
              <a:t>     printf (“The employee id of employee is : %d”, 		e2.emp_id);</a:t>
            </a:r>
          </a:p>
          <a:p>
            <a:pPr>
              <a:buFont typeface="Monotype Sorts"/>
              <a:buNone/>
            </a:pPr>
            <a:r>
              <a:rPr lang="en-US" sz="3000"/>
              <a:t>     printf (“The name of employee is : %s”, 				e2.name);</a:t>
            </a:r>
          </a:p>
          <a:p>
            <a:pPr>
              <a:buFont typeface="Monotype Sorts"/>
              <a:buNone/>
            </a:pPr>
            <a:r>
              <a:rPr lang="en-US" sz="3000"/>
              <a:t>     printf (“The salary of employee is : %f”, 				e2.salary);</a:t>
            </a:r>
          </a:p>
          <a:p>
            <a:pPr>
              <a:buFont typeface="Monotype Sorts"/>
              <a:buNone/>
            </a:pPr>
            <a:r>
              <a:rPr lang="en-US" sz="3000"/>
              <a:t>     printf (“The address of employee is : %s”, 			e2.address);</a:t>
            </a:r>
          </a:p>
          <a:p>
            <a:pPr>
              <a:buFont typeface="Monotype Sorts"/>
              <a:buNone/>
            </a:pPr>
            <a:r>
              <a:rPr lang="en-US" sz="3000"/>
              <a:t>     printf (“The department of employee is : %d”, 			e2.dept_no);</a:t>
            </a:r>
          </a:p>
          <a:p>
            <a:pPr>
              <a:buFont typeface="Monotype Sorts"/>
              <a:buNone/>
            </a:pPr>
            <a:r>
              <a:rPr lang="en-US" sz="3000"/>
              <a:t>     printf (“The age of employee is : %d”,e2.age);</a:t>
            </a:r>
          </a:p>
          <a:p>
            <a:pPr>
              <a:buFont typeface="Monotype Sorts"/>
              <a:buNone/>
            </a:pPr>
            <a:r>
              <a:rPr lang="en-US" sz="3000"/>
              <a:t>     getch();</a:t>
            </a:r>
          </a:p>
          <a:p>
            <a:pPr>
              <a:buFont typeface="Monotype Sorts"/>
              <a:buNone/>
            </a:pPr>
            <a:r>
              <a:rPr lang="en-US" sz="300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6200" y="152400"/>
            <a:ext cx="8991600" cy="6537325"/>
          </a:xfrm>
          <a:prstGeom prst="rect">
            <a:avLst/>
          </a:prstGeom>
          <a:noFill/>
          <a:ln w="9525">
            <a:noFill/>
            <a:miter lim="800000"/>
            <a:headEnd/>
            <a:tailEnd/>
          </a:ln>
        </p:spPr>
        <p:txBody>
          <a:bodyPr>
            <a:spAutoFit/>
          </a:bodyPr>
          <a:lstStyle/>
          <a:p>
            <a:pPr algn="ctr">
              <a:lnSpc>
                <a:spcPct val="90000"/>
              </a:lnSpc>
              <a:defRPr/>
            </a:pPr>
            <a:r>
              <a:rPr lang="en-US" sz="3200" b="1" u="sng" dirty="0">
                <a:cs typeface="Arial" pitchFamily="34" charset="0"/>
              </a:rPr>
              <a:t>Output of Program </a:t>
            </a:r>
          </a:p>
          <a:p>
            <a:pPr marL="231775">
              <a:lnSpc>
                <a:spcPts val="2400"/>
              </a:lnSpc>
              <a:spcBef>
                <a:spcPts val="0"/>
              </a:spcBef>
              <a:buFont typeface="Monotype Sorts"/>
              <a:buNone/>
              <a:defRPr/>
            </a:pPr>
            <a:r>
              <a:rPr lang="en-US" sz="3000" dirty="0">
                <a:cs typeface="Arial" pitchFamily="34" charset="0"/>
              </a:rPr>
              <a:t>   </a:t>
            </a:r>
          </a:p>
          <a:p>
            <a:pPr marL="231775">
              <a:spcBef>
                <a:spcPts val="0"/>
              </a:spcBef>
              <a:buFont typeface="Monotype Sorts"/>
              <a:buNone/>
              <a:defRPr/>
            </a:pPr>
            <a:r>
              <a:rPr lang="en-US" sz="3000" dirty="0">
                <a:cs typeface="Arial" pitchFamily="34" charset="0"/>
              </a:rPr>
              <a:t>   Enter the employee id of employee 1</a:t>
            </a:r>
          </a:p>
          <a:p>
            <a:pPr marL="231775">
              <a:spcBef>
                <a:spcPts val="0"/>
              </a:spcBef>
              <a:buFont typeface="Monotype Sorts"/>
              <a:buNone/>
              <a:defRPr/>
            </a:pPr>
            <a:r>
              <a:rPr lang="en-US" sz="3000" dirty="0">
                <a:cs typeface="Arial" pitchFamily="34" charset="0"/>
              </a:rPr>
              <a:t>   Enter the name of employee </a:t>
            </a:r>
            <a:r>
              <a:rPr lang="en-US" sz="3000" dirty="0" err="1">
                <a:cs typeface="Arial" pitchFamily="34" charset="0"/>
              </a:rPr>
              <a:t>Rahul</a:t>
            </a:r>
            <a:endParaRPr lang="en-US" sz="3000" dirty="0">
              <a:cs typeface="Arial" pitchFamily="34" charset="0"/>
            </a:endParaRPr>
          </a:p>
          <a:p>
            <a:pPr marL="231775">
              <a:spcBef>
                <a:spcPts val="0"/>
              </a:spcBef>
              <a:buFont typeface="Monotype Sorts"/>
              <a:buNone/>
              <a:defRPr/>
            </a:pPr>
            <a:r>
              <a:rPr lang="en-US" sz="3000" dirty="0">
                <a:cs typeface="Arial" pitchFamily="34" charset="0"/>
              </a:rPr>
              <a:t>   Enter the salary of employee 15000</a:t>
            </a:r>
          </a:p>
          <a:p>
            <a:pPr marL="231775">
              <a:spcBef>
                <a:spcPts val="0"/>
              </a:spcBef>
              <a:buFont typeface="Monotype Sorts"/>
              <a:buNone/>
              <a:defRPr/>
            </a:pPr>
            <a:r>
              <a:rPr lang="en-US" sz="3000" dirty="0">
                <a:cs typeface="Arial" pitchFamily="34" charset="0"/>
              </a:rPr>
              <a:t>   Enter the address of employee 4,villa area, Delhi</a:t>
            </a:r>
          </a:p>
          <a:p>
            <a:pPr marL="231775">
              <a:spcBef>
                <a:spcPts val="0"/>
              </a:spcBef>
              <a:buFont typeface="Monotype Sorts"/>
              <a:buNone/>
              <a:defRPr/>
            </a:pPr>
            <a:r>
              <a:rPr lang="en-US" sz="3000" dirty="0">
                <a:cs typeface="Arial" pitchFamily="34" charset="0"/>
              </a:rPr>
              <a:t>   Enter the department of employee 3</a:t>
            </a:r>
          </a:p>
          <a:p>
            <a:pPr marL="231775">
              <a:spcBef>
                <a:spcPts val="0"/>
              </a:spcBef>
              <a:buFont typeface="Monotype Sorts"/>
              <a:buNone/>
              <a:defRPr/>
            </a:pPr>
            <a:r>
              <a:rPr lang="en-US" sz="3000" dirty="0">
                <a:cs typeface="Arial" pitchFamily="34" charset="0"/>
              </a:rPr>
              <a:t>   Enter the age of employee 35</a:t>
            </a:r>
          </a:p>
          <a:p>
            <a:pPr marL="231775">
              <a:spcBef>
                <a:spcPts val="0"/>
              </a:spcBef>
              <a:buFont typeface="Monotype Sorts"/>
              <a:buNone/>
              <a:defRPr/>
            </a:pPr>
            <a:r>
              <a:rPr lang="en-US" sz="3000" dirty="0">
                <a:cs typeface="Arial" pitchFamily="34" charset="0"/>
              </a:rPr>
              <a:t>   Enter the employee id of employee 2</a:t>
            </a:r>
          </a:p>
          <a:p>
            <a:pPr marL="231775">
              <a:spcBef>
                <a:spcPts val="0"/>
              </a:spcBef>
              <a:buFont typeface="Monotype Sorts"/>
              <a:buNone/>
              <a:defRPr/>
            </a:pPr>
            <a:r>
              <a:rPr lang="en-US" sz="3000" dirty="0">
                <a:cs typeface="Arial" pitchFamily="34" charset="0"/>
              </a:rPr>
              <a:t>   Enter the name of employee Rajeev</a:t>
            </a:r>
          </a:p>
          <a:p>
            <a:pPr marL="231775">
              <a:spcBef>
                <a:spcPts val="0"/>
              </a:spcBef>
              <a:buFont typeface="Monotype Sorts"/>
              <a:buNone/>
              <a:defRPr/>
            </a:pPr>
            <a:r>
              <a:rPr lang="en-US" sz="3000" dirty="0">
                <a:cs typeface="Arial" pitchFamily="34" charset="0"/>
              </a:rPr>
              <a:t>   Enter the salary of employee 14500</a:t>
            </a:r>
          </a:p>
          <a:p>
            <a:pPr marL="231775">
              <a:spcBef>
                <a:spcPts val="0"/>
              </a:spcBef>
              <a:buFont typeface="Monotype Sorts"/>
              <a:buNone/>
              <a:defRPr/>
            </a:pPr>
            <a:r>
              <a:rPr lang="en-US" sz="3000" dirty="0">
                <a:cs typeface="Arial" pitchFamily="34" charset="0"/>
              </a:rPr>
              <a:t>   Enter the address of employee flat 56H, Mumbai</a:t>
            </a:r>
          </a:p>
          <a:p>
            <a:pPr marL="231775">
              <a:spcBef>
                <a:spcPts val="0"/>
              </a:spcBef>
              <a:buFont typeface="Monotype Sorts"/>
              <a:buNone/>
              <a:defRPr/>
            </a:pPr>
            <a:r>
              <a:rPr lang="en-US" sz="3000" dirty="0">
                <a:cs typeface="Arial" pitchFamily="34" charset="0"/>
              </a:rPr>
              <a:t>   Enter the department of employee 5</a:t>
            </a:r>
          </a:p>
          <a:p>
            <a:pPr marL="231775">
              <a:spcBef>
                <a:spcPts val="0"/>
              </a:spcBef>
              <a:buFont typeface="Monotype Sorts"/>
              <a:buNone/>
              <a:defRPr/>
            </a:pPr>
            <a:r>
              <a:rPr lang="en-US" sz="3000" dirty="0">
                <a:cs typeface="Arial" pitchFamily="34" charset="0"/>
              </a:rPr>
              <a:t>   Enter the age of employee  30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6200" y="152400"/>
            <a:ext cx="8991600" cy="6980238"/>
          </a:xfrm>
          <a:prstGeom prst="rect">
            <a:avLst/>
          </a:prstGeom>
          <a:noFill/>
          <a:ln w="9525">
            <a:noFill/>
            <a:miter lim="800000"/>
            <a:headEnd/>
            <a:tailEnd/>
          </a:ln>
        </p:spPr>
        <p:txBody>
          <a:bodyPr>
            <a:spAutoFit/>
          </a:bodyPr>
          <a:lstStyle/>
          <a:p>
            <a:pPr algn="ctr">
              <a:lnSpc>
                <a:spcPct val="90000"/>
              </a:lnSpc>
              <a:defRPr/>
            </a:pPr>
            <a:r>
              <a:rPr lang="en-US" sz="3200" b="1" u="sng" dirty="0">
                <a:cs typeface="Arial" pitchFamily="34" charset="0"/>
              </a:rPr>
              <a:t>Output of Program</a:t>
            </a:r>
          </a:p>
          <a:p>
            <a:pPr algn="ctr">
              <a:lnSpc>
                <a:spcPts val="2400"/>
              </a:lnSpc>
              <a:defRPr/>
            </a:pPr>
            <a:r>
              <a:rPr lang="en-US" sz="3200" b="1" u="sng" dirty="0">
                <a:cs typeface="Arial" pitchFamily="34" charset="0"/>
              </a:rPr>
              <a:t> </a:t>
            </a:r>
          </a:p>
          <a:p>
            <a:pPr marL="231775">
              <a:spcBef>
                <a:spcPts val="0"/>
              </a:spcBef>
              <a:buFont typeface="Monotype Sorts"/>
              <a:buNone/>
              <a:defRPr/>
            </a:pPr>
            <a:r>
              <a:rPr lang="en-US" sz="3000" dirty="0">
                <a:cs typeface="Arial" pitchFamily="34" charset="0"/>
              </a:rPr>
              <a:t>  The employee id of employee is : 1 </a:t>
            </a:r>
          </a:p>
          <a:p>
            <a:pPr>
              <a:buFont typeface="Monotype Sorts"/>
              <a:buNone/>
              <a:defRPr/>
            </a:pPr>
            <a:r>
              <a:rPr lang="en-US" sz="3000" dirty="0">
                <a:cs typeface="Arial" pitchFamily="34" charset="0"/>
              </a:rPr>
              <a:t>     The name of employee is : </a:t>
            </a:r>
            <a:r>
              <a:rPr lang="en-US" sz="3000" dirty="0" err="1">
                <a:cs typeface="Arial" pitchFamily="34" charset="0"/>
              </a:rPr>
              <a:t>Rahul</a:t>
            </a:r>
            <a:endParaRPr lang="en-US" sz="3000" dirty="0">
              <a:cs typeface="Arial" pitchFamily="34" charset="0"/>
            </a:endParaRPr>
          </a:p>
          <a:p>
            <a:pPr>
              <a:buFont typeface="Monotype Sorts"/>
              <a:buNone/>
              <a:defRPr/>
            </a:pPr>
            <a:r>
              <a:rPr lang="en-US" sz="3000" dirty="0">
                <a:cs typeface="Arial" pitchFamily="34" charset="0"/>
              </a:rPr>
              <a:t>     The salary of employee is : 15000</a:t>
            </a:r>
          </a:p>
          <a:p>
            <a:pPr>
              <a:buFont typeface="Monotype Sorts"/>
              <a:buNone/>
              <a:defRPr/>
            </a:pPr>
            <a:r>
              <a:rPr lang="en-US" sz="3000" dirty="0">
                <a:cs typeface="Arial" pitchFamily="34" charset="0"/>
              </a:rPr>
              <a:t>     The address of employee is : 4, villa area, Delhi</a:t>
            </a:r>
          </a:p>
          <a:p>
            <a:pPr>
              <a:buFont typeface="Monotype Sorts"/>
              <a:buNone/>
              <a:defRPr/>
            </a:pPr>
            <a:r>
              <a:rPr lang="en-US" sz="3000" dirty="0">
                <a:cs typeface="Arial" pitchFamily="34" charset="0"/>
              </a:rPr>
              <a:t>     The department of employee is : 3</a:t>
            </a:r>
          </a:p>
          <a:p>
            <a:pPr>
              <a:buFont typeface="Monotype Sorts"/>
              <a:buNone/>
              <a:defRPr/>
            </a:pPr>
            <a:r>
              <a:rPr lang="en-US" sz="3000" dirty="0">
                <a:cs typeface="Arial" pitchFamily="34" charset="0"/>
              </a:rPr>
              <a:t>     The age of employee is : 35</a:t>
            </a:r>
          </a:p>
          <a:p>
            <a:pPr>
              <a:buFont typeface="Monotype Sorts"/>
              <a:buNone/>
              <a:defRPr/>
            </a:pPr>
            <a:r>
              <a:rPr lang="en-US" sz="3000" dirty="0">
                <a:cs typeface="Arial" pitchFamily="34" charset="0"/>
              </a:rPr>
              <a:t>     The employee id of employee is : 2 	</a:t>
            </a:r>
          </a:p>
          <a:p>
            <a:pPr>
              <a:buFont typeface="Monotype Sorts"/>
              <a:buNone/>
              <a:defRPr/>
            </a:pPr>
            <a:r>
              <a:rPr lang="en-US" sz="3000" dirty="0">
                <a:cs typeface="Arial" pitchFamily="34" charset="0"/>
              </a:rPr>
              <a:t>     The name of employee is : Rajeev</a:t>
            </a:r>
          </a:p>
          <a:p>
            <a:pPr>
              <a:buFont typeface="Monotype Sorts"/>
              <a:buNone/>
              <a:defRPr/>
            </a:pPr>
            <a:r>
              <a:rPr lang="en-US" sz="3000" dirty="0">
                <a:cs typeface="Arial" pitchFamily="34" charset="0"/>
              </a:rPr>
              <a:t>     The salary of employee is : 14500	</a:t>
            </a:r>
          </a:p>
          <a:p>
            <a:pPr>
              <a:buFont typeface="Monotype Sorts"/>
              <a:buNone/>
              <a:defRPr/>
            </a:pPr>
            <a:r>
              <a:rPr lang="en-US" sz="3000" dirty="0">
                <a:cs typeface="Arial" pitchFamily="34" charset="0"/>
              </a:rPr>
              <a:t>     The address of employee is : flat 56H, Mumbai</a:t>
            </a:r>
          </a:p>
          <a:p>
            <a:pPr>
              <a:buFont typeface="Monotype Sorts"/>
              <a:buNone/>
              <a:defRPr/>
            </a:pPr>
            <a:r>
              <a:rPr lang="en-US" sz="3000" dirty="0">
                <a:cs typeface="Arial" pitchFamily="34" charset="0"/>
              </a:rPr>
              <a:t>     The department of employee is : 5</a:t>
            </a:r>
          </a:p>
          <a:p>
            <a:pPr>
              <a:buFont typeface="Monotype Sorts"/>
              <a:buNone/>
              <a:defRPr/>
            </a:pPr>
            <a:r>
              <a:rPr lang="en-US" sz="3000" dirty="0">
                <a:cs typeface="Arial" pitchFamily="34" charset="0"/>
              </a:rPr>
              <a:t>     The age of employee is : 30</a:t>
            </a:r>
          </a:p>
          <a:p>
            <a:pPr>
              <a:buFont typeface="Monotype Sorts"/>
              <a:buNone/>
              <a:defRPr/>
            </a:pPr>
            <a:endParaRPr lang="en-US" sz="3000" dirty="0">
              <a:cs typeface="Arial" pitchFamily="34" charset="0"/>
            </a:endParaRP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52400" y="0"/>
            <a:ext cx="8686800" cy="4533900"/>
          </a:xfrm>
          <a:prstGeom prst="rect">
            <a:avLst/>
          </a:prstGeom>
          <a:noFill/>
          <a:ln w="9525">
            <a:noFill/>
            <a:miter lim="800000"/>
            <a:headEnd/>
            <a:tailEnd/>
          </a:ln>
        </p:spPr>
        <p:txBody>
          <a:bodyPr>
            <a:spAutoFit/>
          </a:bodyPr>
          <a:lstStyle/>
          <a:p>
            <a:pPr algn="ctr"/>
            <a:r>
              <a:rPr lang="en-US" sz="3200" b="1" u="sng"/>
              <a:t>Array of Structure</a:t>
            </a:r>
          </a:p>
          <a:p>
            <a:pPr>
              <a:lnSpc>
                <a:spcPts val="2000"/>
              </a:lnSpc>
            </a:pPr>
            <a:endParaRPr lang="en-US" sz="2000" b="1" u="sng"/>
          </a:p>
          <a:p>
            <a:pPr algn="just"/>
            <a:r>
              <a:rPr lang="en-US" sz="2000"/>
              <a:t>C language allows to create an array of variables of structure. The array of structure is used to store the large number of similar records. For example to store the record of 100 employees then array of structure is used. The method to define and access the array element  of array of structure is similar to other array. The syntax to define the array of structure is</a:t>
            </a:r>
          </a:p>
          <a:p>
            <a:pPr algn="just"/>
            <a:endParaRPr lang="en-US" sz="2000"/>
          </a:p>
          <a:p>
            <a:pPr algn="just"/>
            <a:r>
              <a:rPr lang="en-US" sz="2000"/>
              <a:t> </a:t>
            </a:r>
            <a:r>
              <a:rPr lang="en-US" sz="2400"/>
              <a:t>Struct  &lt;struct_name&gt; &lt;array_name&gt; [&lt;value&gt;];</a:t>
            </a:r>
          </a:p>
          <a:p>
            <a:pPr algn="just"/>
            <a:endParaRPr lang="en-US" sz="3200"/>
          </a:p>
          <a:p>
            <a:pPr algn="just"/>
            <a:r>
              <a:rPr lang="en-US" sz="3200"/>
              <a:t>For Example:-</a:t>
            </a:r>
          </a:p>
          <a:p>
            <a:pPr algn="just"/>
            <a:r>
              <a:rPr lang="en-US" sz="3200"/>
              <a:t>		      Struct employee e1[100];</a:t>
            </a:r>
          </a:p>
        </p:txBody>
      </p:sp>
      <p:cxnSp>
        <p:nvCxnSpPr>
          <p:cNvPr id="18435" name="Straight Arrow Connector 2"/>
          <p:cNvCxnSpPr>
            <a:cxnSpLocks noChangeShapeType="1"/>
          </p:cNvCxnSpPr>
          <p:nvPr/>
        </p:nvCxnSpPr>
        <p:spPr bwMode="auto">
          <a:xfrm>
            <a:off x="914400" y="3124200"/>
            <a:ext cx="2209800" cy="1066800"/>
          </a:xfrm>
          <a:prstGeom prst="straightConnector1">
            <a:avLst/>
          </a:prstGeom>
          <a:noFill/>
          <a:ln w="9525" algn="ctr">
            <a:solidFill>
              <a:schemeClr val="tx1"/>
            </a:solidFill>
            <a:round/>
            <a:headEnd/>
            <a:tailEnd type="arrow" w="med" len="med"/>
          </a:ln>
        </p:spPr>
      </p:cxnSp>
      <p:cxnSp>
        <p:nvCxnSpPr>
          <p:cNvPr id="18436" name="Straight Arrow Connector 4"/>
          <p:cNvCxnSpPr>
            <a:cxnSpLocks noChangeShapeType="1"/>
          </p:cNvCxnSpPr>
          <p:nvPr/>
        </p:nvCxnSpPr>
        <p:spPr bwMode="auto">
          <a:xfrm>
            <a:off x="2362200" y="3124200"/>
            <a:ext cx="1981200" cy="1066800"/>
          </a:xfrm>
          <a:prstGeom prst="straightConnector1">
            <a:avLst/>
          </a:prstGeom>
          <a:noFill/>
          <a:ln w="9525" algn="ctr">
            <a:solidFill>
              <a:schemeClr val="tx1"/>
            </a:solidFill>
            <a:round/>
            <a:headEnd/>
            <a:tailEnd type="arrow" w="med" len="med"/>
          </a:ln>
        </p:spPr>
      </p:cxnSp>
      <p:cxnSp>
        <p:nvCxnSpPr>
          <p:cNvPr id="18437" name="Straight Arrow Connector 8"/>
          <p:cNvCxnSpPr>
            <a:cxnSpLocks noChangeShapeType="1"/>
          </p:cNvCxnSpPr>
          <p:nvPr/>
        </p:nvCxnSpPr>
        <p:spPr bwMode="auto">
          <a:xfrm>
            <a:off x="4495800" y="3124200"/>
            <a:ext cx="1447800" cy="1066800"/>
          </a:xfrm>
          <a:prstGeom prst="straightConnector1">
            <a:avLst/>
          </a:prstGeom>
          <a:noFill/>
          <a:ln w="9525" algn="ctr">
            <a:solidFill>
              <a:schemeClr val="tx1"/>
            </a:solidFill>
            <a:round/>
            <a:headEnd/>
            <a:tailEnd type="arrow" w="med" len="med"/>
          </a:ln>
        </p:spPr>
      </p:cxnSp>
      <p:cxnSp>
        <p:nvCxnSpPr>
          <p:cNvPr id="18438" name="Straight Arrow Connector 10"/>
          <p:cNvCxnSpPr>
            <a:cxnSpLocks noChangeShapeType="1"/>
          </p:cNvCxnSpPr>
          <p:nvPr/>
        </p:nvCxnSpPr>
        <p:spPr bwMode="auto">
          <a:xfrm>
            <a:off x="6096000" y="3124200"/>
            <a:ext cx="609600" cy="990600"/>
          </a:xfrm>
          <a:prstGeom prst="straightConnector1">
            <a:avLst/>
          </a:prstGeom>
          <a:noFill/>
          <a:ln w="9525" algn="ctr">
            <a:solidFill>
              <a:schemeClr val="tx1"/>
            </a:solidFill>
            <a:round/>
            <a:headEnd/>
            <a:tailEnd type="arrow" w="med" len="med"/>
          </a:ln>
        </p:spPr>
      </p:cxnSp>
      <p:sp>
        <p:nvSpPr>
          <p:cNvPr id="7" name="Slide Number Placeholder 6"/>
          <p:cNvSpPr>
            <a:spLocks noGrp="1"/>
          </p:cNvSpPr>
          <p:nvPr>
            <p:ph type="sldNum" sz="quarter" idx="12"/>
          </p:nvPr>
        </p:nvSpPr>
        <p:spPr/>
        <p:txBody>
          <a:bodyPr/>
          <a:lstStyle/>
          <a:p>
            <a:pPr>
              <a:defRPr/>
            </a:pPr>
            <a:fld id="{A1D4F59B-2E85-4BC0-A621-8B13A09AED13}" type="slidenum">
              <a:rPr lang="en-US" smtClean="0"/>
              <a:pPr>
                <a:defRPr/>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0800" y="7938"/>
            <a:ext cx="8991600" cy="6445250"/>
          </a:xfrm>
          <a:prstGeom prst="rect">
            <a:avLst/>
          </a:prstGeom>
          <a:noFill/>
          <a:ln w="9525">
            <a:noFill/>
            <a:miter lim="800000"/>
            <a:headEnd/>
            <a:tailEnd/>
          </a:ln>
        </p:spPr>
        <p:txBody>
          <a:bodyPr>
            <a:spAutoFit/>
          </a:bodyPr>
          <a:lstStyle/>
          <a:p>
            <a:pPr algn="ctr">
              <a:lnSpc>
                <a:spcPct val="90000"/>
              </a:lnSpc>
              <a:defRPr/>
            </a:pPr>
            <a:r>
              <a:rPr lang="en-US" sz="3200" b="1" u="sng" dirty="0">
                <a:cs typeface="Arial" pitchFamily="34" charset="0"/>
              </a:rPr>
              <a:t>Program to implement the Array of Structure</a:t>
            </a:r>
          </a:p>
          <a:p>
            <a:pPr algn="ctr">
              <a:lnSpc>
                <a:spcPts val="2500"/>
              </a:lnSpc>
              <a:defRPr/>
            </a:pPr>
            <a:endParaRPr lang="en-US" sz="3200" dirty="0">
              <a:cs typeface="Arial" pitchFamily="34" charset="0"/>
            </a:endParaRPr>
          </a:p>
          <a:p>
            <a:pPr marL="231775">
              <a:defRPr/>
            </a:pPr>
            <a:r>
              <a:rPr lang="en-US" sz="3200" dirty="0">
                <a:cs typeface="Arial" pitchFamily="34" charset="0"/>
              </a:rPr>
              <a:t>#include &lt;</a:t>
            </a:r>
            <a:r>
              <a:rPr lang="en-US" sz="3200" dirty="0" err="1">
                <a:cs typeface="Arial" pitchFamily="34" charset="0"/>
              </a:rPr>
              <a:t>stdio.h</a:t>
            </a:r>
            <a:r>
              <a:rPr lang="en-US" sz="3200" dirty="0">
                <a:cs typeface="Arial" pitchFamily="34" charset="0"/>
              </a:rPr>
              <a:t>&gt;</a:t>
            </a:r>
          </a:p>
          <a:p>
            <a:pPr marL="231775">
              <a:buFont typeface="Monotype Sorts"/>
              <a:buNone/>
              <a:defRPr/>
            </a:pPr>
            <a:r>
              <a:rPr lang="en-US" sz="3200" dirty="0">
                <a:cs typeface="Arial" pitchFamily="34" charset="0"/>
              </a:rPr>
              <a:t>#include &lt;</a:t>
            </a:r>
            <a:r>
              <a:rPr lang="en-US" sz="3200" dirty="0" err="1">
                <a:cs typeface="Arial" pitchFamily="34" charset="0"/>
              </a:rPr>
              <a:t>conio.h</a:t>
            </a:r>
            <a:r>
              <a:rPr lang="en-US" sz="3200" dirty="0">
                <a:cs typeface="Arial" pitchFamily="34" charset="0"/>
              </a:rPr>
              <a:t>&gt;</a:t>
            </a:r>
          </a:p>
          <a:p>
            <a:pPr marL="231775">
              <a:defRPr/>
            </a:pPr>
            <a:r>
              <a:rPr lang="en-US" sz="3200" dirty="0" err="1">
                <a:cs typeface="Arial" pitchFamily="34" charset="0"/>
              </a:rPr>
              <a:t>struct</a:t>
            </a:r>
            <a:r>
              <a:rPr lang="en-US" sz="3200" dirty="0">
                <a:cs typeface="Arial" pitchFamily="34" charset="0"/>
              </a:rPr>
              <a:t> employee</a:t>
            </a:r>
          </a:p>
          <a:p>
            <a:pPr marL="231775">
              <a:defRPr/>
            </a:pPr>
            <a:r>
              <a:rPr lang="en-US" sz="3200" dirty="0">
                <a:cs typeface="Arial" pitchFamily="34" charset="0"/>
              </a:rPr>
              <a:t>{</a:t>
            </a:r>
          </a:p>
          <a:p>
            <a:pPr marL="231775">
              <a:defRPr/>
            </a:pPr>
            <a:r>
              <a:rPr lang="en-US" sz="3200" dirty="0" err="1">
                <a:cs typeface="Arial" pitchFamily="34" charset="0"/>
              </a:rPr>
              <a:t>int</a:t>
            </a:r>
            <a:r>
              <a:rPr lang="en-US" sz="3200" dirty="0">
                <a:cs typeface="Arial" pitchFamily="34" charset="0"/>
              </a:rPr>
              <a:t>  </a:t>
            </a:r>
            <a:r>
              <a:rPr lang="en-US" sz="3200" dirty="0" err="1">
                <a:cs typeface="Arial" pitchFamily="34" charset="0"/>
              </a:rPr>
              <a:t>emp_id</a:t>
            </a:r>
            <a:r>
              <a:rPr lang="en-US" sz="3200" dirty="0">
                <a:cs typeface="Arial" pitchFamily="34" charset="0"/>
              </a:rPr>
              <a:t>;</a:t>
            </a:r>
          </a:p>
          <a:p>
            <a:pPr marL="231775">
              <a:defRPr/>
            </a:pPr>
            <a:r>
              <a:rPr lang="en-US" sz="3200" dirty="0">
                <a:cs typeface="Arial" pitchFamily="34" charset="0"/>
              </a:rPr>
              <a:t>char name[20];</a:t>
            </a:r>
          </a:p>
          <a:p>
            <a:pPr marL="231775">
              <a:defRPr/>
            </a:pPr>
            <a:r>
              <a:rPr lang="en-US" sz="3200" dirty="0">
                <a:cs typeface="Arial" pitchFamily="34" charset="0"/>
              </a:rPr>
              <a:t>float salary;</a:t>
            </a:r>
          </a:p>
          <a:p>
            <a:pPr marL="231775">
              <a:defRPr/>
            </a:pPr>
            <a:r>
              <a:rPr lang="en-US" sz="3200" dirty="0">
                <a:cs typeface="Arial" pitchFamily="34" charset="0"/>
              </a:rPr>
              <a:t>char address[50];</a:t>
            </a:r>
          </a:p>
          <a:p>
            <a:pPr marL="231775">
              <a:defRPr/>
            </a:pPr>
            <a:r>
              <a:rPr lang="en-US" sz="3200" dirty="0" err="1">
                <a:cs typeface="Arial" pitchFamily="34" charset="0"/>
              </a:rPr>
              <a:t>int</a:t>
            </a:r>
            <a:r>
              <a:rPr lang="en-US" sz="3200" dirty="0">
                <a:cs typeface="Arial" pitchFamily="34" charset="0"/>
              </a:rPr>
              <a:t> </a:t>
            </a:r>
            <a:r>
              <a:rPr lang="en-US" sz="3200" dirty="0" err="1">
                <a:cs typeface="Arial" pitchFamily="34" charset="0"/>
              </a:rPr>
              <a:t>dept_no</a:t>
            </a:r>
            <a:r>
              <a:rPr lang="en-US" sz="3200" dirty="0">
                <a:cs typeface="Arial" pitchFamily="34" charset="0"/>
              </a:rPr>
              <a:t>;</a:t>
            </a:r>
          </a:p>
          <a:p>
            <a:pPr marL="231775">
              <a:defRPr/>
            </a:pPr>
            <a:r>
              <a:rPr lang="en-US" sz="3200" dirty="0" err="1">
                <a:cs typeface="Arial" pitchFamily="34" charset="0"/>
              </a:rPr>
              <a:t>int</a:t>
            </a:r>
            <a:r>
              <a:rPr lang="en-US" sz="3200" dirty="0">
                <a:cs typeface="Arial" pitchFamily="34" charset="0"/>
              </a:rPr>
              <a:t> age;  </a:t>
            </a:r>
          </a:p>
          <a:p>
            <a:pPr marL="231775">
              <a:defRPr/>
            </a:pPr>
            <a:r>
              <a:rPr lang="en-US" sz="3200" dirty="0">
                <a:cs typeface="Arial" pitchFamily="34" charset="0"/>
              </a:rPr>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 y="152400"/>
            <a:ext cx="8991600" cy="6434138"/>
          </a:xfrm>
          <a:prstGeom prst="rect">
            <a:avLst/>
          </a:prstGeom>
          <a:noFill/>
          <a:ln w="9525">
            <a:noFill/>
            <a:miter lim="800000"/>
            <a:headEnd/>
            <a:tailEnd/>
          </a:ln>
        </p:spPr>
        <p:txBody>
          <a:bodyPr>
            <a:spAutoFit/>
          </a:bodyPr>
          <a:lstStyle/>
          <a:p>
            <a:pPr algn="ctr">
              <a:lnSpc>
                <a:spcPct val="90000"/>
              </a:lnSpc>
              <a:defRPr/>
            </a:pPr>
            <a:r>
              <a:rPr lang="en-US" sz="3200" b="1" u="sng" dirty="0">
                <a:cs typeface="Arial" pitchFamily="34" charset="0"/>
              </a:rPr>
              <a:t>Program to implement the Array of Structure</a:t>
            </a:r>
          </a:p>
          <a:p>
            <a:pPr algn="ctr">
              <a:lnSpc>
                <a:spcPts val="2400"/>
              </a:lnSpc>
              <a:spcBef>
                <a:spcPts val="0"/>
              </a:spcBef>
              <a:defRPr/>
            </a:pPr>
            <a:endParaRPr lang="en-US" sz="3200" dirty="0">
              <a:cs typeface="Arial" pitchFamily="34" charset="0"/>
            </a:endParaRPr>
          </a:p>
          <a:p>
            <a:pPr marL="115888">
              <a:spcBef>
                <a:spcPts val="0"/>
              </a:spcBef>
              <a:buFont typeface="Monotype Sorts"/>
              <a:buNone/>
              <a:defRPr/>
            </a:pPr>
            <a:r>
              <a:rPr lang="en-US" sz="3000" dirty="0">
                <a:cs typeface="Arial" pitchFamily="34" charset="0"/>
              </a:rPr>
              <a:t>void main ( )</a:t>
            </a:r>
          </a:p>
          <a:p>
            <a:pPr marL="115888">
              <a:spcBef>
                <a:spcPts val="0"/>
              </a:spcBef>
              <a:buFont typeface="Monotype Sorts"/>
              <a:buNone/>
              <a:defRPr/>
            </a:pPr>
            <a:r>
              <a:rPr lang="en-US" sz="3000" dirty="0">
                <a:cs typeface="Arial" pitchFamily="34" charset="0"/>
              </a:rPr>
              <a:t>   { </a:t>
            </a:r>
          </a:p>
          <a:p>
            <a:pPr marL="115888">
              <a:spcBef>
                <a:spcPts val="0"/>
              </a:spcBef>
              <a:buFont typeface="Monotype Sorts"/>
              <a:buNone/>
              <a:defRPr/>
            </a:pPr>
            <a:r>
              <a:rPr lang="en-US" sz="3000" dirty="0">
                <a:cs typeface="Arial" pitchFamily="34" charset="0"/>
              </a:rPr>
              <a:t>     </a:t>
            </a:r>
            <a:r>
              <a:rPr lang="en-US" sz="3000" dirty="0" err="1">
                <a:cs typeface="Arial" pitchFamily="34" charset="0"/>
              </a:rPr>
              <a:t>struct</a:t>
            </a:r>
            <a:r>
              <a:rPr lang="en-US" sz="3000" dirty="0">
                <a:cs typeface="Arial" pitchFamily="34" charset="0"/>
              </a:rPr>
              <a:t> employee e1[5];</a:t>
            </a:r>
          </a:p>
          <a:p>
            <a:pPr marL="115888">
              <a:spcBef>
                <a:spcPts val="0"/>
              </a:spcBef>
              <a:buFont typeface="Monotype Sorts"/>
              <a:buNone/>
              <a:defRPr/>
            </a:pPr>
            <a:r>
              <a:rPr lang="en-US" sz="3000" dirty="0">
                <a:cs typeface="Arial" pitchFamily="34" charset="0"/>
              </a:rPr>
              <a:t>     </a:t>
            </a:r>
            <a:r>
              <a:rPr lang="en-US" sz="3000" dirty="0" err="1">
                <a:cs typeface="Arial" pitchFamily="34" charset="0"/>
              </a:rPr>
              <a:t>int</a:t>
            </a:r>
            <a:r>
              <a:rPr lang="en-US" sz="3000" dirty="0">
                <a:cs typeface="Arial" pitchFamily="34" charset="0"/>
              </a:rPr>
              <a:t> </a:t>
            </a:r>
            <a:r>
              <a:rPr lang="en-US" sz="3000" dirty="0" err="1">
                <a:cs typeface="Arial" pitchFamily="34" charset="0"/>
              </a:rPr>
              <a:t>i</a:t>
            </a:r>
            <a:r>
              <a:rPr lang="en-US" sz="3000" dirty="0">
                <a:cs typeface="Arial" pitchFamily="34" charset="0"/>
              </a:rPr>
              <a:t>;</a:t>
            </a:r>
          </a:p>
          <a:p>
            <a:pPr marL="115888">
              <a:spcBef>
                <a:spcPts val="0"/>
              </a:spcBef>
              <a:buFont typeface="Monotype Sorts"/>
              <a:buNone/>
              <a:defRPr/>
            </a:pPr>
            <a:r>
              <a:rPr lang="en-US" sz="3000" dirty="0">
                <a:cs typeface="Arial" pitchFamily="34" charset="0"/>
              </a:rPr>
              <a:t>     for (</a:t>
            </a:r>
            <a:r>
              <a:rPr lang="en-US" sz="3000" dirty="0" err="1">
                <a:cs typeface="Arial" pitchFamily="34" charset="0"/>
              </a:rPr>
              <a:t>i</a:t>
            </a:r>
            <a:r>
              <a:rPr lang="en-US" sz="3000" dirty="0">
                <a:cs typeface="Arial" pitchFamily="34" charset="0"/>
              </a:rPr>
              <a:t>=1; </a:t>
            </a:r>
            <a:r>
              <a:rPr lang="en-US" sz="3000" dirty="0" err="1">
                <a:cs typeface="Arial" pitchFamily="34" charset="0"/>
              </a:rPr>
              <a:t>i</a:t>
            </a:r>
            <a:r>
              <a:rPr lang="en-US" sz="3000" dirty="0">
                <a:cs typeface="Arial" pitchFamily="34" charset="0"/>
              </a:rPr>
              <a:t>&lt;=100; </a:t>
            </a:r>
            <a:r>
              <a:rPr lang="en-US" sz="3000" dirty="0" err="1">
                <a:cs typeface="Arial" pitchFamily="34" charset="0"/>
              </a:rPr>
              <a:t>i</a:t>
            </a:r>
            <a:r>
              <a:rPr lang="en-US" sz="3000" dirty="0">
                <a:cs typeface="Arial" pitchFamily="34" charset="0"/>
              </a:rPr>
              <a:t>++)</a:t>
            </a:r>
          </a:p>
          <a:p>
            <a:pPr marL="115888">
              <a:spcBef>
                <a:spcPts val="0"/>
              </a:spcBef>
              <a:buFont typeface="Monotype Sorts"/>
              <a:buNone/>
              <a:defRPr/>
            </a:pPr>
            <a:r>
              <a:rPr lang="en-US" sz="3000" dirty="0">
                <a:cs typeface="Arial" pitchFamily="34" charset="0"/>
              </a:rPr>
              <a:t>     {</a:t>
            </a:r>
          </a:p>
          <a:p>
            <a:pPr marL="115888">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(“Enter the employee id of employee”);</a:t>
            </a:r>
          </a:p>
          <a:p>
            <a:pPr marL="115888">
              <a:spcBef>
                <a:spcPts val="0"/>
              </a:spcBef>
              <a:buFont typeface="Monotype Sorts"/>
              <a:buNone/>
              <a:defRPr/>
            </a:pPr>
            <a:r>
              <a:rPr lang="en-US" sz="3000" dirty="0">
                <a:cs typeface="Arial" pitchFamily="34" charset="0"/>
              </a:rPr>
              <a:t>     </a:t>
            </a:r>
            <a:r>
              <a:rPr lang="en-US" sz="3000" dirty="0" err="1">
                <a:cs typeface="Arial" pitchFamily="34" charset="0"/>
              </a:rPr>
              <a:t>scanf</a:t>
            </a:r>
            <a:r>
              <a:rPr lang="en-US" sz="3000" dirty="0">
                <a:cs typeface="Arial" pitchFamily="34" charset="0"/>
              </a:rPr>
              <a:t> (“%</a:t>
            </a:r>
            <a:r>
              <a:rPr lang="en-US" sz="3000" dirty="0" err="1">
                <a:cs typeface="Arial" pitchFamily="34" charset="0"/>
              </a:rPr>
              <a:t>d”,&amp;e</a:t>
            </a:r>
            <a:r>
              <a:rPr lang="en-US" sz="3000" dirty="0">
                <a:cs typeface="Arial" pitchFamily="34" charset="0"/>
              </a:rPr>
              <a:t>[</a:t>
            </a:r>
            <a:r>
              <a:rPr lang="en-US" sz="3000" dirty="0" err="1">
                <a:cs typeface="Arial" pitchFamily="34" charset="0"/>
              </a:rPr>
              <a:t>i</a:t>
            </a:r>
            <a:r>
              <a:rPr lang="en-US" sz="3000" dirty="0">
                <a:cs typeface="Arial" pitchFamily="34" charset="0"/>
              </a:rPr>
              <a:t>].</a:t>
            </a:r>
            <a:r>
              <a:rPr lang="en-US" sz="3000" dirty="0" err="1">
                <a:cs typeface="Arial" pitchFamily="34" charset="0"/>
              </a:rPr>
              <a:t>emp_id</a:t>
            </a:r>
            <a:r>
              <a:rPr lang="en-US" sz="3000" dirty="0">
                <a:cs typeface="Arial" pitchFamily="34" charset="0"/>
              </a:rPr>
              <a:t>);</a:t>
            </a:r>
          </a:p>
          <a:p>
            <a:pPr marL="115888">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(“Enter the name of employee”);</a:t>
            </a:r>
          </a:p>
          <a:p>
            <a:pPr marL="115888">
              <a:spcBef>
                <a:spcPts val="0"/>
              </a:spcBef>
              <a:buFont typeface="Monotype Sorts"/>
              <a:buNone/>
              <a:defRPr/>
            </a:pPr>
            <a:r>
              <a:rPr lang="en-US" sz="3000" dirty="0">
                <a:cs typeface="Arial" pitchFamily="34" charset="0"/>
              </a:rPr>
              <a:t>     </a:t>
            </a:r>
            <a:r>
              <a:rPr lang="en-US" sz="3000" dirty="0" err="1">
                <a:cs typeface="Arial" pitchFamily="34" charset="0"/>
              </a:rPr>
              <a:t>scanf</a:t>
            </a:r>
            <a:r>
              <a:rPr lang="en-US" sz="3000" dirty="0">
                <a:cs typeface="Arial" pitchFamily="34" charset="0"/>
              </a:rPr>
              <a:t> (“%</a:t>
            </a:r>
            <a:r>
              <a:rPr lang="en-US" sz="3000" dirty="0" err="1">
                <a:cs typeface="Arial" pitchFamily="34" charset="0"/>
              </a:rPr>
              <a:t>s”,e</a:t>
            </a:r>
            <a:r>
              <a:rPr lang="en-US" sz="3000" dirty="0">
                <a:cs typeface="Arial" pitchFamily="34" charset="0"/>
              </a:rPr>
              <a:t>[</a:t>
            </a:r>
            <a:r>
              <a:rPr lang="en-US" sz="3000" dirty="0" err="1">
                <a:cs typeface="Arial" pitchFamily="34" charset="0"/>
              </a:rPr>
              <a:t>i</a:t>
            </a:r>
            <a:r>
              <a:rPr lang="en-US" sz="3000" dirty="0">
                <a:cs typeface="Arial" pitchFamily="34" charset="0"/>
              </a:rPr>
              <a:t>].name);</a:t>
            </a:r>
          </a:p>
          <a:p>
            <a:pPr marL="115888">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(“Enter the salary of employee”);</a:t>
            </a:r>
          </a:p>
          <a:p>
            <a:pPr marL="115888">
              <a:spcBef>
                <a:spcPts val="0"/>
              </a:spcBef>
              <a:buFont typeface="Monotype Sorts"/>
              <a:buNone/>
              <a:defRPr/>
            </a:pPr>
            <a:r>
              <a:rPr lang="en-US" sz="3000" dirty="0">
                <a:cs typeface="Arial" pitchFamily="34" charset="0"/>
              </a:rPr>
              <a:t>     </a:t>
            </a:r>
            <a:r>
              <a:rPr lang="en-US" sz="3000" dirty="0" err="1">
                <a:cs typeface="Arial" pitchFamily="34" charset="0"/>
              </a:rPr>
              <a:t>scanf</a:t>
            </a:r>
            <a:r>
              <a:rPr lang="en-US" sz="3000" dirty="0">
                <a:cs typeface="Arial" pitchFamily="34" charset="0"/>
              </a:rPr>
              <a:t> (“%</a:t>
            </a:r>
            <a:r>
              <a:rPr lang="en-US" sz="3000" dirty="0" err="1">
                <a:cs typeface="Arial" pitchFamily="34" charset="0"/>
              </a:rPr>
              <a:t>f”,&amp;e</a:t>
            </a:r>
            <a:r>
              <a:rPr lang="en-US" sz="3000" dirty="0">
                <a:cs typeface="Arial" pitchFamily="34" charset="0"/>
              </a:rPr>
              <a:t>[</a:t>
            </a:r>
            <a:r>
              <a:rPr lang="en-US" sz="3000" dirty="0" err="1">
                <a:cs typeface="Arial" pitchFamily="34" charset="0"/>
              </a:rPr>
              <a:t>i</a:t>
            </a:r>
            <a:r>
              <a:rPr lang="en-US" sz="3000" dirty="0">
                <a:cs typeface="Arial" pitchFamily="34" charset="0"/>
              </a:rPr>
              <a:t>].salary);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 y="152400"/>
            <a:ext cx="8991600" cy="6599238"/>
          </a:xfrm>
          <a:prstGeom prst="rect">
            <a:avLst/>
          </a:prstGeom>
          <a:noFill/>
          <a:ln w="9525">
            <a:noFill/>
            <a:miter lim="800000"/>
            <a:headEnd/>
            <a:tailEnd/>
          </a:ln>
        </p:spPr>
        <p:txBody>
          <a:bodyPr>
            <a:spAutoFit/>
          </a:bodyPr>
          <a:lstStyle/>
          <a:p>
            <a:pPr algn="ctr">
              <a:lnSpc>
                <a:spcPct val="90000"/>
              </a:lnSpc>
              <a:defRPr/>
            </a:pPr>
            <a:r>
              <a:rPr lang="en-US" sz="3200" b="1" u="sng" dirty="0">
                <a:cs typeface="Arial" pitchFamily="34" charset="0"/>
              </a:rPr>
              <a:t>Program to implement the Array of Structure</a:t>
            </a:r>
          </a:p>
          <a:p>
            <a:pPr algn="ctr">
              <a:lnSpc>
                <a:spcPts val="2400"/>
              </a:lnSpc>
              <a:spcBef>
                <a:spcPts val="0"/>
              </a:spcBef>
              <a:defRPr/>
            </a:pPr>
            <a:endParaRPr lang="en-US" sz="3200" dirty="0">
              <a:cs typeface="Arial" pitchFamily="34" charset="0"/>
            </a:endParaRPr>
          </a:p>
          <a:p>
            <a:pPr marL="115888">
              <a:spcBef>
                <a:spcPts val="0"/>
              </a:spcBef>
              <a:buFont typeface="Monotype Sorts"/>
              <a:buNone/>
              <a:defRPr/>
            </a:pPr>
            <a:r>
              <a:rPr lang="en-US" sz="3200" dirty="0">
                <a:cs typeface="Arial" pitchFamily="34" charset="0"/>
              </a:rPr>
              <a:t>    </a:t>
            </a:r>
            <a:r>
              <a:rPr lang="en-US" sz="3000" dirty="0" err="1">
                <a:cs typeface="Arial" pitchFamily="34" charset="0"/>
              </a:rPr>
              <a:t>printf</a:t>
            </a:r>
            <a:r>
              <a:rPr lang="en-US" sz="3000" dirty="0">
                <a:cs typeface="Arial" pitchFamily="34" charset="0"/>
              </a:rPr>
              <a:t> (“Enter the address of employee”);</a:t>
            </a:r>
          </a:p>
          <a:p>
            <a:pPr marL="115888">
              <a:spcBef>
                <a:spcPts val="0"/>
              </a:spcBef>
              <a:buFont typeface="Monotype Sorts"/>
              <a:buNone/>
              <a:defRPr/>
            </a:pPr>
            <a:r>
              <a:rPr lang="en-US" sz="3000" dirty="0">
                <a:cs typeface="Arial" pitchFamily="34" charset="0"/>
              </a:rPr>
              <a:t>    </a:t>
            </a:r>
            <a:r>
              <a:rPr lang="en-US" sz="3000" dirty="0" err="1">
                <a:cs typeface="Arial" pitchFamily="34" charset="0"/>
              </a:rPr>
              <a:t>scanf</a:t>
            </a:r>
            <a:r>
              <a:rPr lang="en-US" sz="3000" dirty="0">
                <a:cs typeface="Arial" pitchFamily="34" charset="0"/>
              </a:rPr>
              <a:t> (“%s”, e[</a:t>
            </a:r>
            <a:r>
              <a:rPr lang="en-US" sz="3000" dirty="0" err="1">
                <a:cs typeface="Arial" pitchFamily="34" charset="0"/>
              </a:rPr>
              <a:t>i</a:t>
            </a:r>
            <a:r>
              <a:rPr lang="en-US" sz="3000" dirty="0">
                <a:cs typeface="Arial" pitchFamily="34" charset="0"/>
              </a:rPr>
              <a:t>].address);</a:t>
            </a:r>
          </a:p>
          <a:p>
            <a:pPr marL="115888">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(“Enter the department of employee”);</a:t>
            </a:r>
          </a:p>
          <a:p>
            <a:pPr marL="115888">
              <a:spcBef>
                <a:spcPts val="0"/>
              </a:spcBef>
              <a:buFont typeface="Monotype Sorts"/>
              <a:buNone/>
              <a:defRPr/>
            </a:pPr>
            <a:r>
              <a:rPr lang="en-US" sz="3000" dirty="0">
                <a:cs typeface="Arial" pitchFamily="34" charset="0"/>
              </a:rPr>
              <a:t>    </a:t>
            </a:r>
            <a:r>
              <a:rPr lang="en-US" sz="3000" dirty="0" err="1">
                <a:cs typeface="Arial" pitchFamily="34" charset="0"/>
              </a:rPr>
              <a:t>scanf</a:t>
            </a:r>
            <a:r>
              <a:rPr lang="en-US" sz="3000" dirty="0">
                <a:cs typeface="Arial" pitchFamily="34" charset="0"/>
              </a:rPr>
              <a:t> (“%</a:t>
            </a:r>
            <a:r>
              <a:rPr lang="en-US" sz="3000" dirty="0" err="1">
                <a:cs typeface="Arial" pitchFamily="34" charset="0"/>
              </a:rPr>
              <a:t>d”,&amp;e</a:t>
            </a:r>
            <a:r>
              <a:rPr lang="en-US" sz="3000" dirty="0">
                <a:cs typeface="Arial" pitchFamily="34" charset="0"/>
              </a:rPr>
              <a:t>[</a:t>
            </a:r>
            <a:r>
              <a:rPr lang="en-US" sz="3000" dirty="0" err="1">
                <a:cs typeface="Arial" pitchFamily="34" charset="0"/>
              </a:rPr>
              <a:t>i</a:t>
            </a:r>
            <a:r>
              <a:rPr lang="en-US" sz="3000" dirty="0">
                <a:cs typeface="Arial" pitchFamily="34" charset="0"/>
              </a:rPr>
              <a:t>].</a:t>
            </a:r>
            <a:r>
              <a:rPr lang="en-US" sz="3000" dirty="0" err="1">
                <a:cs typeface="Arial" pitchFamily="34" charset="0"/>
              </a:rPr>
              <a:t>dept_no</a:t>
            </a:r>
            <a:r>
              <a:rPr lang="en-US" sz="3000" dirty="0">
                <a:cs typeface="Arial" pitchFamily="34" charset="0"/>
              </a:rPr>
              <a:t>);</a:t>
            </a:r>
          </a:p>
          <a:p>
            <a:pPr marL="115888">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(“Enter the age of employee”);</a:t>
            </a:r>
          </a:p>
          <a:p>
            <a:pPr>
              <a:spcBef>
                <a:spcPts val="0"/>
              </a:spcBef>
              <a:buFont typeface="Monotype Sorts"/>
              <a:buNone/>
              <a:defRPr/>
            </a:pPr>
            <a:r>
              <a:rPr lang="en-US" sz="3000" dirty="0">
                <a:cs typeface="Arial" pitchFamily="34" charset="0"/>
              </a:rPr>
              <a:t>     </a:t>
            </a:r>
            <a:r>
              <a:rPr lang="en-US" sz="3000" dirty="0" err="1">
                <a:cs typeface="Arial" pitchFamily="34" charset="0"/>
              </a:rPr>
              <a:t>scanf</a:t>
            </a:r>
            <a:r>
              <a:rPr lang="en-US" sz="3000" dirty="0">
                <a:cs typeface="Arial" pitchFamily="34" charset="0"/>
              </a:rPr>
              <a:t> (“%</a:t>
            </a:r>
            <a:r>
              <a:rPr lang="en-US" sz="3000" dirty="0" err="1">
                <a:cs typeface="Arial" pitchFamily="34" charset="0"/>
              </a:rPr>
              <a:t>d”,&amp;e</a:t>
            </a:r>
            <a:r>
              <a:rPr lang="en-US" sz="3000" dirty="0">
                <a:cs typeface="Arial" pitchFamily="34" charset="0"/>
              </a:rPr>
              <a:t>[</a:t>
            </a:r>
            <a:r>
              <a:rPr lang="en-US" sz="3000" dirty="0" err="1">
                <a:cs typeface="Arial" pitchFamily="34" charset="0"/>
              </a:rPr>
              <a:t>i</a:t>
            </a:r>
            <a:r>
              <a:rPr lang="en-US" sz="3000" dirty="0">
                <a:cs typeface="Arial" pitchFamily="34" charset="0"/>
              </a:rPr>
              <a:t>].age);</a:t>
            </a:r>
          </a:p>
          <a:p>
            <a:pPr>
              <a:spcBef>
                <a:spcPts val="0"/>
              </a:spcBef>
              <a:buFont typeface="Monotype Sorts"/>
              <a:buNone/>
              <a:defRPr/>
            </a:pPr>
            <a:r>
              <a:rPr lang="en-US" sz="3000" dirty="0">
                <a:cs typeface="Arial" pitchFamily="34" charset="0"/>
              </a:rPr>
              <a:t>     }</a:t>
            </a:r>
          </a:p>
          <a:p>
            <a:pPr marL="115888">
              <a:spcBef>
                <a:spcPts val="0"/>
              </a:spcBef>
              <a:buFont typeface="Monotype Sorts"/>
              <a:buNone/>
              <a:defRPr/>
            </a:pPr>
            <a:r>
              <a:rPr lang="en-US" sz="3000" dirty="0">
                <a:cs typeface="Arial" pitchFamily="34" charset="0"/>
              </a:rPr>
              <a:t>    for (</a:t>
            </a:r>
            <a:r>
              <a:rPr lang="en-US" sz="3000" dirty="0" err="1">
                <a:cs typeface="Arial" pitchFamily="34" charset="0"/>
              </a:rPr>
              <a:t>i</a:t>
            </a:r>
            <a:r>
              <a:rPr lang="en-US" sz="3000" dirty="0">
                <a:cs typeface="Arial" pitchFamily="34" charset="0"/>
              </a:rPr>
              <a:t>=1; </a:t>
            </a:r>
            <a:r>
              <a:rPr lang="en-US" sz="3000" dirty="0" err="1">
                <a:cs typeface="Arial" pitchFamily="34" charset="0"/>
              </a:rPr>
              <a:t>i</a:t>
            </a:r>
            <a:r>
              <a:rPr lang="en-US" sz="3000" dirty="0">
                <a:cs typeface="Arial" pitchFamily="34" charset="0"/>
              </a:rPr>
              <a:t>&lt;=100; </a:t>
            </a:r>
            <a:r>
              <a:rPr lang="en-US" sz="3000" dirty="0" err="1">
                <a:cs typeface="Arial" pitchFamily="34" charset="0"/>
              </a:rPr>
              <a:t>i</a:t>
            </a:r>
            <a:r>
              <a:rPr lang="en-US" sz="3000" dirty="0">
                <a:cs typeface="Arial" pitchFamily="34" charset="0"/>
              </a:rPr>
              <a:t>++)</a:t>
            </a:r>
          </a:p>
          <a:p>
            <a:pPr marL="115888">
              <a:spcBef>
                <a:spcPts val="0"/>
              </a:spcBef>
              <a:buFont typeface="Monotype Sorts"/>
              <a:buNone/>
              <a:defRPr/>
            </a:pPr>
            <a:r>
              <a:rPr lang="en-US" sz="3000" dirty="0">
                <a:cs typeface="Arial" pitchFamily="34" charset="0"/>
              </a:rPr>
              <a:t>    {</a:t>
            </a:r>
          </a:p>
          <a:p>
            <a:pPr>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(“The employee id of employee is : %d”, 		e[</a:t>
            </a:r>
            <a:r>
              <a:rPr lang="en-US" sz="3000" dirty="0" err="1">
                <a:cs typeface="Arial" pitchFamily="34" charset="0"/>
              </a:rPr>
              <a:t>i</a:t>
            </a:r>
            <a:r>
              <a:rPr lang="en-US" sz="3000" dirty="0">
                <a:cs typeface="Arial" pitchFamily="34" charset="0"/>
              </a:rPr>
              <a:t>].</a:t>
            </a:r>
            <a:r>
              <a:rPr lang="en-US" sz="3000" dirty="0" err="1">
                <a:cs typeface="Arial" pitchFamily="34" charset="0"/>
              </a:rPr>
              <a:t>emp_id</a:t>
            </a:r>
            <a:r>
              <a:rPr lang="en-US" sz="3000" dirty="0">
                <a:cs typeface="Arial" pitchFamily="34" charset="0"/>
              </a:rPr>
              <a:t>);</a:t>
            </a:r>
          </a:p>
          <a:p>
            <a:pPr>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(“The name of employee is: %</a:t>
            </a:r>
            <a:r>
              <a:rPr lang="en-US" sz="3000" dirty="0" err="1">
                <a:cs typeface="Arial" pitchFamily="34" charset="0"/>
              </a:rPr>
              <a:t>s”,e</a:t>
            </a:r>
            <a:r>
              <a:rPr lang="en-US" sz="3000" dirty="0">
                <a:cs typeface="Arial" pitchFamily="34" charset="0"/>
              </a:rPr>
              <a:t>[</a:t>
            </a:r>
            <a:r>
              <a:rPr lang="en-US" sz="3000" dirty="0" err="1">
                <a:cs typeface="Arial" pitchFamily="34" charset="0"/>
              </a:rPr>
              <a:t>i</a:t>
            </a:r>
            <a:r>
              <a:rPr lang="en-US" sz="3000" dirty="0">
                <a:cs typeface="Arial" pitchFamily="34" charset="0"/>
              </a:rPr>
              <a:t>].name);</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idx="1"/>
          </p:nvPr>
        </p:nvSpPr>
        <p:spPr>
          <a:xfrm>
            <a:off x="152400" y="304800"/>
            <a:ext cx="8915400" cy="6553200"/>
          </a:xfrm>
        </p:spPr>
        <p:txBody>
          <a:bodyPr/>
          <a:lstStyle/>
          <a:p>
            <a:pPr>
              <a:buFontTx/>
              <a:buNone/>
              <a:defRPr/>
            </a:pPr>
            <a:r>
              <a:rPr lang="en-US" b="1" dirty="0" smtClean="0"/>
              <a:t>	</a:t>
            </a:r>
            <a:r>
              <a:rPr lang="en-US" b="1" u="sng" dirty="0" smtClean="0"/>
              <a:t>Data Types</a:t>
            </a:r>
          </a:p>
          <a:p>
            <a:pPr marL="0" indent="0" algn="just">
              <a:buFontTx/>
              <a:buNone/>
              <a:defRPr/>
            </a:pPr>
            <a:r>
              <a:rPr lang="en-US" sz="1800" dirty="0" smtClean="0"/>
              <a:t>C programming language which has the ability to divide the data into different types. The type of a variable determine the what kind of values it may take on. The various data types are.</a:t>
            </a:r>
          </a:p>
          <a:p>
            <a:pPr marL="0" indent="0" algn="just">
              <a:buFontTx/>
              <a:buNone/>
              <a:defRPr/>
            </a:pPr>
            <a:endParaRPr lang="en-US" sz="1800" dirty="0" smtClean="0"/>
          </a:p>
          <a:p>
            <a:pPr algn="just">
              <a:defRPr/>
            </a:pPr>
            <a:r>
              <a:rPr lang="en-US" dirty="0" smtClean="0"/>
              <a:t>Simple Data type</a:t>
            </a:r>
          </a:p>
          <a:p>
            <a:pPr algn="just">
              <a:buFontTx/>
              <a:buNone/>
              <a:defRPr/>
            </a:pPr>
            <a:r>
              <a:rPr lang="en-US" dirty="0" smtClean="0"/>
              <a:t>				</a:t>
            </a:r>
            <a:r>
              <a:rPr lang="en-US" dirty="0" smtClean="0">
                <a:sym typeface="Wingdings" pitchFamily="2" charset="2"/>
              </a:rPr>
              <a:t> Integer, Real, Void, Char</a:t>
            </a:r>
          </a:p>
          <a:p>
            <a:pPr algn="just">
              <a:buFontTx/>
              <a:buNone/>
              <a:defRPr/>
            </a:pPr>
            <a:endParaRPr lang="en-US" dirty="0" smtClean="0"/>
          </a:p>
          <a:p>
            <a:pPr algn="just">
              <a:defRPr/>
            </a:pPr>
            <a:r>
              <a:rPr lang="en-US" dirty="0" smtClean="0"/>
              <a:t>Structured Data type</a:t>
            </a:r>
          </a:p>
          <a:p>
            <a:pPr algn="just">
              <a:buFontTx/>
              <a:buNone/>
              <a:defRPr/>
            </a:pPr>
            <a:r>
              <a:rPr lang="en-US" dirty="0" smtClean="0">
                <a:sym typeface="Wingdings" pitchFamily="2" charset="2"/>
              </a:rPr>
              <a:t>				Array, Strings</a:t>
            </a:r>
          </a:p>
          <a:p>
            <a:pPr algn="just">
              <a:buFontTx/>
              <a:buNone/>
              <a:defRPr/>
            </a:pPr>
            <a:endParaRPr lang="en-US" dirty="0" smtClean="0"/>
          </a:p>
          <a:p>
            <a:pPr algn="just">
              <a:defRPr/>
            </a:pPr>
            <a:r>
              <a:rPr lang="en-US" dirty="0" smtClean="0"/>
              <a:t>User Defined Data type</a:t>
            </a:r>
          </a:p>
          <a:p>
            <a:pPr algn="just">
              <a:buFontTx/>
              <a:buNone/>
              <a:defRPr/>
            </a:pPr>
            <a:r>
              <a:rPr lang="en-US" dirty="0" smtClean="0"/>
              <a:t> 				</a:t>
            </a:r>
            <a:r>
              <a:rPr lang="en-US" dirty="0" smtClean="0">
                <a:sym typeface="Wingdings" pitchFamily="2" charset="2"/>
              </a:rPr>
              <a:t></a:t>
            </a:r>
            <a:r>
              <a:rPr lang="en-US" dirty="0" err="1" smtClean="0">
                <a:sym typeface="Wingdings" pitchFamily="2" charset="2"/>
              </a:rPr>
              <a:t>Enum</a:t>
            </a:r>
            <a:r>
              <a:rPr lang="en-US" dirty="0" smtClean="0">
                <a:sym typeface="Wingdings" pitchFamily="2" charset="2"/>
              </a:rPr>
              <a:t>, Structures, Unions</a:t>
            </a:r>
            <a:endParaRPr lang="en-US" dirty="0" smtClean="0"/>
          </a:p>
        </p:txBody>
      </p:sp>
      <p:sp>
        <p:nvSpPr>
          <p:cNvPr id="3" name="Slide Number Placeholder 2"/>
          <p:cNvSpPr>
            <a:spLocks noGrp="1"/>
          </p:cNvSpPr>
          <p:nvPr>
            <p:ph type="sldNum" sz="quarter" idx="12"/>
          </p:nvPr>
        </p:nvSpPr>
        <p:spPr/>
        <p:txBody>
          <a:bodyPr/>
          <a:lstStyle/>
          <a:p>
            <a:pPr>
              <a:defRPr/>
            </a:pPr>
            <a:fld id="{8F5EAB01-B316-402F-9DE8-087662CCC3AD}"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6200" y="152400"/>
            <a:ext cx="8991600" cy="5645150"/>
          </a:xfrm>
          <a:prstGeom prst="rect">
            <a:avLst/>
          </a:prstGeom>
          <a:noFill/>
          <a:ln w="9525">
            <a:noFill/>
            <a:miter lim="800000"/>
            <a:headEnd/>
            <a:tailEnd/>
          </a:ln>
        </p:spPr>
        <p:txBody>
          <a:bodyPr>
            <a:spAutoFit/>
          </a:bodyPr>
          <a:lstStyle/>
          <a:p>
            <a:pPr algn="ctr">
              <a:lnSpc>
                <a:spcPct val="90000"/>
              </a:lnSpc>
              <a:defRPr/>
            </a:pPr>
            <a:r>
              <a:rPr lang="en-US" sz="3200" b="1" u="sng" dirty="0">
                <a:cs typeface="Arial" pitchFamily="34" charset="0"/>
              </a:rPr>
              <a:t>Program to implement the Array of Structure</a:t>
            </a:r>
          </a:p>
          <a:p>
            <a:pPr algn="ctr">
              <a:lnSpc>
                <a:spcPts val="2500"/>
              </a:lnSpc>
              <a:spcBef>
                <a:spcPts val="0"/>
              </a:spcBef>
              <a:defRPr/>
            </a:pPr>
            <a:endParaRPr lang="en-US" sz="3200" dirty="0">
              <a:cs typeface="Arial" pitchFamily="34" charset="0"/>
            </a:endParaRPr>
          </a:p>
          <a:p>
            <a:pPr marL="115888">
              <a:spcBef>
                <a:spcPts val="0"/>
              </a:spcBef>
              <a:defRPr/>
            </a:pPr>
            <a:r>
              <a:rPr lang="en-US" sz="3000" dirty="0">
                <a:cs typeface="Arial" pitchFamily="34" charset="0"/>
              </a:rPr>
              <a:t>    </a:t>
            </a:r>
            <a:r>
              <a:rPr lang="en-US" sz="3000" dirty="0" err="1">
                <a:cs typeface="Arial" pitchFamily="34" charset="0"/>
              </a:rPr>
              <a:t>printf</a:t>
            </a:r>
            <a:r>
              <a:rPr lang="en-US" sz="3000" dirty="0">
                <a:cs typeface="Arial" pitchFamily="34" charset="0"/>
              </a:rPr>
              <a:t> (“The salary of employee is: %f”,			         e[</a:t>
            </a:r>
            <a:r>
              <a:rPr lang="en-US" sz="3000" dirty="0" err="1">
                <a:cs typeface="Arial" pitchFamily="34" charset="0"/>
              </a:rPr>
              <a:t>i</a:t>
            </a:r>
            <a:r>
              <a:rPr lang="en-US" sz="3000" dirty="0">
                <a:cs typeface="Arial" pitchFamily="34" charset="0"/>
              </a:rPr>
              <a:t>].salary);</a:t>
            </a:r>
          </a:p>
          <a:p>
            <a:pPr marL="115888">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(“The address of employee is : %s”, 			e[</a:t>
            </a:r>
            <a:r>
              <a:rPr lang="en-US" sz="3000" dirty="0" err="1">
                <a:cs typeface="Arial" pitchFamily="34" charset="0"/>
              </a:rPr>
              <a:t>i</a:t>
            </a:r>
            <a:r>
              <a:rPr lang="en-US" sz="3000" dirty="0">
                <a:cs typeface="Arial" pitchFamily="34" charset="0"/>
              </a:rPr>
              <a:t>].address);</a:t>
            </a:r>
          </a:p>
          <a:p>
            <a:pPr>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(“The department of employee is : %d”, 			e[</a:t>
            </a:r>
            <a:r>
              <a:rPr lang="en-US" sz="3000" dirty="0" err="1">
                <a:cs typeface="Arial" pitchFamily="34" charset="0"/>
              </a:rPr>
              <a:t>i</a:t>
            </a:r>
            <a:r>
              <a:rPr lang="en-US" sz="3000" dirty="0">
                <a:cs typeface="Arial" pitchFamily="34" charset="0"/>
              </a:rPr>
              <a:t>].</a:t>
            </a:r>
            <a:r>
              <a:rPr lang="en-US" sz="3000" dirty="0" err="1">
                <a:cs typeface="Arial" pitchFamily="34" charset="0"/>
              </a:rPr>
              <a:t>dept_no</a:t>
            </a:r>
            <a:r>
              <a:rPr lang="en-US" sz="3000" dirty="0">
                <a:cs typeface="Arial" pitchFamily="34" charset="0"/>
              </a:rPr>
              <a:t>);</a:t>
            </a:r>
          </a:p>
          <a:p>
            <a:pPr>
              <a:spcBef>
                <a:spcPts val="0"/>
              </a:spcBef>
              <a:buFont typeface="Monotype Sorts"/>
              <a:buNone/>
              <a:defRPr/>
            </a:pPr>
            <a:r>
              <a:rPr lang="en-US" sz="3000" dirty="0">
                <a:cs typeface="Arial" pitchFamily="34" charset="0"/>
              </a:rPr>
              <a:t>     </a:t>
            </a:r>
            <a:r>
              <a:rPr lang="en-US" sz="3000" dirty="0" err="1">
                <a:cs typeface="Arial" pitchFamily="34" charset="0"/>
              </a:rPr>
              <a:t>printf</a:t>
            </a:r>
            <a:r>
              <a:rPr lang="en-US" sz="3000" dirty="0">
                <a:cs typeface="Arial" pitchFamily="34" charset="0"/>
              </a:rPr>
              <a:t> (“The age of employee is : %d”, e[</a:t>
            </a:r>
            <a:r>
              <a:rPr lang="en-US" sz="3000" dirty="0" err="1">
                <a:cs typeface="Arial" pitchFamily="34" charset="0"/>
              </a:rPr>
              <a:t>i</a:t>
            </a:r>
            <a:r>
              <a:rPr lang="en-US" sz="3000" dirty="0">
                <a:cs typeface="Arial" pitchFamily="34" charset="0"/>
              </a:rPr>
              <a:t>].age);</a:t>
            </a:r>
          </a:p>
          <a:p>
            <a:pPr>
              <a:spcBef>
                <a:spcPts val="0"/>
              </a:spcBef>
              <a:buFont typeface="Monotype Sorts"/>
              <a:buNone/>
              <a:defRPr/>
            </a:pPr>
            <a:r>
              <a:rPr lang="en-US" sz="3000" dirty="0">
                <a:cs typeface="Arial" pitchFamily="34" charset="0"/>
              </a:rPr>
              <a:t>     } </a:t>
            </a:r>
          </a:p>
          <a:p>
            <a:pPr>
              <a:spcBef>
                <a:spcPts val="0"/>
              </a:spcBef>
              <a:buFont typeface="Monotype Sorts"/>
              <a:buNone/>
              <a:defRPr/>
            </a:pPr>
            <a:r>
              <a:rPr lang="en-US" sz="3000" dirty="0">
                <a:cs typeface="Arial" pitchFamily="34" charset="0"/>
              </a:rPr>
              <a:t>  </a:t>
            </a:r>
            <a:r>
              <a:rPr lang="en-US" sz="3000" dirty="0" err="1">
                <a:cs typeface="Arial" pitchFamily="34" charset="0"/>
              </a:rPr>
              <a:t>getch</a:t>
            </a:r>
            <a:r>
              <a:rPr lang="en-US" sz="3000" dirty="0">
                <a:cs typeface="Arial" pitchFamily="34" charset="0"/>
              </a:rPr>
              <a:t>();</a:t>
            </a:r>
          </a:p>
          <a:p>
            <a:pPr>
              <a:spcBef>
                <a:spcPts val="0"/>
              </a:spcBef>
              <a:buFont typeface="Monotype Sorts"/>
              <a:buNone/>
              <a:defRPr/>
            </a:pPr>
            <a:r>
              <a:rPr lang="en-US" sz="3000" dirty="0">
                <a:cs typeface="Arial" pitchFamily="34" charset="0"/>
              </a:rPr>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2400" y="157163"/>
            <a:ext cx="8763000" cy="7364132"/>
          </a:xfrm>
          <a:prstGeom prst="rect">
            <a:avLst/>
          </a:prstGeom>
          <a:noFill/>
          <a:ln w="9525">
            <a:noFill/>
            <a:miter lim="800000"/>
            <a:headEnd/>
            <a:tailEnd/>
          </a:ln>
        </p:spPr>
        <p:txBody>
          <a:bodyPr>
            <a:spAutoFit/>
          </a:bodyPr>
          <a:lstStyle/>
          <a:p>
            <a:pPr algn="ctr"/>
            <a:r>
              <a:rPr lang="en-US" sz="3200" b="1" u="sng" dirty="0"/>
              <a:t>Structures within Structures</a:t>
            </a:r>
          </a:p>
          <a:p>
            <a:pPr>
              <a:lnSpc>
                <a:spcPts val="2600"/>
              </a:lnSpc>
            </a:pPr>
            <a:endParaRPr lang="en-US" sz="3200" b="1" u="sng" dirty="0"/>
          </a:p>
          <a:p>
            <a:pPr algn="just">
              <a:lnSpc>
                <a:spcPct val="120000"/>
              </a:lnSpc>
            </a:pPr>
            <a:r>
              <a:rPr lang="en-US" sz="3200" dirty="0"/>
              <a:t>C language define a variable of structure type as a member of other structure type. The syntax to define the structure within structure is </a:t>
            </a:r>
            <a:r>
              <a:rPr lang="en-US" sz="3200" dirty="0" err="1"/>
              <a:t>struct</a:t>
            </a:r>
            <a:r>
              <a:rPr lang="en-US" sz="3200" dirty="0"/>
              <a:t> &lt;</a:t>
            </a:r>
            <a:r>
              <a:rPr lang="en-US" sz="3200" dirty="0" err="1"/>
              <a:t>struct_name</a:t>
            </a:r>
            <a:r>
              <a:rPr lang="en-US" sz="3200" dirty="0"/>
              <a:t>&gt;{</a:t>
            </a:r>
          </a:p>
          <a:p>
            <a:pPr algn="just">
              <a:lnSpc>
                <a:spcPct val="120000"/>
              </a:lnSpc>
            </a:pPr>
            <a:r>
              <a:rPr lang="en-US" sz="3200" dirty="0"/>
              <a:t>&lt;</a:t>
            </a:r>
            <a:r>
              <a:rPr lang="en-US" sz="3200" dirty="0" err="1"/>
              <a:t>data_type</a:t>
            </a:r>
            <a:r>
              <a:rPr lang="en-US" sz="3200" dirty="0"/>
              <a:t>&gt; &lt;</a:t>
            </a:r>
            <a:r>
              <a:rPr lang="en-US" sz="3200" dirty="0" err="1"/>
              <a:t>variable_name</a:t>
            </a:r>
            <a:r>
              <a:rPr lang="en-US" sz="3200" dirty="0"/>
              <a:t>&gt;;</a:t>
            </a:r>
          </a:p>
          <a:p>
            <a:pPr algn="just">
              <a:lnSpc>
                <a:spcPct val="120000"/>
              </a:lnSpc>
            </a:pPr>
            <a:r>
              <a:rPr lang="en-US" sz="3200" dirty="0"/>
              <a:t>			</a:t>
            </a:r>
            <a:r>
              <a:rPr lang="en-US" sz="3200" dirty="0" err="1"/>
              <a:t>struct</a:t>
            </a:r>
            <a:r>
              <a:rPr lang="en-US" sz="3200" dirty="0"/>
              <a:t> &lt;</a:t>
            </a:r>
            <a:r>
              <a:rPr lang="en-US" sz="3200" dirty="0" err="1"/>
              <a:t>struct_name</a:t>
            </a:r>
            <a:r>
              <a:rPr lang="en-US" sz="3200" dirty="0"/>
              <a:t>&gt;</a:t>
            </a:r>
          </a:p>
          <a:p>
            <a:pPr algn="just">
              <a:lnSpc>
                <a:spcPct val="120000"/>
              </a:lnSpc>
            </a:pPr>
            <a:r>
              <a:rPr lang="en-US" sz="3200" dirty="0"/>
              <a:t>			     </a:t>
            </a:r>
            <a:r>
              <a:rPr lang="en-US" sz="3200" dirty="0" smtClean="0"/>
              <a:t>{&lt;</a:t>
            </a:r>
            <a:r>
              <a:rPr lang="en-US" sz="3200" dirty="0" err="1"/>
              <a:t>data_type</a:t>
            </a:r>
            <a:r>
              <a:rPr lang="en-US" sz="3200" dirty="0"/>
              <a:t>&gt; &lt;</a:t>
            </a:r>
            <a:r>
              <a:rPr lang="en-US" sz="3200" dirty="0" err="1"/>
              <a:t>variable_name</a:t>
            </a:r>
            <a:r>
              <a:rPr lang="en-US" sz="3200" dirty="0"/>
              <a:t>&gt;;</a:t>
            </a:r>
          </a:p>
          <a:p>
            <a:pPr algn="just">
              <a:lnSpc>
                <a:spcPct val="120000"/>
              </a:lnSpc>
            </a:pPr>
            <a:r>
              <a:rPr lang="en-US" sz="3200" dirty="0"/>
              <a:t>			    ……..}&lt;</a:t>
            </a:r>
            <a:r>
              <a:rPr lang="en-US" sz="3200" dirty="0" err="1"/>
              <a:t>struct_variable</a:t>
            </a:r>
            <a:r>
              <a:rPr lang="en-US" sz="3200" dirty="0"/>
              <a:t>&gt;;</a:t>
            </a:r>
          </a:p>
          <a:p>
            <a:pPr algn="just">
              <a:lnSpc>
                <a:spcPct val="120000"/>
              </a:lnSpc>
            </a:pPr>
            <a:r>
              <a:rPr lang="en-US" sz="3200" dirty="0"/>
              <a:t>&lt;</a:t>
            </a:r>
            <a:r>
              <a:rPr lang="en-US" sz="3200" dirty="0" err="1"/>
              <a:t>data_type</a:t>
            </a:r>
            <a:r>
              <a:rPr lang="en-US" sz="3200" dirty="0"/>
              <a:t>&gt; &lt;</a:t>
            </a:r>
            <a:r>
              <a:rPr lang="en-US" sz="3200" dirty="0" err="1"/>
              <a:t>variable_name</a:t>
            </a:r>
            <a:r>
              <a:rPr lang="en-US" sz="3200" dirty="0"/>
              <a:t>&gt;;</a:t>
            </a:r>
          </a:p>
          <a:p>
            <a:pPr algn="just">
              <a:lnSpc>
                <a:spcPct val="120000"/>
              </a:lnSpc>
            </a:pPr>
            <a:r>
              <a:rPr lang="en-US" sz="3200" dirty="0"/>
              <a:t>};</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52400" y="76200"/>
            <a:ext cx="8686800" cy="6986588"/>
          </a:xfrm>
          <a:prstGeom prst="rect">
            <a:avLst/>
          </a:prstGeom>
          <a:noFill/>
          <a:ln w="9525">
            <a:noFill/>
            <a:miter lim="800000"/>
            <a:headEnd/>
            <a:tailEnd/>
          </a:ln>
        </p:spPr>
        <p:txBody>
          <a:bodyPr>
            <a:spAutoFit/>
          </a:bodyPr>
          <a:lstStyle/>
          <a:p>
            <a:pPr algn="ctr"/>
            <a:r>
              <a:rPr lang="en-US" sz="3200" b="1" u="sng" dirty="0"/>
              <a:t>Example of Structure within Structure</a:t>
            </a:r>
          </a:p>
          <a:p>
            <a:pPr algn="ctr">
              <a:lnSpc>
                <a:spcPts val="2900"/>
              </a:lnSpc>
            </a:pPr>
            <a:endParaRPr lang="en-US" sz="3200" b="1" u="sng" dirty="0"/>
          </a:p>
          <a:p>
            <a:r>
              <a:rPr lang="en-US" sz="3200" dirty="0"/>
              <a:t>The structure of Employee is declared as</a:t>
            </a:r>
          </a:p>
          <a:p>
            <a:r>
              <a:rPr lang="en-US" sz="3200" dirty="0"/>
              <a:t> </a:t>
            </a:r>
            <a:r>
              <a:rPr lang="en-US" sz="3200" dirty="0" err="1"/>
              <a:t>struct</a:t>
            </a:r>
            <a:r>
              <a:rPr lang="en-US" sz="3200" dirty="0"/>
              <a:t> employee</a:t>
            </a:r>
          </a:p>
          <a:p>
            <a:r>
              <a:rPr lang="en-US" sz="3200" dirty="0"/>
              <a:t>  {  </a:t>
            </a:r>
            <a:r>
              <a:rPr lang="en-US" sz="3200" dirty="0" err="1"/>
              <a:t>int</a:t>
            </a:r>
            <a:r>
              <a:rPr lang="en-US" sz="3200" dirty="0"/>
              <a:t>  </a:t>
            </a:r>
            <a:r>
              <a:rPr lang="en-US" sz="3200" dirty="0" err="1"/>
              <a:t>emp_id</a:t>
            </a:r>
            <a:r>
              <a:rPr lang="en-US" sz="3200" dirty="0"/>
              <a:t>;</a:t>
            </a:r>
          </a:p>
          <a:p>
            <a:r>
              <a:rPr lang="en-US" sz="3200" dirty="0"/>
              <a:t>     char name[20];</a:t>
            </a:r>
          </a:p>
          <a:p>
            <a:r>
              <a:rPr lang="en-US" sz="3200" dirty="0"/>
              <a:t>     float salary;</a:t>
            </a:r>
          </a:p>
          <a:p>
            <a:r>
              <a:rPr lang="en-US" sz="3200" dirty="0"/>
              <a:t>     </a:t>
            </a:r>
            <a:r>
              <a:rPr lang="en-US" sz="3200" dirty="0" err="1"/>
              <a:t>int</a:t>
            </a:r>
            <a:r>
              <a:rPr lang="en-US" sz="3200" dirty="0"/>
              <a:t> </a:t>
            </a:r>
            <a:r>
              <a:rPr lang="en-US" sz="3200" dirty="0" err="1"/>
              <a:t>dept_no</a:t>
            </a:r>
            <a:r>
              <a:rPr lang="en-US" sz="3200" dirty="0"/>
              <a:t>;</a:t>
            </a:r>
          </a:p>
          <a:p>
            <a:r>
              <a:rPr lang="en-US" sz="3200" dirty="0"/>
              <a:t>     </a:t>
            </a:r>
            <a:r>
              <a:rPr lang="en-US" sz="3200" dirty="0" err="1"/>
              <a:t>struct</a:t>
            </a:r>
            <a:r>
              <a:rPr lang="en-US" sz="3200" dirty="0"/>
              <a:t> date</a:t>
            </a:r>
          </a:p>
          <a:p>
            <a:r>
              <a:rPr lang="en-US" sz="3200" dirty="0"/>
              <a:t>	{    </a:t>
            </a:r>
            <a:r>
              <a:rPr lang="en-US" sz="3200" dirty="0" err="1"/>
              <a:t>int</a:t>
            </a:r>
            <a:r>
              <a:rPr lang="en-US" sz="3200" dirty="0"/>
              <a:t> day;</a:t>
            </a:r>
          </a:p>
          <a:p>
            <a:r>
              <a:rPr lang="en-US" sz="3200" dirty="0"/>
              <a:t>	     </a:t>
            </a:r>
            <a:r>
              <a:rPr lang="en-US" sz="3200" dirty="0" err="1"/>
              <a:t>int</a:t>
            </a:r>
            <a:r>
              <a:rPr lang="en-US" sz="3200" dirty="0"/>
              <a:t> month;</a:t>
            </a:r>
          </a:p>
          <a:p>
            <a:r>
              <a:rPr lang="en-US" sz="3200" dirty="0"/>
              <a:t>	     </a:t>
            </a:r>
            <a:r>
              <a:rPr lang="en-US" sz="3200" dirty="0" err="1"/>
              <a:t>int</a:t>
            </a:r>
            <a:r>
              <a:rPr lang="en-US" sz="3200" dirty="0"/>
              <a:t> year;</a:t>
            </a:r>
          </a:p>
          <a:p>
            <a:r>
              <a:rPr lang="en-US" sz="3200" dirty="0"/>
              <a:t>	}</a:t>
            </a:r>
            <a:r>
              <a:rPr lang="en-US" sz="3200" dirty="0" err="1" smtClean="0"/>
              <a:t>doj</a:t>
            </a:r>
            <a:r>
              <a:rPr lang="en-US" sz="3200" dirty="0" smtClean="0"/>
              <a:t>;   </a:t>
            </a:r>
            <a:endParaRPr lang="en-US" sz="3200" dirty="0"/>
          </a:p>
          <a:p>
            <a:r>
              <a:rPr lang="en-US" sz="3200" dirty="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52400" y="134938"/>
            <a:ext cx="8686800" cy="6262687"/>
          </a:xfrm>
          <a:prstGeom prst="rect">
            <a:avLst/>
          </a:prstGeom>
          <a:noFill/>
          <a:ln w="9525">
            <a:noFill/>
            <a:miter lim="800000"/>
            <a:headEnd/>
            <a:tailEnd/>
          </a:ln>
        </p:spPr>
        <p:txBody>
          <a:bodyPr>
            <a:spAutoFit/>
          </a:bodyPr>
          <a:lstStyle/>
          <a:p>
            <a:pPr algn="ctr"/>
            <a:r>
              <a:rPr lang="en-US" sz="3200" b="1" u="sng" dirty="0"/>
              <a:t>Accessing Structures within Structures</a:t>
            </a:r>
          </a:p>
          <a:p>
            <a:pPr>
              <a:lnSpc>
                <a:spcPts val="2500"/>
              </a:lnSpc>
            </a:pPr>
            <a:endParaRPr lang="en-US" sz="3200" b="1" u="sng" dirty="0"/>
          </a:p>
          <a:p>
            <a:pPr algn="just">
              <a:lnSpc>
                <a:spcPct val="120000"/>
              </a:lnSpc>
            </a:pPr>
            <a:r>
              <a:rPr lang="en-US" sz="3200" dirty="0"/>
              <a:t>The data member of structure within structure is accessed by using two period (.) symbol. The syntax to access the structure within structure is </a:t>
            </a:r>
          </a:p>
          <a:p>
            <a:pPr algn="just">
              <a:lnSpc>
                <a:spcPct val="120000"/>
              </a:lnSpc>
            </a:pPr>
            <a:r>
              <a:rPr lang="en-US" sz="3200" dirty="0" err="1"/>
              <a:t>struct</a:t>
            </a:r>
            <a:r>
              <a:rPr lang="en-US" sz="3200" dirty="0"/>
              <a:t> _var. </a:t>
            </a:r>
            <a:r>
              <a:rPr lang="en-US" sz="3200" dirty="0" err="1"/>
              <a:t>nested_struct_var</a:t>
            </a:r>
            <a:r>
              <a:rPr lang="en-US" sz="3200" dirty="0"/>
              <a:t>. </a:t>
            </a:r>
            <a:r>
              <a:rPr lang="en-US" sz="3200" dirty="0" err="1"/>
              <a:t>struct_member</a:t>
            </a:r>
            <a:r>
              <a:rPr lang="en-US" sz="3200" dirty="0"/>
              <a:t>;</a:t>
            </a:r>
          </a:p>
          <a:p>
            <a:pPr algn="just">
              <a:lnSpc>
                <a:spcPct val="120000"/>
              </a:lnSpc>
            </a:pPr>
            <a:r>
              <a:rPr lang="en-US" sz="3200" dirty="0"/>
              <a:t>For Example:-</a:t>
            </a:r>
          </a:p>
          <a:p>
            <a:pPr algn="just">
              <a:lnSpc>
                <a:spcPct val="120000"/>
              </a:lnSpc>
            </a:pPr>
            <a:r>
              <a:rPr lang="en-US" sz="3200" dirty="0"/>
              <a:t>e1.doj.day;</a:t>
            </a:r>
          </a:p>
          <a:p>
            <a:pPr algn="just">
              <a:lnSpc>
                <a:spcPct val="120000"/>
              </a:lnSpc>
            </a:pPr>
            <a:r>
              <a:rPr lang="en-US" sz="3200" dirty="0"/>
              <a:t>e1.doj.month;</a:t>
            </a:r>
          </a:p>
          <a:p>
            <a:pPr algn="just">
              <a:lnSpc>
                <a:spcPct val="120000"/>
              </a:lnSpc>
            </a:pPr>
            <a:r>
              <a:rPr lang="en-US" sz="3200" dirty="0"/>
              <a:t>e1.doj.year;</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52400" y="134938"/>
            <a:ext cx="8686800" cy="6853237"/>
          </a:xfrm>
          <a:prstGeom prst="rect">
            <a:avLst/>
          </a:prstGeom>
          <a:noFill/>
          <a:ln w="9525">
            <a:noFill/>
            <a:miter lim="800000"/>
            <a:headEnd/>
            <a:tailEnd/>
          </a:ln>
        </p:spPr>
        <p:txBody>
          <a:bodyPr>
            <a:spAutoFit/>
          </a:bodyPr>
          <a:lstStyle/>
          <a:p>
            <a:pPr algn="ctr"/>
            <a:r>
              <a:rPr lang="en-US" sz="3200" b="1" u="sng"/>
              <a:t>Pointers and Structures</a:t>
            </a:r>
          </a:p>
          <a:p>
            <a:pPr>
              <a:lnSpc>
                <a:spcPts val="2500"/>
              </a:lnSpc>
            </a:pPr>
            <a:endParaRPr lang="en-US" sz="3200" b="1" u="sng"/>
          </a:p>
          <a:p>
            <a:pPr algn="just">
              <a:lnSpc>
                <a:spcPct val="120000"/>
              </a:lnSpc>
            </a:pPr>
            <a:r>
              <a:rPr lang="en-US" sz="3200"/>
              <a:t>C language can define a pointer variable of structure type. The pointer variable to structure variable is declared by using same syntax to define a pointer variable of data type. The syntax to define the pointer to structure </a:t>
            </a:r>
          </a:p>
          <a:p>
            <a:pPr algn="just">
              <a:lnSpc>
                <a:spcPct val="120000"/>
              </a:lnSpc>
            </a:pPr>
            <a:r>
              <a:rPr lang="en-US" sz="3200"/>
              <a:t> struct &lt;struct_name&gt; *&lt;pointer_var_name&gt;;</a:t>
            </a:r>
          </a:p>
          <a:p>
            <a:pPr algn="just">
              <a:lnSpc>
                <a:spcPct val="120000"/>
              </a:lnSpc>
            </a:pPr>
            <a:r>
              <a:rPr lang="en-US" sz="3200"/>
              <a:t>For Example:</a:t>
            </a:r>
          </a:p>
          <a:p>
            <a:pPr algn="just">
              <a:lnSpc>
                <a:spcPct val="120000"/>
              </a:lnSpc>
            </a:pPr>
            <a:r>
              <a:rPr lang="en-US" sz="3200"/>
              <a:t> struct employee *emp;</a:t>
            </a:r>
          </a:p>
          <a:p>
            <a:pPr algn="just">
              <a:lnSpc>
                <a:spcPct val="120000"/>
              </a:lnSpc>
            </a:pPr>
            <a:r>
              <a:rPr lang="en-US" sz="3200"/>
              <a:t>It declare a pointer variable “emp” of employee type.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52400" y="134938"/>
            <a:ext cx="8686800" cy="6262687"/>
          </a:xfrm>
          <a:prstGeom prst="rect">
            <a:avLst/>
          </a:prstGeom>
          <a:noFill/>
          <a:ln w="9525">
            <a:noFill/>
            <a:miter lim="800000"/>
            <a:headEnd/>
            <a:tailEnd/>
          </a:ln>
        </p:spPr>
        <p:txBody>
          <a:bodyPr>
            <a:spAutoFit/>
          </a:bodyPr>
          <a:lstStyle/>
          <a:p>
            <a:pPr algn="ctr"/>
            <a:r>
              <a:rPr lang="en-US" sz="3200" b="1" u="sng"/>
              <a:t>Access the Pointer in Structures</a:t>
            </a:r>
          </a:p>
          <a:p>
            <a:pPr>
              <a:lnSpc>
                <a:spcPts val="2500"/>
              </a:lnSpc>
            </a:pPr>
            <a:endParaRPr lang="en-US" sz="3200" b="1" u="sng"/>
          </a:p>
          <a:p>
            <a:pPr algn="just">
              <a:lnSpc>
                <a:spcPct val="120000"/>
              </a:lnSpc>
            </a:pPr>
            <a:r>
              <a:rPr lang="en-US" sz="3200"/>
              <a:t>The member of structure variable is accessed by using the pointer variable with arrow operator(</a:t>
            </a:r>
            <a:r>
              <a:rPr lang="en-US" sz="3200">
                <a:sym typeface="Wingdings" pitchFamily="2" charset="2"/>
              </a:rPr>
              <a:t>)</a:t>
            </a:r>
            <a:r>
              <a:rPr lang="en-US" sz="3200"/>
              <a:t> instead of period operator(.). The syntax to access the pointer to structure.</a:t>
            </a:r>
          </a:p>
          <a:p>
            <a:pPr algn="just">
              <a:lnSpc>
                <a:spcPct val="120000"/>
              </a:lnSpc>
            </a:pPr>
            <a:r>
              <a:rPr lang="en-US" sz="3200"/>
              <a:t>pointer_var_name</a:t>
            </a:r>
            <a:r>
              <a:rPr lang="en-US" sz="3200">
                <a:sym typeface="Wingdings" pitchFamily="2" charset="2"/>
              </a:rPr>
              <a:t>structure_member;</a:t>
            </a:r>
          </a:p>
          <a:p>
            <a:pPr algn="just">
              <a:lnSpc>
                <a:spcPct val="120000"/>
              </a:lnSpc>
            </a:pPr>
            <a:r>
              <a:rPr lang="en-US" sz="3200">
                <a:sym typeface="Wingdings" pitchFamily="2" charset="2"/>
              </a:rPr>
              <a:t>For Example:</a:t>
            </a:r>
          </a:p>
          <a:p>
            <a:pPr algn="just">
              <a:lnSpc>
                <a:spcPct val="120000"/>
              </a:lnSpc>
            </a:pPr>
            <a:r>
              <a:rPr lang="en-US" sz="3200">
                <a:sym typeface="Wingdings" pitchFamily="2" charset="2"/>
              </a:rPr>
              <a:t> empname;</a:t>
            </a:r>
          </a:p>
          <a:p>
            <a:pPr algn="just">
              <a:lnSpc>
                <a:spcPct val="120000"/>
              </a:lnSpc>
            </a:pPr>
            <a:r>
              <a:rPr lang="en-US" sz="3200">
                <a:sym typeface="Wingdings" pitchFamily="2" charset="2"/>
              </a:rPr>
              <a:t>Here “name” structure member is accessed through pointer variable emp. </a:t>
            </a:r>
            <a:endParaRPr lang="en-US" sz="3200"/>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52400" y="134938"/>
            <a:ext cx="8763000" cy="6656387"/>
          </a:xfrm>
          <a:prstGeom prst="rect">
            <a:avLst/>
          </a:prstGeom>
          <a:noFill/>
          <a:ln w="9525">
            <a:noFill/>
            <a:miter lim="800000"/>
            <a:headEnd/>
            <a:tailEnd/>
          </a:ln>
        </p:spPr>
        <p:txBody>
          <a:bodyPr>
            <a:spAutoFit/>
          </a:bodyPr>
          <a:lstStyle/>
          <a:p>
            <a:pPr algn="ctr"/>
            <a:r>
              <a:rPr lang="en-US" sz="3200" b="1" u="sng"/>
              <a:t>Passing Structure to Function</a:t>
            </a:r>
          </a:p>
          <a:p>
            <a:pPr>
              <a:lnSpc>
                <a:spcPts val="2500"/>
              </a:lnSpc>
            </a:pPr>
            <a:endParaRPr lang="en-US" sz="3200" b="1" u="sng"/>
          </a:p>
          <a:p>
            <a:pPr algn="just">
              <a:lnSpc>
                <a:spcPct val="120000"/>
              </a:lnSpc>
            </a:pPr>
            <a:r>
              <a:rPr lang="en-US" sz="3200"/>
              <a:t>The structure variable can be passed to a function as a parameter. The program to pass a structure variable to a function.</a:t>
            </a:r>
          </a:p>
          <a:p>
            <a:r>
              <a:rPr lang="en-US" sz="3200"/>
              <a:t>#include &lt;stdio.h&gt;</a:t>
            </a:r>
          </a:p>
          <a:p>
            <a:pPr>
              <a:buFont typeface="Monotype Sorts"/>
              <a:buNone/>
            </a:pPr>
            <a:r>
              <a:rPr lang="en-US" sz="3200"/>
              <a:t>#include &lt;conio.h&gt;</a:t>
            </a:r>
          </a:p>
          <a:p>
            <a:r>
              <a:rPr lang="en-US" sz="3200"/>
              <a:t>struct employee</a:t>
            </a:r>
          </a:p>
          <a:p>
            <a:r>
              <a:rPr lang="en-US" sz="3200"/>
              <a:t>{</a:t>
            </a:r>
          </a:p>
          <a:p>
            <a:r>
              <a:rPr lang="en-US" sz="3200"/>
              <a:t>int  emp_id;</a:t>
            </a:r>
          </a:p>
          <a:p>
            <a:r>
              <a:rPr lang="en-US" sz="3200"/>
              <a:t>char name[20];</a:t>
            </a:r>
          </a:p>
          <a:p>
            <a:r>
              <a:rPr lang="en-US" sz="3200"/>
              <a:t>float salary;</a:t>
            </a:r>
          </a:p>
          <a:p>
            <a:r>
              <a:rPr lang="en-US" sz="320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52400" y="134938"/>
            <a:ext cx="8763000" cy="6723062"/>
          </a:xfrm>
          <a:prstGeom prst="rect">
            <a:avLst/>
          </a:prstGeom>
          <a:noFill/>
          <a:ln w="9525">
            <a:noFill/>
            <a:miter lim="800000"/>
            <a:headEnd/>
            <a:tailEnd/>
          </a:ln>
        </p:spPr>
        <p:txBody>
          <a:bodyPr>
            <a:spAutoFit/>
          </a:bodyPr>
          <a:lstStyle/>
          <a:p>
            <a:pPr algn="ctr"/>
            <a:r>
              <a:rPr lang="en-US" sz="3200" b="1" u="sng"/>
              <a:t>Passing Structure to Function</a:t>
            </a:r>
          </a:p>
          <a:p>
            <a:pPr>
              <a:lnSpc>
                <a:spcPts val="2000"/>
              </a:lnSpc>
              <a:buFont typeface="Monotype Sorts"/>
              <a:buNone/>
            </a:pPr>
            <a:endParaRPr lang="en-US" sz="3200"/>
          </a:p>
          <a:p>
            <a:pPr>
              <a:buFont typeface="Monotype Sorts"/>
              <a:buNone/>
            </a:pPr>
            <a:r>
              <a:rPr lang="en-US" sz="3200"/>
              <a:t>void main ( )</a:t>
            </a:r>
          </a:p>
          <a:p>
            <a:pPr>
              <a:buFont typeface="Monotype Sorts"/>
              <a:buNone/>
            </a:pPr>
            <a:r>
              <a:rPr lang="en-US" sz="3200"/>
              <a:t>   {</a:t>
            </a:r>
          </a:p>
          <a:p>
            <a:pPr>
              <a:buFont typeface="Monotype Sorts"/>
              <a:buNone/>
            </a:pPr>
            <a:r>
              <a:rPr lang="en-US" sz="3200"/>
              <a:t>     struct employee e1;</a:t>
            </a:r>
          </a:p>
          <a:p>
            <a:pPr>
              <a:buFont typeface="Monotype Sorts"/>
              <a:buNone/>
            </a:pPr>
            <a:r>
              <a:rPr lang="en-US" sz="3200"/>
              <a:t>     printf (“Enter the employee id of employee”);</a:t>
            </a:r>
          </a:p>
          <a:p>
            <a:pPr>
              <a:buFont typeface="Monotype Sorts"/>
              <a:buNone/>
            </a:pPr>
            <a:r>
              <a:rPr lang="en-US" sz="3200"/>
              <a:t>     scanf(“%d”,&amp;e1.emp_id);</a:t>
            </a:r>
          </a:p>
          <a:p>
            <a:pPr>
              <a:buFont typeface="Monotype Sorts"/>
              <a:buNone/>
            </a:pPr>
            <a:r>
              <a:rPr lang="en-US" sz="3200"/>
              <a:t>     printf (“Enter the name of employee”);</a:t>
            </a:r>
          </a:p>
          <a:p>
            <a:pPr>
              <a:buFont typeface="Monotype Sorts"/>
              <a:buNone/>
            </a:pPr>
            <a:r>
              <a:rPr lang="en-US" sz="3200"/>
              <a:t>     scanf(“%s”,e1.name);</a:t>
            </a:r>
          </a:p>
          <a:p>
            <a:pPr>
              <a:buFont typeface="Monotype Sorts"/>
              <a:buNone/>
            </a:pPr>
            <a:r>
              <a:rPr lang="en-US" sz="3200"/>
              <a:t>     printf (“Enter the salary of employee”);</a:t>
            </a:r>
          </a:p>
          <a:p>
            <a:pPr>
              <a:buFont typeface="Monotype Sorts"/>
              <a:buNone/>
            </a:pPr>
            <a:r>
              <a:rPr lang="en-US" sz="3200"/>
              <a:t>     scanf(“%f”,&amp;e1.salary);</a:t>
            </a:r>
          </a:p>
          <a:p>
            <a:pPr>
              <a:buFont typeface="Monotype Sorts"/>
              <a:buNone/>
            </a:pPr>
            <a:r>
              <a:rPr lang="en-US" sz="3200"/>
              <a:t>     printdata (struct employee e1);</a:t>
            </a:r>
          </a:p>
          <a:p>
            <a:r>
              <a:rPr lang="en-US" sz="3200"/>
              <a:t>     getch();</a:t>
            </a:r>
          </a:p>
          <a:p>
            <a:pPr>
              <a:buFont typeface="Monotype Sorts"/>
              <a:buNone/>
            </a:pPr>
            <a:r>
              <a:rPr lang="en-US" sz="320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52400" y="134938"/>
            <a:ext cx="8839200" cy="5508625"/>
          </a:xfrm>
          <a:prstGeom prst="rect">
            <a:avLst/>
          </a:prstGeom>
          <a:noFill/>
          <a:ln w="9525">
            <a:noFill/>
            <a:miter lim="800000"/>
            <a:headEnd/>
            <a:tailEnd/>
          </a:ln>
        </p:spPr>
        <p:txBody>
          <a:bodyPr>
            <a:spAutoFit/>
          </a:bodyPr>
          <a:lstStyle/>
          <a:p>
            <a:pPr algn="ctr"/>
            <a:r>
              <a:rPr lang="en-US" sz="3200" b="1" u="sng"/>
              <a:t>Passing Structure to Function</a:t>
            </a:r>
          </a:p>
          <a:p>
            <a:pPr>
              <a:lnSpc>
                <a:spcPts val="2600"/>
              </a:lnSpc>
              <a:buFont typeface="Monotype Sorts"/>
              <a:buNone/>
            </a:pPr>
            <a:endParaRPr lang="en-US" sz="3200"/>
          </a:p>
          <a:p>
            <a:pPr>
              <a:buFont typeface="Monotype Sorts"/>
              <a:buNone/>
            </a:pPr>
            <a:r>
              <a:rPr lang="en-US" sz="3200"/>
              <a:t> void printdata( struct employee emp)</a:t>
            </a:r>
          </a:p>
          <a:p>
            <a:pPr>
              <a:buFont typeface="Monotype Sorts"/>
              <a:buNone/>
            </a:pPr>
            <a:r>
              <a:rPr lang="en-US" sz="3200"/>
              <a:t>  {</a:t>
            </a:r>
          </a:p>
          <a:p>
            <a:pPr>
              <a:buFont typeface="Monotype Sorts"/>
              <a:buNone/>
            </a:pPr>
            <a:r>
              <a:rPr lang="en-US" sz="3200"/>
              <a:t>     printf (“\nThe employee id of employee is : 		%d”, emp.emp_id);</a:t>
            </a:r>
          </a:p>
          <a:p>
            <a:pPr>
              <a:buFont typeface="Monotype Sorts"/>
              <a:buNone/>
            </a:pPr>
            <a:r>
              <a:rPr lang="en-US" sz="3200"/>
              <a:t>     printf (“\nThe name of employee is : %s”, 			emp.name);</a:t>
            </a:r>
          </a:p>
          <a:p>
            <a:pPr>
              <a:buFont typeface="Monotype Sorts"/>
              <a:buNone/>
            </a:pPr>
            <a:r>
              <a:rPr lang="en-US" sz="3200"/>
              <a:t>     printf (“\nThe salary of employee is : %f”, 			emp.salary);</a:t>
            </a:r>
          </a:p>
          <a:p>
            <a:pPr>
              <a:buFont typeface="Monotype Sorts"/>
              <a:buNone/>
            </a:pPr>
            <a:r>
              <a:rPr lang="en-US" sz="320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28600" y="134938"/>
            <a:ext cx="8686800" cy="6656387"/>
          </a:xfrm>
          <a:prstGeom prst="rect">
            <a:avLst/>
          </a:prstGeom>
          <a:noFill/>
          <a:ln w="9525">
            <a:noFill/>
            <a:miter lim="800000"/>
            <a:headEnd/>
            <a:tailEnd/>
          </a:ln>
        </p:spPr>
        <p:txBody>
          <a:bodyPr>
            <a:spAutoFit/>
          </a:bodyPr>
          <a:lstStyle/>
          <a:p>
            <a:pPr algn="ctr"/>
            <a:r>
              <a:rPr lang="en-US" sz="3200" b="1" u="sng"/>
              <a:t>Function Returning Structure</a:t>
            </a:r>
          </a:p>
          <a:p>
            <a:pPr>
              <a:lnSpc>
                <a:spcPts val="2500"/>
              </a:lnSpc>
            </a:pPr>
            <a:endParaRPr lang="en-US" sz="3200" b="1" u="sng"/>
          </a:p>
          <a:p>
            <a:pPr algn="just">
              <a:lnSpc>
                <a:spcPct val="120000"/>
              </a:lnSpc>
            </a:pPr>
            <a:r>
              <a:rPr lang="en-US" sz="3200"/>
              <a:t>The function can return a variable of structure type like a integer and float variable. The program to return a structure from  function.</a:t>
            </a:r>
          </a:p>
          <a:p>
            <a:r>
              <a:rPr lang="en-US" sz="3200"/>
              <a:t>#include &lt;stdio.h&gt;</a:t>
            </a:r>
          </a:p>
          <a:p>
            <a:pPr>
              <a:buFont typeface="Monotype Sorts"/>
              <a:buNone/>
            </a:pPr>
            <a:r>
              <a:rPr lang="en-US" sz="3200"/>
              <a:t>#include &lt;conio.h&gt;</a:t>
            </a:r>
          </a:p>
          <a:p>
            <a:r>
              <a:rPr lang="en-US" sz="3200"/>
              <a:t>struct employee</a:t>
            </a:r>
          </a:p>
          <a:p>
            <a:r>
              <a:rPr lang="en-US" sz="3200"/>
              <a:t>{</a:t>
            </a:r>
          </a:p>
          <a:p>
            <a:r>
              <a:rPr lang="en-US" sz="3200"/>
              <a:t>int  emp_id;</a:t>
            </a:r>
          </a:p>
          <a:p>
            <a:r>
              <a:rPr lang="en-US" sz="3200"/>
              <a:t>char name[20];</a:t>
            </a:r>
          </a:p>
          <a:p>
            <a:r>
              <a:rPr lang="en-US" sz="3200"/>
              <a:t>float salary;</a:t>
            </a:r>
          </a:p>
          <a:p>
            <a:r>
              <a:rPr lang="en-US" sz="320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sz="half" idx="1"/>
          </p:nvPr>
        </p:nvSpPr>
        <p:spPr>
          <a:xfrm>
            <a:off x="304800" y="152400"/>
            <a:ext cx="8305800" cy="6477000"/>
          </a:xfrm>
        </p:spPr>
        <p:txBody>
          <a:bodyPr/>
          <a:lstStyle/>
          <a:p>
            <a:pPr marL="0" indent="0" algn="ctr">
              <a:lnSpc>
                <a:spcPct val="120000"/>
              </a:lnSpc>
              <a:buFontTx/>
              <a:buNone/>
              <a:tabLst>
                <a:tab pos="0" algn="l"/>
              </a:tabLst>
            </a:pPr>
            <a:r>
              <a:rPr lang="en-US" b="1" u="sng" dirty="0" smtClean="0"/>
              <a:t>Structure Data Type</a:t>
            </a:r>
          </a:p>
          <a:p>
            <a:pPr marL="0" indent="0" algn="just">
              <a:lnSpc>
                <a:spcPct val="120000"/>
              </a:lnSpc>
              <a:buFontTx/>
              <a:buNone/>
              <a:tabLst>
                <a:tab pos="0" algn="l"/>
              </a:tabLst>
            </a:pPr>
            <a:r>
              <a:rPr lang="en-US" sz="2400" b="1" dirty="0" smtClean="0"/>
              <a:t>A structure is a user defined data type that groups logically related data items of different data types into a single unit</a:t>
            </a:r>
            <a:r>
              <a:rPr lang="en-US" sz="2400" dirty="0" smtClean="0"/>
              <a:t>. All the elements of a structure are stored at contiguous memory locations. A variable of structure type can store multiple data items of different data types under the one name. As the data of employee in company that is name, Employee ID, salary, address, phone number is stored in structure data type</a:t>
            </a:r>
            <a:r>
              <a:rPr lang="en-US" dirty="0" smtClean="0"/>
              <a:t>.  </a:t>
            </a:r>
          </a:p>
        </p:txBody>
      </p:sp>
      <p:sp>
        <p:nvSpPr>
          <p:cNvPr id="4" name="Slide Number Placeholder 3"/>
          <p:cNvSpPr>
            <a:spLocks noGrp="1"/>
          </p:cNvSpPr>
          <p:nvPr>
            <p:ph type="sldNum" sz="quarter" idx="12"/>
          </p:nvPr>
        </p:nvSpPr>
        <p:spPr/>
        <p:txBody>
          <a:bodyPr/>
          <a:lstStyle/>
          <a:p>
            <a:pPr>
              <a:defRPr/>
            </a:pPr>
            <a:fld id="{92CCC28D-44C8-4014-A547-FAC994401AEE}" type="slidenum">
              <a:rPr lang="en-US" smtClean="0"/>
              <a:pPr>
                <a:defRPr/>
              </a:pPr>
              <a:t>3</a:t>
            </a:fld>
            <a:endParaRPr lang="en-US"/>
          </a:p>
        </p:txBody>
      </p:sp>
    </p:spTree>
  </p:cSld>
  <p:clrMapOvr>
    <a:masterClrMapping/>
  </p:clrMapOvr>
  <p:transition advClick="0" advTm="2147255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8600" y="144463"/>
            <a:ext cx="8686800" cy="6713537"/>
          </a:xfrm>
          <a:prstGeom prst="rect">
            <a:avLst/>
          </a:prstGeom>
          <a:noFill/>
          <a:ln w="9525">
            <a:noFill/>
            <a:miter lim="800000"/>
            <a:headEnd/>
            <a:tailEnd/>
          </a:ln>
        </p:spPr>
        <p:txBody>
          <a:bodyPr>
            <a:spAutoFit/>
          </a:bodyPr>
          <a:lstStyle/>
          <a:p>
            <a:pPr algn="ctr"/>
            <a:r>
              <a:rPr lang="en-US" sz="3200" b="1" u="sng"/>
              <a:t>Function Returning Structure</a:t>
            </a:r>
          </a:p>
          <a:p>
            <a:pPr>
              <a:lnSpc>
                <a:spcPts val="1900"/>
              </a:lnSpc>
              <a:buFont typeface="Monotype Sorts"/>
              <a:buNone/>
            </a:pPr>
            <a:endParaRPr lang="en-US" sz="3200"/>
          </a:p>
          <a:p>
            <a:pPr>
              <a:buFont typeface="Monotype Sorts"/>
              <a:buNone/>
            </a:pPr>
            <a:r>
              <a:rPr lang="en-US" sz="3200"/>
              <a:t>void main ( )</a:t>
            </a:r>
          </a:p>
          <a:p>
            <a:pPr>
              <a:buFont typeface="Monotype Sorts"/>
              <a:buNone/>
            </a:pPr>
            <a:r>
              <a:rPr lang="en-US" sz="3200"/>
              <a:t>   {</a:t>
            </a:r>
          </a:p>
          <a:p>
            <a:pPr>
              <a:buFont typeface="Monotype Sorts"/>
              <a:buNone/>
            </a:pPr>
            <a:r>
              <a:rPr lang="en-US" sz="3200"/>
              <a:t>     struct employee emp;</a:t>
            </a:r>
          </a:p>
          <a:p>
            <a:pPr>
              <a:buFont typeface="Monotype Sorts"/>
              <a:buNone/>
            </a:pPr>
            <a:r>
              <a:rPr lang="en-US" sz="3200"/>
              <a:t>     emp=getdata();</a:t>
            </a:r>
          </a:p>
          <a:p>
            <a:pPr>
              <a:buFont typeface="Monotype Sorts"/>
              <a:buNone/>
            </a:pPr>
            <a:r>
              <a:rPr lang="en-US" sz="3200"/>
              <a:t>     printf (“\nThe employee id of employee is : 		%d”, emp.emp_id);</a:t>
            </a:r>
          </a:p>
          <a:p>
            <a:pPr>
              <a:buFont typeface="Monotype Sorts"/>
              <a:buNone/>
            </a:pPr>
            <a:r>
              <a:rPr lang="en-US" sz="3200"/>
              <a:t>     printf (“\nThe name of employee is : %s”, 			emp.name);</a:t>
            </a:r>
          </a:p>
          <a:p>
            <a:pPr>
              <a:buFont typeface="Monotype Sorts"/>
              <a:buNone/>
            </a:pPr>
            <a:r>
              <a:rPr lang="en-US" sz="3200"/>
              <a:t>     printf (“\nThe salary of employee is : %f”, 			emp.salary);</a:t>
            </a:r>
          </a:p>
          <a:p>
            <a:r>
              <a:rPr lang="en-US" sz="3200"/>
              <a:t>     getch();</a:t>
            </a:r>
          </a:p>
          <a:p>
            <a:pPr>
              <a:buFont typeface="Monotype Sorts"/>
              <a:buNone/>
            </a:pPr>
            <a:r>
              <a:rPr lang="en-US" sz="320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52400" y="152400"/>
            <a:ext cx="8839200" cy="6494463"/>
          </a:xfrm>
          <a:prstGeom prst="rect">
            <a:avLst/>
          </a:prstGeom>
          <a:noFill/>
          <a:ln w="9525">
            <a:noFill/>
            <a:miter lim="800000"/>
            <a:headEnd/>
            <a:tailEnd/>
          </a:ln>
        </p:spPr>
        <p:txBody>
          <a:bodyPr>
            <a:spAutoFit/>
          </a:bodyPr>
          <a:lstStyle/>
          <a:p>
            <a:pPr algn="ctr"/>
            <a:r>
              <a:rPr lang="en-US" sz="3200" b="1" u="sng"/>
              <a:t>Function Returning Structure</a:t>
            </a:r>
          </a:p>
          <a:p>
            <a:pPr>
              <a:lnSpc>
                <a:spcPts val="2500"/>
              </a:lnSpc>
              <a:buFont typeface="Monotype Sorts"/>
              <a:buNone/>
            </a:pPr>
            <a:endParaRPr lang="en-US" sz="3200"/>
          </a:p>
          <a:p>
            <a:pPr>
              <a:buFont typeface="Monotype Sorts"/>
              <a:buNone/>
            </a:pPr>
            <a:r>
              <a:rPr lang="en-US" sz="3200"/>
              <a:t> struct employee getdata( )</a:t>
            </a:r>
          </a:p>
          <a:p>
            <a:pPr>
              <a:buFont typeface="Monotype Sorts"/>
              <a:buNone/>
            </a:pPr>
            <a:r>
              <a:rPr lang="en-US" sz="3200"/>
              <a:t>  {</a:t>
            </a:r>
          </a:p>
          <a:p>
            <a:pPr>
              <a:buFont typeface="Monotype Sorts"/>
              <a:buNone/>
            </a:pPr>
            <a:r>
              <a:rPr lang="en-US" sz="3200"/>
              <a:t>     struct employee e1;</a:t>
            </a:r>
          </a:p>
          <a:p>
            <a:pPr>
              <a:buFont typeface="Monotype Sorts"/>
              <a:buNone/>
            </a:pPr>
            <a:r>
              <a:rPr lang="en-US" sz="3200"/>
              <a:t>     printf (“Enter the employee id of employee”);</a:t>
            </a:r>
          </a:p>
          <a:p>
            <a:pPr>
              <a:buFont typeface="Monotype Sorts"/>
              <a:buNone/>
            </a:pPr>
            <a:r>
              <a:rPr lang="en-US" sz="3200"/>
              <a:t>     scanf(“%d”,&amp;e1.emp_id);</a:t>
            </a:r>
          </a:p>
          <a:p>
            <a:pPr>
              <a:buFont typeface="Monotype Sorts"/>
              <a:buNone/>
            </a:pPr>
            <a:r>
              <a:rPr lang="en-US" sz="3200"/>
              <a:t>     printf (“Enter the name of employee”);</a:t>
            </a:r>
          </a:p>
          <a:p>
            <a:pPr>
              <a:buFont typeface="Monotype Sorts"/>
              <a:buNone/>
            </a:pPr>
            <a:r>
              <a:rPr lang="en-US" sz="3200"/>
              <a:t>     scanf(“%s”,e1.name);</a:t>
            </a:r>
          </a:p>
          <a:p>
            <a:pPr>
              <a:buFont typeface="Monotype Sorts"/>
              <a:buNone/>
            </a:pPr>
            <a:r>
              <a:rPr lang="en-US" sz="3200"/>
              <a:t>     printf (“Enter the salary of employee”);</a:t>
            </a:r>
          </a:p>
          <a:p>
            <a:pPr>
              <a:buFont typeface="Monotype Sorts"/>
              <a:buNone/>
            </a:pPr>
            <a:r>
              <a:rPr lang="en-US" sz="3200"/>
              <a:t>     scanf(“%f”,&amp;e1.salary);</a:t>
            </a:r>
          </a:p>
          <a:p>
            <a:pPr>
              <a:buFont typeface="Monotype Sorts"/>
              <a:buNone/>
            </a:pPr>
            <a:r>
              <a:rPr lang="en-US" sz="3200"/>
              <a:t>     return(e1);</a:t>
            </a:r>
          </a:p>
          <a:p>
            <a:pPr>
              <a:buFont typeface="Monotype Sorts"/>
              <a:buNone/>
            </a:pPr>
            <a:r>
              <a:rPr lang="en-US" sz="320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1"/>
          </p:nvPr>
        </p:nvSpPr>
        <p:spPr>
          <a:xfrm>
            <a:off x="152400" y="76200"/>
            <a:ext cx="8763000" cy="6705600"/>
          </a:xfrm>
        </p:spPr>
        <p:txBody>
          <a:bodyPr/>
          <a:lstStyle/>
          <a:p>
            <a:pPr marL="0" indent="0" algn="ctr">
              <a:lnSpc>
                <a:spcPct val="120000"/>
              </a:lnSpc>
              <a:buFontTx/>
              <a:buNone/>
              <a:tabLst>
                <a:tab pos="0" algn="l"/>
              </a:tabLst>
            </a:pPr>
            <a:r>
              <a:rPr lang="en-US" b="1" u="sng" dirty="0" smtClean="0"/>
              <a:t>Union Data Type</a:t>
            </a:r>
          </a:p>
          <a:p>
            <a:pPr marL="0" indent="0" algn="just">
              <a:lnSpc>
                <a:spcPts val="2000"/>
              </a:lnSpc>
              <a:buFontTx/>
              <a:buNone/>
              <a:tabLst>
                <a:tab pos="0" algn="l"/>
              </a:tabLst>
            </a:pPr>
            <a:endParaRPr lang="en-US" dirty="0" smtClean="0"/>
          </a:p>
          <a:p>
            <a:pPr marL="0" indent="0" algn="just">
              <a:lnSpc>
                <a:spcPct val="120000"/>
              </a:lnSpc>
              <a:buFontTx/>
              <a:buNone/>
              <a:tabLst>
                <a:tab pos="0" algn="l"/>
              </a:tabLst>
            </a:pPr>
            <a:r>
              <a:rPr lang="en-US" dirty="0" smtClean="0"/>
              <a:t>A union is a user defined data type like structure. The union groups logically related variables into a single unit. The union data type allocate the space equal to space need to hold the largest data member of union. The union allows different types of variable to share same space in memory. There is no other difference between structure and union than internal difference. The method to declare, use and access the union is same as structure.</a:t>
            </a:r>
          </a:p>
        </p:txBody>
      </p:sp>
      <p:sp>
        <p:nvSpPr>
          <p:cNvPr id="4" name="Slide Number Placeholder 3"/>
          <p:cNvSpPr>
            <a:spLocks noGrp="1"/>
          </p:cNvSpPr>
          <p:nvPr>
            <p:ph type="sldNum" sz="quarter" idx="12"/>
          </p:nvPr>
        </p:nvSpPr>
        <p:spPr/>
        <p:txBody>
          <a:bodyPr/>
          <a:lstStyle/>
          <a:p>
            <a:pPr>
              <a:defRPr/>
            </a:pPr>
            <a:fld id="{92CCC28D-44C8-4014-A547-FAC994401AEE}" type="slidenum">
              <a:rPr lang="en-US" smtClean="0"/>
              <a:pPr>
                <a:defRPr/>
              </a:pPr>
              <a:t>32</a:t>
            </a:fld>
            <a:endParaRPr lang="en-US"/>
          </a:p>
        </p:txBody>
      </p:sp>
    </p:spTree>
  </p:cSld>
  <p:clrMapOvr>
    <a:masterClrMapping/>
  </p:clrMapOvr>
  <p:transition advClick="0" advTm="2147255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sz="half" idx="1"/>
          </p:nvPr>
        </p:nvSpPr>
        <p:spPr>
          <a:xfrm>
            <a:off x="152400" y="76200"/>
            <a:ext cx="8839200" cy="6705600"/>
          </a:xfrm>
        </p:spPr>
        <p:txBody>
          <a:bodyPr>
            <a:normAutofit/>
          </a:bodyPr>
          <a:lstStyle/>
          <a:p>
            <a:pPr marL="0" indent="0" algn="ctr">
              <a:lnSpc>
                <a:spcPct val="120000"/>
              </a:lnSpc>
              <a:buFontTx/>
              <a:buNone/>
              <a:tabLst>
                <a:tab pos="0" algn="l"/>
              </a:tabLst>
            </a:pPr>
            <a:r>
              <a:rPr lang="en-US" b="1" u="sng" smtClean="0"/>
              <a:t>Defining of Union </a:t>
            </a:r>
          </a:p>
          <a:p>
            <a:pPr marL="0" indent="0" algn="just">
              <a:lnSpc>
                <a:spcPct val="120000"/>
              </a:lnSpc>
              <a:buFontTx/>
              <a:buNone/>
              <a:tabLst>
                <a:tab pos="0" algn="l"/>
              </a:tabLst>
            </a:pPr>
            <a:r>
              <a:rPr lang="en-US" smtClean="0"/>
              <a:t>A union has to defined, before it can used. The syntax of defining a structure is</a:t>
            </a:r>
          </a:p>
          <a:p>
            <a:pPr marL="0" indent="0" algn="just">
              <a:lnSpc>
                <a:spcPct val="120000"/>
              </a:lnSpc>
              <a:buFontTx/>
              <a:buNone/>
              <a:tabLst>
                <a:tab pos="0" algn="l"/>
              </a:tabLst>
            </a:pPr>
            <a:r>
              <a:rPr lang="en-US" smtClean="0"/>
              <a:t> union &lt;union_name&gt;</a:t>
            </a:r>
          </a:p>
          <a:p>
            <a:pPr marL="0" indent="0" algn="just">
              <a:lnSpc>
                <a:spcPct val="120000"/>
              </a:lnSpc>
              <a:buFontTx/>
              <a:buNone/>
              <a:tabLst>
                <a:tab pos="0" algn="l"/>
              </a:tabLst>
            </a:pPr>
            <a:r>
              <a:rPr lang="en-US" smtClean="0"/>
              <a:t> {</a:t>
            </a:r>
          </a:p>
          <a:p>
            <a:pPr marL="0" indent="0" algn="just">
              <a:lnSpc>
                <a:spcPct val="120000"/>
              </a:lnSpc>
              <a:buFontTx/>
              <a:buNone/>
              <a:tabLst>
                <a:tab pos="0" algn="l"/>
              </a:tabLst>
            </a:pPr>
            <a:r>
              <a:rPr lang="en-US" smtClean="0"/>
              <a:t>   &lt;data_type&gt; &lt;variable_name&gt;;</a:t>
            </a:r>
          </a:p>
          <a:p>
            <a:pPr marL="0" indent="0" algn="just">
              <a:lnSpc>
                <a:spcPct val="120000"/>
              </a:lnSpc>
              <a:buFontTx/>
              <a:buNone/>
              <a:tabLst>
                <a:tab pos="0" algn="l"/>
              </a:tabLst>
            </a:pPr>
            <a:r>
              <a:rPr lang="en-US" smtClean="0"/>
              <a:t>   &lt;data_type&gt; &lt;variable_name&gt;;</a:t>
            </a:r>
          </a:p>
          <a:p>
            <a:pPr marL="0" indent="0" algn="just">
              <a:lnSpc>
                <a:spcPct val="120000"/>
              </a:lnSpc>
              <a:buFontTx/>
              <a:buNone/>
              <a:tabLst>
                <a:tab pos="0" algn="l"/>
              </a:tabLst>
            </a:pPr>
            <a:r>
              <a:rPr lang="en-US" smtClean="0"/>
              <a:t>    ……..</a:t>
            </a:r>
          </a:p>
          <a:p>
            <a:pPr marL="0" indent="0" algn="just">
              <a:lnSpc>
                <a:spcPct val="120000"/>
              </a:lnSpc>
              <a:buFontTx/>
              <a:buNone/>
              <a:tabLst>
                <a:tab pos="0" algn="l"/>
              </a:tabLst>
            </a:pPr>
            <a:r>
              <a:rPr lang="en-US" smtClean="0"/>
              <a:t>   &lt;data_type&gt; &lt;variable_name&gt;;</a:t>
            </a:r>
          </a:p>
          <a:p>
            <a:pPr marL="0" indent="0" algn="just">
              <a:lnSpc>
                <a:spcPct val="120000"/>
              </a:lnSpc>
              <a:buFontTx/>
              <a:buNone/>
              <a:tabLst>
                <a:tab pos="0" algn="l"/>
              </a:tabLst>
            </a:pPr>
            <a:r>
              <a:rPr lang="en-US" smtClean="0"/>
              <a:t> };</a:t>
            </a:r>
          </a:p>
        </p:txBody>
      </p:sp>
      <p:sp>
        <p:nvSpPr>
          <p:cNvPr id="4" name="Slide Number Placeholder 3"/>
          <p:cNvSpPr>
            <a:spLocks noGrp="1"/>
          </p:cNvSpPr>
          <p:nvPr>
            <p:ph type="sldNum" sz="quarter" idx="12"/>
          </p:nvPr>
        </p:nvSpPr>
        <p:spPr/>
        <p:txBody>
          <a:bodyPr/>
          <a:lstStyle/>
          <a:p>
            <a:pPr>
              <a:defRPr/>
            </a:pPr>
            <a:fld id="{92CCC28D-44C8-4014-A547-FAC994401AEE}" type="slidenum">
              <a:rPr lang="en-US" smtClean="0"/>
              <a:pPr>
                <a:defRPr/>
              </a:pPr>
              <a:t>33</a:t>
            </a:fld>
            <a:endParaRPr lang="en-US"/>
          </a:p>
        </p:txBody>
      </p:sp>
    </p:spTree>
  </p:cSld>
  <p:clrMapOvr>
    <a:masterClrMapping/>
  </p:clrMapOvr>
  <p:transition advClick="0" advTm="2147255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04800" y="228600"/>
            <a:ext cx="8686800" cy="6494463"/>
          </a:xfrm>
          <a:prstGeom prst="rect">
            <a:avLst/>
          </a:prstGeom>
          <a:noFill/>
          <a:ln w="9525">
            <a:noFill/>
            <a:miter lim="800000"/>
            <a:headEnd/>
            <a:tailEnd/>
          </a:ln>
        </p:spPr>
        <p:txBody>
          <a:bodyPr>
            <a:spAutoFit/>
          </a:bodyPr>
          <a:lstStyle/>
          <a:p>
            <a:pPr algn="ctr"/>
            <a:r>
              <a:rPr lang="en-US" sz="3200" b="1" u="sng"/>
              <a:t>Example of Union</a:t>
            </a:r>
          </a:p>
          <a:p>
            <a:pPr>
              <a:lnSpc>
                <a:spcPts val="2600"/>
              </a:lnSpc>
            </a:pPr>
            <a:endParaRPr lang="en-US" sz="3200" b="1" u="sng"/>
          </a:p>
          <a:p>
            <a:r>
              <a:rPr lang="en-US" sz="3200"/>
              <a:t>The union of Employee is declared as</a:t>
            </a:r>
          </a:p>
          <a:p>
            <a:r>
              <a:rPr lang="en-US" sz="3200"/>
              <a:t> </a:t>
            </a:r>
          </a:p>
          <a:p>
            <a:r>
              <a:rPr lang="en-US" sz="3200"/>
              <a:t>union employee</a:t>
            </a:r>
          </a:p>
          <a:p>
            <a:r>
              <a:rPr lang="en-US" sz="3200"/>
              <a:t>{</a:t>
            </a:r>
          </a:p>
          <a:p>
            <a:r>
              <a:rPr lang="en-US" sz="3200"/>
              <a:t>int  emp_id;</a:t>
            </a:r>
          </a:p>
          <a:p>
            <a:r>
              <a:rPr lang="en-US" sz="3200"/>
              <a:t>char name[20];</a:t>
            </a:r>
          </a:p>
          <a:p>
            <a:r>
              <a:rPr lang="en-US" sz="3200"/>
              <a:t>float salary;</a:t>
            </a:r>
          </a:p>
          <a:p>
            <a:r>
              <a:rPr lang="en-US" sz="3200"/>
              <a:t>char address[50];</a:t>
            </a:r>
          </a:p>
          <a:p>
            <a:r>
              <a:rPr lang="en-US" sz="3200"/>
              <a:t>int dept_no;</a:t>
            </a:r>
          </a:p>
          <a:p>
            <a:r>
              <a:rPr lang="en-US" sz="3200"/>
              <a:t>int age;  </a:t>
            </a:r>
          </a:p>
          <a:p>
            <a:r>
              <a:rPr lang="en-US" sz="320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457200" y="76200"/>
            <a:ext cx="8229600" cy="6705600"/>
          </a:xfrm>
        </p:spPr>
        <p:txBody>
          <a:bodyPr>
            <a:normAutofit fontScale="85000" lnSpcReduction="20000"/>
          </a:bodyPr>
          <a:lstStyle/>
          <a:p>
            <a:pPr marL="0" indent="0" algn="ctr">
              <a:lnSpc>
                <a:spcPts val="4000"/>
              </a:lnSpc>
              <a:buFontTx/>
              <a:buNone/>
              <a:defRPr/>
            </a:pPr>
            <a:r>
              <a:rPr lang="en-US" b="1" u="sng" dirty="0" smtClean="0"/>
              <a:t>Memory Space Allocation </a:t>
            </a:r>
          </a:p>
          <a:p>
            <a:pPr marL="0" indent="58738">
              <a:buFontTx/>
              <a:buNone/>
              <a:defRPr/>
            </a:pPr>
            <a:r>
              <a:rPr lang="en-US" sz="2800" dirty="0" smtClean="0"/>
              <a:t>8000				      </a:t>
            </a:r>
          </a:p>
          <a:p>
            <a:pPr marL="0" indent="58738">
              <a:buFontTx/>
              <a:buNone/>
              <a:defRPr/>
            </a:pPr>
            <a:r>
              <a:rPr lang="en-US" sz="2800" dirty="0" smtClean="0"/>
              <a:t>				      </a:t>
            </a:r>
            <a:r>
              <a:rPr lang="en-US" sz="2800" dirty="0" err="1" smtClean="0"/>
              <a:t>emp_id</a:t>
            </a:r>
            <a:r>
              <a:rPr lang="en-US" sz="2800" dirty="0" smtClean="0"/>
              <a:t>, </a:t>
            </a:r>
            <a:r>
              <a:rPr lang="en-US" sz="2800" dirty="0" err="1" smtClean="0"/>
              <a:t>dept_no</a:t>
            </a:r>
            <a:r>
              <a:rPr lang="en-US" sz="2800" dirty="0" smtClean="0"/>
              <a:t>, age</a:t>
            </a:r>
          </a:p>
          <a:p>
            <a:pPr marL="0" indent="58738">
              <a:buFontTx/>
              <a:buNone/>
              <a:defRPr/>
            </a:pPr>
            <a:r>
              <a:rPr lang="en-US" sz="2800" dirty="0" smtClean="0"/>
              <a:t>8002				</a:t>
            </a:r>
          </a:p>
          <a:p>
            <a:pPr marL="0" indent="58738">
              <a:buFontTx/>
              <a:buNone/>
              <a:defRPr/>
            </a:pPr>
            <a:r>
              <a:rPr lang="en-US" sz="2800" dirty="0" smtClean="0"/>
              <a:t>				  salary</a:t>
            </a:r>
          </a:p>
          <a:p>
            <a:pPr marL="0" indent="58738">
              <a:buFontTx/>
              <a:buNone/>
              <a:defRPr/>
            </a:pPr>
            <a:r>
              <a:rPr lang="en-US" sz="2800" dirty="0" smtClean="0"/>
              <a:t>8004 			</a:t>
            </a:r>
          </a:p>
          <a:p>
            <a:pPr marL="0" indent="58738">
              <a:buFontTx/>
              <a:buNone/>
              <a:defRPr/>
            </a:pPr>
            <a:r>
              <a:rPr lang="en-US" sz="2800" dirty="0" smtClean="0"/>
              <a:t>				name</a:t>
            </a:r>
          </a:p>
          <a:p>
            <a:pPr marL="0" indent="0">
              <a:buFontTx/>
              <a:buNone/>
              <a:defRPr/>
            </a:pPr>
            <a:r>
              <a:rPr lang="en-US" sz="2800" dirty="0" smtClean="0"/>
              <a:t>				 	</a:t>
            </a:r>
          </a:p>
          <a:p>
            <a:pPr marL="0" indent="0">
              <a:buFontTx/>
              <a:buNone/>
              <a:defRPr/>
            </a:pPr>
            <a:r>
              <a:rPr lang="en-US" sz="2800" dirty="0" smtClean="0"/>
              <a:t>8022				</a:t>
            </a:r>
          </a:p>
          <a:p>
            <a:pPr marL="0" indent="0">
              <a:buFontTx/>
              <a:buNone/>
              <a:defRPr/>
            </a:pPr>
            <a:endParaRPr lang="en-US" sz="2800" dirty="0" smtClean="0"/>
          </a:p>
          <a:p>
            <a:pPr marL="0" indent="0">
              <a:buFontTx/>
              <a:buNone/>
              <a:defRPr/>
            </a:pPr>
            <a:r>
              <a:rPr lang="en-US" sz="2800" dirty="0" smtClean="0"/>
              <a:t>			        address</a:t>
            </a:r>
          </a:p>
          <a:p>
            <a:pPr marL="0" indent="0">
              <a:buFontTx/>
              <a:buNone/>
              <a:defRPr/>
            </a:pPr>
            <a:endParaRPr lang="en-US" sz="2800" dirty="0" smtClean="0"/>
          </a:p>
          <a:p>
            <a:pPr marL="0" indent="0">
              <a:buFontTx/>
              <a:buNone/>
              <a:defRPr/>
            </a:pPr>
            <a:r>
              <a:rPr lang="en-US" sz="2800" dirty="0" smtClean="0"/>
              <a:t>8050</a:t>
            </a:r>
          </a:p>
          <a:p>
            <a:pPr marL="0" indent="0">
              <a:buFontTx/>
              <a:buNone/>
              <a:defRPr/>
            </a:pPr>
            <a:r>
              <a:rPr lang="en-US" sz="2800" dirty="0" smtClean="0"/>
              <a:t>					</a:t>
            </a:r>
          </a:p>
          <a:p>
            <a:pPr marL="0" indent="0">
              <a:buFontTx/>
              <a:buNone/>
              <a:defRPr/>
            </a:pPr>
            <a:endParaRPr lang="en-US" sz="2800" dirty="0" smtClean="0"/>
          </a:p>
          <a:p>
            <a:pPr marL="0" indent="0">
              <a:buFontTx/>
              <a:buNone/>
              <a:defRPr/>
            </a:pPr>
            <a:endParaRPr lang="en-US" sz="2800" dirty="0" smtClean="0"/>
          </a:p>
          <a:p>
            <a:pPr marL="0" indent="0">
              <a:buFontTx/>
              <a:buNone/>
              <a:defRPr/>
            </a:pPr>
            <a:r>
              <a:rPr lang="en-US" sz="2800" dirty="0" smtClean="0"/>
              <a:t>						employee			</a:t>
            </a:r>
          </a:p>
        </p:txBody>
      </p:sp>
      <p:graphicFrame>
        <p:nvGraphicFramePr>
          <p:cNvPr id="44099" name="Group 67"/>
          <p:cNvGraphicFramePr>
            <a:graphicFrameLocks noGrp="1"/>
          </p:cNvGraphicFramePr>
          <p:nvPr/>
        </p:nvGraphicFramePr>
        <p:xfrm>
          <a:off x="1524000" y="854075"/>
          <a:ext cx="2209800" cy="5775325"/>
        </p:xfrm>
        <a:graphic>
          <a:graphicData uri="http://schemas.openxmlformats.org/drawingml/2006/table">
            <a:tbl>
              <a:tblPr/>
              <a:tblGrid>
                <a:gridCol w="2209800"/>
              </a:tblGrid>
              <a:tr h="1050925">
                <a:tc>
                  <a:txBody>
                    <a:bodyPr/>
                    <a:lstStyle/>
                    <a:p>
                      <a:r>
                        <a:rPr lang="en-US" sz="2800" baseline="0" dirty="0" smtClean="0"/>
                        <a:t>   </a:t>
                      </a:r>
                      <a:r>
                        <a:rPr lang="en-US" sz="2800" dirty="0" smtClean="0"/>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r>
                        <a:rPr lang="en-US" sz="2800" dirty="0" smtClean="0"/>
                        <a:t>   </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7800">
                <a:tc>
                  <a:txBody>
                    <a:bodyPr/>
                    <a:lstStyle/>
                    <a:p>
                      <a:r>
                        <a:rPr lang="en-US" sz="2800" dirty="0" smtClean="0"/>
                        <a:t>    </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9800">
                <a:tc>
                  <a:txBody>
                    <a:bodyPr/>
                    <a:lstStyle/>
                    <a:p>
                      <a:r>
                        <a:rPr lang="en-US" sz="2800" dirty="0" smtClean="0"/>
                        <a:t> </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p:nvPr/>
        </p:nvCxnSpPr>
        <p:spPr>
          <a:xfrm>
            <a:off x="4495800" y="838200"/>
            <a:ext cx="0" cy="10668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267200" y="838200"/>
            <a:ext cx="0" cy="21336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38600" y="838200"/>
            <a:ext cx="0" cy="35814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0" y="838200"/>
            <a:ext cx="0" cy="57912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10000" y="19050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33800" y="29718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33800" y="44196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33800" y="66294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733800" y="8382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pPr>
              <a:defRPr/>
            </a:pPr>
            <a:fld id="{8F5EAB01-B316-402F-9DE8-087662CCC3AD}" type="slidenum">
              <a:rPr lang="en-US" smtClean="0"/>
              <a:pPr>
                <a:defRPr/>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52400" y="290513"/>
            <a:ext cx="8839200" cy="6262687"/>
          </a:xfrm>
          <a:prstGeom prst="rect">
            <a:avLst/>
          </a:prstGeom>
          <a:noFill/>
          <a:ln w="9525">
            <a:noFill/>
            <a:miter lim="800000"/>
            <a:headEnd/>
            <a:tailEnd/>
          </a:ln>
        </p:spPr>
        <p:txBody>
          <a:bodyPr>
            <a:spAutoFit/>
          </a:bodyPr>
          <a:lstStyle/>
          <a:p>
            <a:pPr algn="ctr">
              <a:defRPr/>
            </a:pPr>
            <a:r>
              <a:rPr lang="en-US" sz="3200" b="1" u="sng" dirty="0">
                <a:cs typeface="Arial" pitchFamily="34" charset="0"/>
              </a:rPr>
              <a:t>Difference between Structures &amp; Union</a:t>
            </a:r>
          </a:p>
          <a:p>
            <a:pPr>
              <a:lnSpc>
                <a:spcPts val="2600"/>
              </a:lnSpc>
              <a:defRPr/>
            </a:pPr>
            <a:endParaRPr lang="en-US" sz="3200" b="1" u="sng" dirty="0">
              <a:cs typeface="Arial" pitchFamily="34" charset="0"/>
            </a:endParaRPr>
          </a:p>
          <a:p>
            <a:pPr marL="514350" indent="-514350" algn="just">
              <a:lnSpc>
                <a:spcPct val="120000"/>
              </a:lnSpc>
              <a:buFontTx/>
              <a:buAutoNum type="arabicParenR"/>
              <a:tabLst>
                <a:tab pos="0" algn="l"/>
              </a:tabLst>
              <a:defRPr/>
            </a:pPr>
            <a:r>
              <a:rPr lang="en-US" sz="3200" dirty="0">
                <a:cs typeface="Arial" pitchFamily="34" charset="0"/>
              </a:rPr>
              <a:t>The memory occupied by structure variable is the sum of sizes of all the members but memory occupied by union variable is equal to space hold by the largest data member of a union.</a:t>
            </a:r>
          </a:p>
          <a:p>
            <a:pPr marL="514350" indent="-514350" algn="just">
              <a:lnSpc>
                <a:spcPct val="120000"/>
              </a:lnSpc>
              <a:buFontTx/>
              <a:buAutoNum type="arabicParenR"/>
              <a:tabLst>
                <a:tab pos="0" algn="l"/>
              </a:tabLst>
              <a:defRPr/>
            </a:pPr>
            <a:r>
              <a:rPr lang="en-US" sz="3200" dirty="0">
                <a:cs typeface="Arial" pitchFamily="34" charset="0"/>
              </a:rPr>
              <a:t>In the structure all the members are accessed at any point of time but in union only one of union member can be accessed at any given time.</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52400" y="228600"/>
            <a:ext cx="8763000" cy="6477000"/>
          </a:xfrm>
        </p:spPr>
        <p:txBody>
          <a:bodyPr>
            <a:normAutofit/>
          </a:bodyPr>
          <a:lstStyle/>
          <a:p>
            <a:pPr algn="ctr">
              <a:lnSpc>
                <a:spcPct val="90000"/>
              </a:lnSpc>
              <a:buFontTx/>
              <a:buNone/>
            </a:pPr>
            <a:r>
              <a:rPr lang="en-US" b="1" u="sng" smtClean="0"/>
              <a:t>Summary</a:t>
            </a:r>
          </a:p>
          <a:p>
            <a:pPr algn="ctr">
              <a:lnSpc>
                <a:spcPts val="2400"/>
              </a:lnSpc>
              <a:buFontTx/>
              <a:buNone/>
            </a:pPr>
            <a:endParaRPr lang="en-US" smtClean="0"/>
          </a:p>
          <a:p>
            <a:pPr algn="just">
              <a:lnSpc>
                <a:spcPct val="90000"/>
              </a:lnSpc>
            </a:pPr>
            <a:r>
              <a:rPr lang="en-US" smtClean="0"/>
              <a:t>A structure is a user defined data type that groups logically related data items of different data types into a single unit.</a:t>
            </a:r>
          </a:p>
          <a:p>
            <a:pPr algn="just">
              <a:lnSpc>
                <a:spcPct val="90000"/>
              </a:lnSpc>
            </a:pPr>
            <a:r>
              <a:rPr lang="en-US" smtClean="0"/>
              <a:t>The elements of a structure are stored at contiguous memory locations.</a:t>
            </a:r>
          </a:p>
          <a:p>
            <a:pPr algn="just">
              <a:lnSpc>
                <a:spcPct val="90000"/>
              </a:lnSpc>
            </a:pPr>
            <a:r>
              <a:rPr lang="en-US" smtClean="0"/>
              <a:t>The value of one structure variable is assigned to another variable of same type using assignment statement.</a:t>
            </a:r>
          </a:p>
          <a:p>
            <a:pPr algn="just">
              <a:lnSpc>
                <a:spcPct val="90000"/>
              </a:lnSpc>
            </a:pPr>
            <a:r>
              <a:rPr lang="en-US" smtClean="0"/>
              <a:t>An array of variables of structure is created.</a:t>
            </a:r>
          </a:p>
          <a:p>
            <a:pPr algn="just">
              <a:lnSpc>
                <a:spcPct val="90000"/>
              </a:lnSpc>
            </a:pPr>
            <a:r>
              <a:rPr lang="en-US" smtClean="0"/>
              <a:t>A variable of structure type is defined as a member of other structure type called nested structure.</a:t>
            </a:r>
          </a:p>
          <a:p>
            <a:pPr algn="just">
              <a:lnSpc>
                <a:spcPct val="90000"/>
              </a:lnSpc>
              <a:buFontTx/>
              <a:buNone/>
            </a:pPr>
            <a:endParaRPr lang="en-US" b="1" smtClean="0"/>
          </a:p>
        </p:txBody>
      </p:sp>
      <p:sp>
        <p:nvSpPr>
          <p:cNvPr id="41986" name="Rectangle 2"/>
          <p:cNvSpPr>
            <a:spLocks noGrp="1" noChangeArrowheads="1"/>
          </p:cNvSpPr>
          <p:nvPr>
            <p:ph type="title"/>
          </p:nvPr>
        </p:nvSpPr>
        <p:spPr>
          <a:xfrm>
            <a:off x="457200" y="274638"/>
            <a:ext cx="8229600" cy="639762"/>
          </a:xfrm>
        </p:spPr>
        <p:txBody>
          <a:bodyPr>
            <a:normAutofit fontScale="90000"/>
          </a:bodyPr>
          <a:lstStyle/>
          <a:p>
            <a:r>
              <a:rPr lang="en-US" sz="3600" b="1" u="sng" smtClean="0"/>
              <a:t> </a:t>
            </a:r>
          </a:p>
        </p:txBody>
      </p:sp>
      <p:sp>
        <p:nvSpPr>
          <p:cNvPr id="4" name="Slide Number Placeholder 3"/>
          <p:cNvSpPr>
            <a:spLocks noGrp="1"/>
          </p:cNvSpPr>
          <p:nvPr>
            <p:ph type="sldNum" sz="quarter" idx="12"/>
          </p:nvPr>
        </p:nvSpPr>
        <p:spPr/>
        <p:txBody>
          <a:bodyPr/>
          <a:lstStyle/>
          <a:p>
            <a:pPr>
              <a:defRPr/>
            </a:pPr>
            <a:fld id="{8F5EAB01-B316-402F-9DE8-087662CCC3AD}" type="slidenum">
              <a:rPr lang="en-US" smtClean="0"/>
              <a:pPr>
                <a:defRPr/>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2400" y="228600"/>
            <a:ext cx="8839200" cy="6248400"/>
          </a:xfrm>
        </p:spPr>
        <p:txBody>
          <a:bodyPr>
            <a:normAutofit/>
          </a:bodyPr>
          <a:lstStyle/>
          <a:p>
            <a:pPr algn="ctr">
              <a:lnSpc>
                <a:spcPct val="90000"/>
              </a:lnSpc>
              <a:buFontTx/>
              <a:buNone/>
            </a:pPr>
            <a:r>
              <a:rPr lang="en-US" b="1" u="sng" smtClean="0"/>
              <a:t>Summary</a:t>
            </a:r>
          </a:p>
          <a:p>
            <a:pPr algn="ctr">
              <a:lnSpc>
                <a:spcPts val="2400"/>
              </a:lnSpc>
              <a:buFontTx/>
              <a:buNone/>
            </a:pPr>
            <a:endParaRPr lang="en-US" smtClean="0"/>
          </a:p>
          <a:p>
            <a:pPr algn="just">
              <a:lnSpc>
                <a:spcPct val="90000"/>
              </a:lnSpc>
            </a:pPr>
            <a:r>
              <a:rPr lang="en-US" smtClean="0"/>
              <a:t>The member of structure variable is accessed by pointer variable with arrow operator (</a:t>
            </a:r>
            <a:r>
              <a:rPr lang="en-US" smtClean="0">
                <a:sym typeface="Wingdings" pitchFamily="2" charset="2"/>
              </a:rPr>
              <a:t>).</a:t>
            </a:r>
            <a:endParaRPr lang="en-US" smtClean="0"/>
          </a:p>
          <a:p>
            <a:pPr algn="just">
              <a:lnSpc>
                <a:spcPct val="90000"/>
              </a:lnSpc>
            </a:pPr>
            <a:r>
              <a:rPr lang="en-US" smtClean="0"/>
              <a:t>The structure variable can be passed to a function as a parameter.</a:t>
            </a:r>
          </a:p>
          <a:p>
            <a:pPr algn="just">
              <a:lnSpc>
                <a:spcPct val="90000"/>
              </a:lnSpc>
            </a:pPr>
            <a:r>
              <a:rPr lang="en-US" smtClean="0"/>
              <a:t>The function can return a variable of structure type. </a:t>
            </a:r>
          </a:p>
          <a:p>
            <a:pPr algn="just">
              <a:lnSpc>
                <a:spcPct val="90000"/>
              </a:lnSpc>
            </a:pPr>
            <a:r>
              <a:rPr lang="en-US" smtClean="0"/>
              <a:t>A union is like structure that group logically related variables into a single unit. The union  allocate the space equal to space need to hold the largest data member of union.</a:t>
            </a:r>
          </a:p>
          <a:p>
            <a:pPr algn="just">
              <a:lnSpc>
                <a:spcPct val="90000"/>
              </a:lnSpc>
            </a:pPr>
            <a:r>
              <a:rPr lang="en-US" smtClean="0"/>
              <a:t>Structure used in database management and  many more applications.</a:t>
            </a:r>
          </a:p>
        </p:txBody>
      </p:sp>
      <p:sp>
        <p:nvSpPr>
          <p:cNvPr id="43010" name="Rectangle 2"/>
          <p:cNvSpPr>
            <a:spLocks noGrp="1" noChangeArrowheads="1"/>
          </p:cNvSpPr>
          <p:nvPr>
            <p:ph type="title"/>
          </p:nvPr>
        </p:nvSpPr>
        <p:spPr>
          <a:xfrm>
            <a:off x="457200" y="274638"/>
            <a:ext cx="8229600" cy="639762"/>
          </a:xfrm>
        </p:spPr>
        <p:txBody>
          <a:bodyPr>
            <a:normAutofit fontScale="90000"/>
          </a:bodyPr>
          <a:lstStyle/>
          <a:p>
            <a:r>
              <a:rPr lang="en-US" sz="3600" b="1" u="sng" smtClean="0"/>
              <a:t> </a:t>
            </a:r>
          </a:p>
        </p:txBody>
      </p:sp>
      <p:sp>
        <p:nvSpPr>
          <p:cNvPr id="4" name="Slide Number Placeholder 3"/>
          <p:cNvSpPr>
            <a:spLocks noGrp="1"/>
          </p:cNvSpPr>
          <p:nvPr>
            <p:ph type="sldNum" sz="quarter" idx="12"/>
          </p:nvPr>
        </p:nvSpPr>
        <p:spPr/>
        <p:txBody>
          <a:bodyPr/>
          <a:lstStyle/>
          <a:p>
            <a:pPr>
              <a:defRPr/>
            </a:pPr>
            <a:fld id="{8F5EAB01-B316-402F-9DE8-087662CCC3AD}" type="slidenum">
              <a:rPr lang="en-US" smtClean="0"/>
              <a:pPr>
                <a:defRPr/>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1D4F59B-2E85-4BC0-A621-8B13A09AED13}" type="slidenum">
              <a:rPr lang="en-US" smtClean="0"/>
              <a:pPr>
                <a:defRPr/>
              </a:pPr>
              <a:t>39</a:t>
            </a:fld>
            <a:endParaRPr lang="en-US"/>
          </a:p>
        </p:txBody>
      </p:sp>
      <p:sp>
        <p:nvSpPr>
          <p:cNvPr id="3" name="Rectangle 2"/>
          <p:cNvSpPr/>
          <p:nvPr/>
        </p:nvSpPr>
        <p:spPr>
          <a:xfrm>
            <a:off x="533400" y="457200"/>
            <a:ext cx="7924800" cy="5262979"/>
          </a:xfrm>
          <a:prstGeom prst="rect">
            <a:avLst/>
          </a:prstGeom>
        </p:spPr>
        <p:txBody>
          <a:bodyPr wrap="square">
            <a:spAutoFit/>
          </a:bodyPr>
          <a:lstStyle/>
          <a:p>
            <a:r>
              <a:rPr lang="en-US" sz="2400" dirty="0" smtClean="0">
                <a:cs typeface="Times New Roman" pitchFamily="18" charset="0"/>
              </a:rPr>
              <a:t>Often, </a:t>
            </a:r>
            <a:r>
              <a:rPr lang="en-US" sz="2400" dirty="0" err="1" smtClean="0">
                <a:solidFill>
                  <a:srgbClr val="FF0000"/>
                </a:solidFill>
                <a:cs typeface="Times New Roman" pitchFamily="18" charset="0"/>
              </a:rPr>
              <a:t>t</a:t>
            </a:r>
            <a:r>
              <a:rPr lang="en-US" sz="2400" i="1" dirty="0" err="1" smtClean="0">
                <a:solidFill>
                  <a:srgbClr val="FF0000"/>
                </a:solidFill>
                <a:cs typeface="Times New Roman" pitchFamily="18" charset="0"/>
              </a:rPr>
              <a:t>ypedef</a:t>
            </a:r>
            <a:r>
              <a:rPr lang="en-US" sz="2400" dirty="0" smtClean="0">
                <a:solidFill>
                  <a:srgbClr val="FF0000"/>
                </a:solidFill>
                <a:cs typeface="Times New Roman" pitchFamily="18" charset="0"/>
              </a:rPr>
              <a:t> </a:t>
            </a:r>
            <a:r>
              <a:rPr lang="en-US" sz="2400" dirty="0" smtClean="0">
                <a:cs typeface="Times New Roman" pitchFamily="18" charset="0"/>
              </a:rPr>
              <a:t>is used in combination with </a:t>
            </a:r>
            <a:r>
              <a:rPr lang="en-US" sz="2400" i="1" dirty="0" err="1" smtClean="0">
                <a:solidFill>
                  <a:srgbClr val="FF0000"/>
                </a:solidFill>
                <a:cs typeface="Times New Roman" pitchFamily="18" charset="0"/>
              </a:rPr>
              <a:t>struct</a:t>
            </a:r>
            <a:r>
              <a:rPr lang="en-US" sz="2400" i="1" dirty="0" smtClean="0">
                <a:cs typeface="Times New Roman" pitchFamily="18" charset="0"/>
              </a:rPr>
              <a:t> </a:t>
            </a:r>
            <a:r>
              <a:rPr lang="en-US" sz="2400" dirty="0" smtClean="0">
                <a:cs typeface="Times New Roman" pitchFamily="18" charset="0"/>
              </a:rPr>
              <a:t>to declare a synonym (or an alias) for a structure:</a:t>
            </a:r>
          </a:p>
          <a:p>
            <a:pPr>
              <a:buFontTx/>
              <a:buNone/>
            </a:pPr>
            <a:r>
              <a:rPr lang="en-US" sz="2400" dirty="0" smtClean="0">
                <a:cs typeface="Times New Roman" pitchFamily="18" charset="0"/>
              </a:rPr>
              <a:t> </a:t>
            </a:r>
          </a:p>
          <a:p>
            <a:pPr>
              <a:buFontTx/>
              <a:buNone/>
            </a:pPr>
            <a:r>
              <a:rPr lang="en-US" sz="2400" dirty="0" smtClean="0">
                <a:cs typeface="Times New Roman" pitchFamily="18" charset="0"/>
              </a:rPr>
              <a:t>	</a:t>
            </a:r>
            <a:r>
              <a:rPr lang="en-US" sz="2400" dirty="0" err="1" smtClean="0">
                <a:cs typeface="Times New Roman" pitchFamily="18" charset="0"/>
              </a:rPr>
              <a:t>typedef</a:t>
            </a:r>
            <a:r>
              <a:rPr lang="en-US" sz="2400" dirty="0" smtClean="0">
                <a:cs typeface="Times New Roman" pitchFamily="18" charset="0"/>
              </a:rPr>
              <a:t> </a:t>
            </a:r>
            <a:r>
              <a:rPr lang="en-US" sz="2400" dirty="0" err="1" smtClean="0">
                <a:cs typeface="Times New Roman" pitchFamily="18" charset="0"/>
              </a:rPr>
              <a:t>struct</a:t>
            </a:r>
            <a:r>
              <a:rPr lang="en-US" sz="2400" dirty="0" smtClean="0">
                <a:cs typeface="Times New Roman" pitchFamily="18" charset="0"/>
              </a:rPr>
              <a:t> 		    /* Define a structure */</a:t>
            </a:r>
          </a:p>
          <a:p>
            <a:pPr>
              <a:buFontTx/>
              <a:buNone/>
            </a:pPr>
            <a:r>
              <a:rPr lang="en-US" sz="2400" dirty="0" smtClean="0">
                <a:cs typeface="Times New Roman" pitchFamily="18" charset="0"/>
              </a:rPr>
              <a:t>	{</a:t>
            </a:r>
          </a:p>
          <a:p>
            <a:pPr>
              <a:buFontTx/>
              <a:buNone/>
            </a:pPr>
            <a:r>
              <a:rPr lang="en-US" sz="2400" dirty="0" smtClean="0">
                <a:cs typeface="Times New Roman" pitchFamily="18" charset="0"/>
              </a:rPr>
              <a:t>	   </a:t>
            </a:r>
            <a:r>
              <a:rPr lang="en-US" sz="2400" dirty="0" err="1" smtClean="0">
                <a:cs typeface="Times New Roman" pitchFamily="18" charset="0"/>
              </a:rPr>
              <a:t>int</a:t>
            </a:r>
            <a:r>
              <a:rPr lang="en-US" sz="2400" dirty="0" smtClean="0">
                <a:cs typeface="Times New Roman" pitchFamily="18" charset="0"/>
              </a:rPr>
              <a:t> label ;</a:t>
            </a:r>
          </a:p>
          <a:p>
            <a:pPr>
              <a:buFontTx/>
              <a:buNone/>
            </a:pPr>
            <a:r>
              <a:rPr lang="en-US" sz="2400" dirty="0" smtClean="0">
                <a:cs typeface="Times New Roman" pitchFamily="18" charset="0"/>
              </a:rPr>
              <a:t>	   char letter; </a:t>
            </a:r>
          </a:p>
          <a:p>
            <a:pPr>
              <a:buFontTx/>
              <a:buNone/>
            </a:pPr>
            <a:r>
              <a:rPr lang="en-US" sz="2400" dirty="0" smtClean="0">
                <a:cs typeface="Times New Roman" pitchFamily="18" charset="0"/>
              </a:rPr>
              <a:t>	   char name[20] ;</a:t>
            </a:r>
          </a:p>
          <a:p>
            <a:pPr>
              <a:buFontTx/>
              <a:buNone/>
            </a:pPr>
            <a:r>
              <a:rPr lang="en-US" sz="2400" dirty="0" smtClean="0">
                <a:cs typeface="Times New Roman" pitchFamily="18" charset="0"/>
              </a:rPr>
              <a:t>	} </a:t>
            </a:r>
            <a:r>
              <a:rPr lang="en-US" sz="2400" dirty="0" err="1" smtClean="0">
                <a:cs typeface="Times New Roman" pitchFamily="18" charset="0"/>
              </a:rPr>
              <a:t>Some_name</a:t>
            </a:r>
            <a:r>
              <a:rPr lang="en-US" sz="2400" dirty="0" smtClean="0">
                <a:cs typeface="Times New Roman" pitchFamily="18" charset="0"/>
              </a:rPr>
              <a:t> ;		   /* The "alias" is </a:t>
            </a:r>
            <a:r>
              <a:rPr lang="en-US" sz="2400" dirty="0" err="1" smtClean="0">
                <a:cs typeface="Times New Roman" pitchFamily="18" charset="0"/>
              </a:rPr>
              <a:t>Some_name</a:t>
            </a:r>
            <a:r>
              <a:rPr lang="en-US" sz="2400" dirty="0" smtClean="0">
                <a:cs typeface="Times New Roman" pitchFamily="18" charset="0"/>
              </a:rPr>
              <a:t> */</a:t>
            </a:r>
          </a:p>
          <a:p>
            <a:pPr>
              <a:buFontTx/>
              <a:buNone/>
            </a:pPr>
            <a:r>
              <a:rPr lang="en-US" sz="2400" dirty="0" smtClean="0">
                <a:cs typeface="Times New Roman" pitchFamily="18" charset="0"/>
              </a:rPr>
              <a:t> </a:t>
            </a:r>
          </a:p>
          <a:p>
            <a:pPr>
              <a:buFontTx/>
              <a:buNone/>
            </a:pPr>
            <a:r>
              <a:rPr lang="en-US" sz="2400" dirty="0" smtClean="0">
                <a:cs typeface="Times New Roman" pitchFamily="18" charset="0"/>
              </a:rPr>
              <a:t>	</a:t>
            </a:r>
            <a:r>
              <a:rPr lang="en-US" sz="2400" dirty="0" err="1" smtClean="0">
                <a:cs typeface="Times New Roman" pitchFamily="18" charset="0"/>
              </a:rPr>
              <a:t>Some_name</a:t>
            </a:r>
            <a:r>
              <a:rPr lang="en-US" sz="2400" dirty="0" smtClean="0">
                <a:cs typeface="Times New Roman" pitchFamily="18" charset="0"/>
              </a:rPr>
              <a:t>  </a:t>
            </a:r>
            <a:r>
              <a:rPr lang="en-US" sz="2400" dirty="0" err="1" smtClean="0">
                <a:cs typeface="Times New Roman" pitchFamily="18" charset="0"/>
              </a:rPr>
              <a:t>mystruct</a:t>
            </a:r>
            <a:r>
              <a:rPr lang="en-US" sz="2400" dirty="0" smtClean="0">
                <a:cs typeface="Times New Roman" pitchFamily="18" charset="0"/>
              </a:rPr>
              <a:t> ;    /* Create a </a:t>
            </a:r>
            <a:r>
              <a:rPr lang="en-US" sz="2400" dirty="0" err="1" smtClean="0">
                <a:cs typeface="Times New Roman" pitchFamily="18" charset="0"/>
              </a:rPr>
              <a:t>struct</a:t>
            </a:r>
            <a:r>
              <a:rPr lang="en-US" sz="2400" dirty="0" smtClean="0">
                <a:cs typeface="Times New Roman" pitchFamily="18" charset="0"/>
              </a:rPr>
              <a:t> variable */</a:t>
            </a:r>
            <a:r>
              <a:rPr lang="en-US" sz="2400" dirty="0" smtClean="0"/>
              <a:t>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sz="half" idx="1"/>
          </p:nvPr>
        </p:nvSpPr>
        <p:spPr>
          <a:xfrm>
            <a:off x="304800" y="-14288"/>
            <a:ext cx="8610600" cy="6477001"/>
          </a:xfrm>
        </p:spPr>
        <p:txBody>
          <a:bodyPr/>
          <a:lstStyle/>
          <a:p>
            <a:pPr marL="0" indent="0" algn="ctr">
              <a:lnSpc>
                <a:spcPct val="120000"/>
              </a:lnSpc>
              <a:buFontTx/>
              <a:buNone/>
              <a:tabLst>
                <a:tab pos="0" algn="l"/>
              </a:tabLst>
            </a:pPr>
            <a:r>
              <a:rPr lang="en-US" b="1" u="sng" smtClean="0"/>
              <a:t>Defining of Structure </a:t>
            </a:r>
          </a:p>
          <a:p>
            <a:pPr marL="0" indent="0" algn="just">
              <a:lnSpc>
                <a:spcPct val="120000"/>
              </a:lnSpc>
              <a:buFontTx/>
              <a:buNone/>
              <a:tabLst>
                <a:tab pos="0" algn="l"/>
              </a:tabLst>
            </a:pPr>
            <a:r>
              <a:rPr lang="en-US" sz="2000" smtClean="0"/>
              <a:t>A structure has to defined, before it can used. The syntax of defining a structure is</a:t>
            </a:r>
          </a:p>
          <a:p>
            <a:pPr marL="0" indent="0" algn="just">
              <a:lnSpc>
                <a:spcPct val="120000"/>
              </a:lnSpc>
              <a:buFontTx/>
              <a:buNone/>
              <a:tabLst>
                <a:tab pos="0" algn="l"/>
              </a:tabLst>
            </a:pPr>
            <a:r>
              <a:rPr lang="en-US" smtClean="0"/>
              <a:t>struct &lt;struct_name&gt;</a:t>
            </a:r>
          </a:p>
          <a:p>
            <a:pPr marL="0" indent="0" algn="just">
              <a:lnSpc>
                <a:spcPct val="120000"/>
              </a:lnSpc>
              <a:buFontTx/>
              <a:buNone/>
              <a:tabLst>
                <a:tab pos="0" algn="l"/>
              </a:tabLst>
            </a:pPr>
            <a:r>
              <a:rPr lang="en-US" smtClean="0"/>
              <a:t>{</a:t>
            </a:r>
          </a:p>
          <a:p>
            <a:pPr marL="0" indent="0" algn="just">
              <a:lnSpc>
                <a:spcPct val="120000"/>
              </a:lnSpc>
              <a:buFontTx/>
              <a:buNone/>
              <a:tabLst>
                <a:tab pos="0" algn="l"/>
              </a:tabLst>
            </a:pPr>
            <a:r>
              <a:rPr lang="en-US" smtClean="0"/>
              <a:t>&lt;data_type&gt; &lt;variable_name&gt;;</a:t>
            </a:r>
          </a:p>
          <a:p>
            <a:pPr marL="0" indent="0" algn="just">
              <a:lnSpc>
                <a:spcPct val="120000"/>
              </a:lnSpc>
              <a:buFontTx/>
              <a:buNone/>
              <a:tabLst>
                <a:tab pos="0" algn="l"/>
              </a:tabLst>
            </a:pPr>
            <a:r>
              <a:rPr lang="en-US" smtClean="0"/>
              <a:t>&lt;data_type&gt; &lt;variable_name&gt;;</a:t>
            </a:r>
          </a:p>
          <a:p>
            <a:pPr marL="0" indent="0" algn="just">
              <a:lnSpc>
                <a:spcPct val="120000"/>
              </a:lnSpc>
              <a:buFontTx/>
              <a:buNone/>
              <a:tabLst>
                <a:tab pos="0" algn="l"/>
              </a:tabLst>
            </a:pPr>
            <a:r>
              <a:rPr lang="en-US" smtClean="0"/>
              <a:t>……..</a:t>
            </a:r>
          </a:p>
          <a:p>
            <a:pPr marL="0" indent="0" algn="just">
              <a:lnSpc>
                <a:spcPct val="120000"/>
              </a:lnSpc>
              <a:buFontTx/>
              <a:buNone/>
              <a:tabLst>
                <a:tab pos="0" algn="l"/>
              </a:tabLst>
            </a:pPr>
            <a:r>
              <a:rPr lang="en-US" smtClean="0"/>
              <a:t>&lt;data_type&gt; &lt;variable_name&gt;;</a:t>
            </a:r>
          </a:p>
          <a:p>
            <a:pPr marL="0" indent="0" algn="just">
              <a:lnSpc>
                <a:spcPct val="120000"/>
              </a:lnSpc>
              <a:buFontTx/>
              <a:buNone/>
              <a:tabLst>
                <a:tab pos="0" algn="l"/>
              </a:tabLst>
            </a:pPr>
            <a:r>
              <a:rPr lang="en-US" smtClean="0"/>
              <a:t>};</a:t>
            </a:r>
          </a:p>
        </p:txBody>
      </p:sp>
      <p:sp>
        <p:nvSpPr>
          <p:cNvPr id="4" name="Slide Number Placeholder 3"/>
          <p:cNvSpPr>
            <a:spLocks noGrp="1"/>
          </p:cNvSpPr>
          <p:nvPr>
            <p:ph type="sldNum" sz="quarter" idx="12"/>
          </p:nvPr>
        </p:nvSpPr>
        <p:spPr/>
        <p:txBody>
          <a:bodyPr/>
          <a:lstStyle/>
          <a:p>
            <a:pPr>
              <a:defRPr/>
            </a:pPr>
            <a:fld id="{92CCC28D-44C8-4014-A547-FAC994401AEE}" type="slidenum">
              <a:rPr lang="en-US" smtClean="0"/>
              <a:pPr>
                <a:defRPr/>
              </a:pPr>
              <a:t>4</a:t>
            </a:fld>
            <a:endParaRPr lang="en-US"/>
          </a:p>
        </p:txBody>
      </p:sp>
    </p:spTree>
  </p:cSld>
  <p:clrMapOvr>
    <a:masterClrMapping/>
  </p:clrMapOvr>
  <p:transition advClick="0" advTm="2147255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An enumeration is a user-defined data type that consists of integral constants. To define an enumeration, keyword enum is used.</a:t>
            </a:r>
          </a:p>
          <a:p>
            <a:r>
              <a:rPr lang="en-US" dirty="0" smtClean="0"/>
              <a:t>enum flag { const1, const2, ..., constN };</a:t>
            </a:r>
            <a:endParaRPr lang="en-US" dirty="0"/>
          </a:p>
          <a:p>
            <a:r>
              <a:rPr lang="en-US" dirty="0"/>
              <a:t>Here, name of the enumeration is flag.</a:t>
            </a:r>
          </a:p>
          <a:p>
            <a:r>
              <a:rPr lang="en-US" dirty="0"/>
              <a:t>And, const1, const2,...., constN are values of type flag.</a:t>
            </a:r>
          </a:p>
          <a:p>
            <a:r>
              <a:rPr lang="en-US" dirty="0"/>
              <a:t>By default, const1 is 0, const2  is 1 and so on. You can change default values of enum elements during declaration (if necessary</a:t>
            </a:r>
            <a:r>
              <a:rPr lang="en-US" dirty="0" smtClean="0"/>
              <a:t>).</a:t>
            </a:r>
          </a:p>
          <a:p>
            <a:r>
              <a:rPr lang="en-US" dirty="0" smtClean="0"/>
              <a:t>// Changing default values of enum</a:t>
            </a:r>
          </a:p>
          <a:p>
            <a:r>
              <a:rPr lang="en-US" dirty="0" smtClean="0"/>
              <a:t> enum  suit { </a:t>
            </a:r>
          </a:p>
          <a:p>
            <a:pPr>
              <a:buNone/>
            </a:pPr>
            <a:r>
              <a:rPr lang="en-US" dirty="0" smtClean="0"/>
              <a:t>                     club = 0, </a:t>
            </a:r>
          </a:p>
          <a:p>
            <a:pPr>
              <a:buNone/>
            </a:pPr>
            <a:r>
              <a:rPr lang="en-US" dirty="0"/>
              <a:t> </a:t>
            </a:r>
            <a:r>
              <a:rPr lang="en-US" dirty="0" smtClean="0"/>
              <a:t>                    diamonds = 10, </a:t>
            </a:r>
          </a:p>
          <a:p>
            <a:pPr>
              <a:buNone/>
            </a:pPr>
            <a:r>
              <a:rPr lang="en-US" dirty="0"/>
              <a:t> </a:t>
            </a:r>
            <a:r>
              <a:rPr lang="en-US" dirty="0" smtClean="0"/>
              <a:t>                     hearts = 20, </a:t>
            </a:r>
          </a:p>
          <a:p>
            <a:pPr>
              <a:buNone/>
            </a:pPr>
            <a:r>
              <a:rPr lang="en-US" dirty="0"/>
              <a:t> </a:t>
            </a:r>
            <a:r>
              <a:rPr lang="en-US" dirty="0" smtClean="0"/>
              <a:t>                      spades = 3</a:t>
            </a:r>
          </a:p>
          <a:p>
            <a:pPr>
              <a:buNone/>
            </a:pPr>
            <a:r>
              <a:rPr lang="en-US" dirty="0"/>
              <a:t> </a:t>
            </a:r>
            <a:r>
              <a:rPr lang="en-US" dirty="0" smtClean="0"/>
              <a:t>                     };</a:t>
            </a:r>
            <a:endParaRPr lang="en-US" dirty="0"/>
          </a:p>
        </p:txBody>
      </p:sp>
      <p:sp>
        <p:nvSpPr>
          <p:cNvPr id="4" name="Slide Number Placeholder 3"/>
          <p:cNvSpPr>
            <a:spLocks noGrp="1"/>
          </p:cNvSpPr>
          <p:nvPr>
            <p:ph type="sldNum" sz="quarter" idx="12"/>
          </p:nvPr>
        </p:nvSpPr>
        <p:spPr/>
        <p:txBody>
          <a:bodyPr/>
          <a:lstStyle/>
          <a:p>
            <a:fld id="{626F5B2F-473C-4F84-8C6E-F0CB20B6531D}"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Enumerated Type </a:t>
            </a:r>
            <a:r>
              <a:rPr lang="en-US" b="1" dirty="0" smtClean="0"/>
              <a:t>Declaration</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When you create an enumerated type, only blueprint for the variable is created. Here's how you can create variables of enum type</a:t>
            </a:r>
            <a:r>
              <a:rPr lang="en-US" dirty="0" smtClean="0"/>
              <a:t>.</a:t>
            </a:r>
          </a:p>
          <a:p>
            <a:pPr>
              <a:buNone/>
            </a:pPr>
            <a:r>
              <a:rPr lang="en-US" dirty="0" smtClean="0"/>
              <a:t>                enum boolean { false, true }; </a:t>
            </a:r>
          </a:p>
          <a:p>
            <a:pPr>
              <a:buNone/>
            </a:pPr>
            <a:r>
              <a:rPr lang="en-US" dirty="0" smtClean="0"/>
              <a:t>                enum boolean check;</a:t>
            </a:r>
          </a:p>
          <a:p>
            <a:r>
              <a:rPr lang="en-US" dirty="0"/>
              <a:t>Here, a variable check of type </a:t>
            </a:r>
            <a:r>
              <a:rPr lang="en-US" b="1" dirty="0"/>
              <a:t>enum boolean</a:t>
            </a:r>
            <a:r>
              <a:rPr lang="en-US" dirty="0"/>
              <a:t> is created</a:t>
            </a:r>
            <a:r>
              <a:rPr lang="en-US" dirty="0" smtClean="0"/>
              <a:t>.</a:t>
            </a:r>
          </a:p>
          <a:p>
            <a:r>
              <a:rPr lang="en-US" dirty="0"/>
              <a:t>Here is another way to </a:t>
            </a:r>
            <a:r>
              <a:rPr lang="en-US" dirty="0" smtClean="0"/>
              <a:t>declare same</a:t>
            </a:r>
            <a:r>
              <a:rPr lang="en-US" dirty="0"/>
              <a:t> check variable using different syntax.</a:t>
            </a:r>
          </a:p>
          <a:p>
            <a:pPr>
              <a:buNone/>
            </a:pPr>
            <a:r>
              <a:rPr lang="en-US" dirty="0" smtClean="0"/>
              <a:t>           </a:t>
            </a:r>
          </a:p>
          <a:p>
            <a:pPr algn="ctr">
              <a:buNone/>
            </a:pPr>
            <a:r>
              <a:rPr lang="en-US" dirty="0" smtClean="0"/>
              <a:t>enum boolean </a:t>
            </a:r>
          </a:p>
          <a:p>
            <a:pPr algn="ctr">
              <a:buNone/>
            </a:pPr>
            <a:r>
              <a:rPr lang="en-US" dirty="0" smtClean="0"/>
              <a:t>{ false, </a:t>
            </a:r>
          </a:p>
          <a:p>
            <a:pPr algn="ctr">
              <a:buNone/>
            </a:pPr>
            <a:r>
              <a:rPr lang="en-US" dirty="0" smtClean="0"/>
              <a:t>               true }  check;</a:t>
            </a:r>
            <a:endParaRPr lang="en-US" dirty="0"/>
          </a:p>
        </p:txBody>
      </p:sp>
      <p:sp>
        <p:nvSpPr>
          <p:cNvPr id="4" name="Slide Number Placeholder 3"/>
          <p:cNvSpPr>
            <a:spLocks noGrp="1"/>
          </p:cNvSpPr>
          <p:nvPr>
            <p:ph type="sldNum" sz="quarter" idx="12"/>
          </p:nvPr>
        </p:nvSpPr>
        <p:spPr/>
        <p:txBody>
          <a:bodyPr/>
          <a:lstStyle/>
          <a:p>
            <a:fld id="{626F5B2F-473C-4F84-8C6E-F0CB20B6531D}"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Enumeration Type</a:t>
            </a:r>
            <a:br>
              <a:rPr lang="en-US" b="1" dirty="0"/>
            </a:b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42987" y="1524000"/>
            <a:ext cx="7058025" cy="416798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26F5B2F-473C-4F84-8C6E-F0CB20B6531D}"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enums are used in C programming?</a:t>
            </a:r>
            <a:br>
              <a:rPr lang="en-US" b="1" dirty="0"/>
            </a:br>
            <a:endParaRPr lang="en-US" dirty="0"/>
          </a:p>
        </p:txBody>
      </p:sp>
      <p:sp>
        <p:nvSpPr>
          <p:cNvPr id="3" name="Content Placeholder 2"/>
          <p:cNvSpPr>
            <a:spLocks noGrp="1"/>
          </p:cNvSpPr>
          <p:nvPr>
            <p:ph idx="1"/>
          </p:nvPr>
        </p:nvSpPr>
        <p:spPr/>
        <p:txBody>
          <a:bodyPr/>
          <a:lstStyle/>
          <a:p>
            <a:r>
              <a:rPr lang="en-US" sz="2400" dirty="0"/>
              <a:t>Enum variable takes only one value out of many possible values. Example to demonstrate it</a:t>
            </a:r>
            <a:r>
              <a:rPr lang="en-US" sz="2400" dirty="0" smtClean="0"/>
              <a:t>, This makes enum a good choice to work with flags.</a:t>
            </a:r>
          </a:p>
          <a:p>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685800" y="2895600"/>
            <a:ext cx="7620000" cy="3733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26F5B2F-473C-4F84-8C6E-F0CB20B6531D}"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It's because the size of an integer is 4 bytes. </a:t>
            </a:r>
          </a:p>
          <a:p>
            <a:r>
              <a:rPr lang="en-US" dirty="0"/>
              <a:t>This makes enum a good choice to work with flags.</a:t>
            </a:r>
          </a:p>
          <a:p>
            <a:r>
              <a:rPr lang="en-US" dirty="0"/>
              <a:t>You can accomplish the same task using </a:t>
            </a:r>
            <a:r>
              <a:rPr lang="en-US" dirty="0">
                <a:hlinkClick r:id="rId2" tooltip="C structures"/>
              </a:rPr>
              <a:t>structures</a:t>
            </a:r>
            <a:r>
              <a:rPr lang="en-US" dirty="0"/>
              <a:t>. However, working with enums gives you efficiency along with flexibility.</a:t>
            </a:r>
          </a:p>
          <a:p>
            <a:endParaRPr lang="en-US" dirty="0"/>
          </a:p>
        </p:txBody>
      </p:sp>
      <p:sp>
        <p:nvSpPr>
          <p:cNvPr id="4" name="Slide Number Placeholder 3"/>
          <p:cNvSpPr>
            <a:spLocks noGrp="1"/>
          </p:cNvSpPr>
          <p:nvPr>
            <p:ph type="sldNum" sz="quarter" idx="12"/>
          </p:nvPr>
        </p:nvSpPr>
        <p:spPr/>
        <p:txBody>
          <a:bodyPr/>
          <a:lstStyle/>
          <a:p>
            <a:fld id="{626F5B2F-473C-4F84-8C6E-F0CB20B6531D}"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zh-TW" sz="2800" b="1" dirty="0">
                <a:solidFill>
                  <a:srgbClr val="FF0000"/>
                </a:solidFill>
                <a:ea typeface="新細明體" charset="-120"/>
                <a:cs typeface="Times New Roman" pitchFamily="18" charset="0"/>
              </a:rPr>
              <a:t>	Introduction</a:t>
            </a:r>
          </a:p>
        </p:txBody>
      </p:sp>
      <p:sp>
        <p:nvSpPr>
          <p:cNvPr id="1027" name="Rectangle 3"/>
          <p:cNvSpPr>
            <a:spLocks noGrp="1" noChangeArrowheads="1"/>
          </p:cNvSpPr>
          <p:nvPr>
            <p:ph idx="1"/>
          </p:nvPr>
        </p:nvSpPr>
        <p:spPr>
          <a:xfrm>
            <a:off x="685800" y="2092325"/>
            <a:ext cx="7772400" cy="4003675"/>
          </a:xfrm>
        </p:spPr>
        <p:txBody>
          <a:bodyPr>
            <a:normAutofit lnSpcReduction="10000"/>
          </a:bodyPr>
          <a:lstStyle/>
          <a:p>
            <a:pPr>
              <a:lnSpc>
                <a:spcPct val="90000"/>
              </a:lnSpc>
            </a:pPr>
            <a:r>
              <a:rPr lang="en-US" altLang="zh-TW" sz="2800">
                <a:ea typeface="新細明體" charset="-120"/>
              </a:rPr>
              <a:t>Preprocessing</a:t>
            </a:r>
          </a:p>
          <a:p>
            <a:pPr lvl="1">
              <a:lnSpc>
                <a:spcPct val="90000"/>
              </a:lnSpc>
            </a:pPr>
            <a:r>
              <a:rPr lang="en-US" altLang="zh-TW" sz="2400">
                <a:ea typeface="新細明體" charset="-120"/>
                <a:cs typeface="Times New Roman" pitchFamily="18" charset="0"/>
              </a:rPr>
              <a:t>Occurs before a program is compiled</a:t>
            </a:r>
          </a:p>
          <a:p>
            <a:pPr lvl="1">
              <a:lnSpc>
                <a:spcPct val="90000"/>
              </a:lnSpc>
            </a:pPr>
            <a:r>
              <a:rPr lang="en-US" altLang="zh-TW" sz="2400">
                <a:ea typeface="新細明體" charset="-120"/>
                <a:cs typeface="Times New Roman" pitchFamily="18" charset="0"/>
              </a:rPr>
              <a:t>Inclusion of other files </a:t>
            </a:r>
          </a:p>
          <a:p>
            <a:pPr lvl="1">
              <a:lnSpc>
                <a:spcPct val="90000"/>
              </a:lnSpc>
            </a:pPr>
            <a:r>
              <a:rPr lang="en-US" altLang="zh-TW" sz="2400">
                <a:ea typeface="新細明體" charset="-120"/>
                <a:cs typeface="Times New Roman" pitchFamily="18" charset="0"/>
              </a:rPr>
              <a:t>Definition of </a:t>
            </a:r>
            <a:r>
              <a:rPr lang="en-US" altLang="zh-TW" sz="2400" i="1">
                <a:solidFill>
                  <a:srgbClr val="006699"/>
                </a:solidFill>
                <a:ea typeface="新細明體" charset="-120"/>
                <a:cs typeface="Times New Roman" pitchFamily="18" charset="0"/>
              </a:rPr>
              <a:t>symbolic constants</a:t>
            </a:r>
            <a:r>
              <a:rPr lang="en-US" altLang="zh-TW" sz="2400">
                <a:ea typeface="新細明體" charset="-120"/>
                <a:cs typeface="Times New Roman" pitchFamily="18" charset="0"/>
              </a:rPr>
              <a:t> and </a:t>
            </a:r>
            <a:r>
              <a:rPr lang="en-US" altLang="zh-TW" sz="2400" i="1">
                <a:solidFill>
                  <a:srgbClr val="006699"/>
                </a:solidFill>
                <a:ea typeface="新細明體" charset="-120"/>
                <a:cs typeface="Times New Roman" pitchFamily="18" charset="0"/>
              </a:rPr>
              <a:t>macros</a:t>
            </a:r>
          </a:p>
          <a:p>
            <a:pPr lvl="1">
              <a:lnSpc>
                <a:spcPct val="90000"/>
              </a:lnSpc>
            </a:pPr>
            <a:r>
              <a:rPr lang="en-US" altLang="zh-TW" sz="2400" i="1">
                <a:solidFill>
                  <a:srgbClr val="006699"/>
                </a:solidFill>
                <a:ea typeface="新細明體" charset="-120"/>
                <a:cs typeface="Times New Roman" pitchFamily="18" charset="0"/>
              </a:rPr>
              <a:t>Conditional compilation</a:t>
            </a:r>
            <a:r>
              <a:rPr lang="en-US" altLang="zh-TW" sz="2400">
                <a:ea typeface="新細明體" charset="-120"/>
                <a:cs typeface="Times New Roman" pitchFamily="18" charset="0"/>
              </a:rPr>
              <a:t> of program code</a:t>
            </a:r>
          </a:p>
          <a:p>
            <a:pPr lvl="1">
              <a:lnSpc>
                <a:spcPct val="90000"/>
              </a:lnSpc>
            </a:pPr>
            <a:r>
              <a:rPr lang="en-US" altLang="zh-TW" sz="2400" i="1">
                <a:solidFill>
                  <a:srgbClr val="006699"/>
                </a:solidFill>
                <a:ea typeface="新細明體" charset="-120"/>
                <a:cs typeface="Times New Roman" pitchFamily="18" charset="0"/>
              </a:rPr>
              <a:t>Conditional execution of preprocessor directives</a:t>
            </a:r>
            <a:endParaRPr lang="en-US" altLang="zh-TW">
              <a:solidFill>
                <a:srgbClr val="006699"/>
              </a:solidFill>
              <a:ea typeface="新細明體" charset="-120"/>
              <a:cs typeface="Times New Roman" pitchFamily="18" charset="0"/>
            </a:endParaRPr>
          </a:p>
          <a:p>
            <a:pPr>
              <a:lnSpc>
                <a:spcPct val="90000"/>
              </a:lnSpc>
            </a:pPr>
            <a:r>
              <a:rPr lang="en-US" altLang="zh-TW" sz="2800">
                <a:ea typeface="新細明體" charset="-120"/>
                <a:cs typeface="Times New Roman" pitchFamily="18" charset="0"/>
              </a:rPr>
              <a:t>Format of preprocessor directives</a:t>
            </a:r>
          </a:p>
          <a:p>
            <a:pPr lvl="1">
              <a:lnSpc>
                <a:spcPct val="90000"/>
              </a:lnSpc>
            </a:pPr>
            <a:r>
              <a:rPr lang="en-US" altLang="zh-TW" sz="2400">
                <a:ea typeface="新細明體" charset="-120"/>
                <a:cs typeface="Times New Roman" pitchFamily="18" charset="0"/>
              </a:rPr>
              <a:t>Lines begin with </a:t>
            </a:r>
            <a:r>
              <a:rPr lang="en-US" altLang="zh-TW" sz="2400" b="1">
                <a:latin typeface="Courier New" pitchFamily="49" charset="0"/>
                <a:ea typeface="新細明體" charset="-120"/>
                <a:cs typeface="Times New Roman" pitchFamily="18" charset="0"/>
              </a:rPr>
              <a:t>#</a:t>
            </a:r>
            <a:r>
              <a:rPr lang="en-US" altLang="zh-TW" sz="2400">
                <a:ea typeface="新細明體" charset="-120"/>
                <a:cs typeface="Times New Roman" pitchFamily="18" charset="0"/>
              </a:rPr>
              <a:t> </a:t>
            </a:r>
          </a:p>
          <a:p>
            <a:pPr lvl="1">
              <a:lnSpc>
                <a:spcPct val="90000"/>
              </a:lnSpc>
            </a:pPr>
            <a:r>
              <a:rPr lang="en-US" altLang="zh-TW" sz="2400">
                <a:ea typeface="新細明體" charset="-120"/>
                <a:cs typeface="Times New Roman" pitchFamily="18" charset="0"/>
              </a:rPr>
              <a:t>Only whitespace characters before directives on a line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TW" sz="2800" b="1" dirty="0">
                <a:solidFill>
                  <a:srgbClr val="FF0000"/>
                </a:solidFill>
                <a:ea typeface="新細明體" charset="-120"/>
                <a:cs typeface="Times New Roman" pitchFamily="18" charset="0"/>
              </a:rPr>
              <a:t>	The </a:t>
            </a:r>
            <a:r>
              <a:rPr lang="en-US" altLang="zh-TW" sz="2800" b="1" dirty="0">
                <a:solidFill>
                  <a:srgbClr val="FF0000"/>
                </a:solidFill>
                <a:latin typeface="Courier New" pitchFamily="49" charset="0"/>
                <a:ea typeface="新細明體" charset="-120"/>
                <a:cs typeface="Courier New" pitchFamily="49" charset="0"/>
              </a:rPr>
              <a:t>#include</a:t>
            </a:r>
            <a:r>
              <a:rPr lang="en-US" altLang="zh-TW" sz="2800" b="1" dirty="0">
                <a:solidFill>
                  <a:srgbClr val="FF0000"/>
                </a:solidFill>
                <a:ea typeface="新細明體" charset="-120"/>
                <a:cs typeface="Times New Roman" pitchFamily="18" charset="0"/>
              </a:rPr>
              <a:t> Preprocessor Directive	</a:t>
            </a:r>
            <a:endParaRPr lang="en-US" altLang="zh-TW" sz="2800" dirty="0">
              <a:solidFill>
                <a:srgbClr val="000000"/>
              </a:solidFill>
              <a:ea typeface="新細明體" charset="-120"/>
              <a:cs typeface="Times New Roman" pitchFamily="18" charset="0"/>
            </a:endParaRPr>
          </a:p>
        </p:txBody>
      </p:sp>
      <p:sp>
        <p:nvSpPr>
          <p:cNvPr id="6147" name="Rectangle 3"/>
          <p:cNvSpPr>
            <a:spLocks noGrp="1" noChangeArrowheads="1"/>
          </p:cNvSpPr>
          <p:nvPr>
            <p:ph idx="1"/>
          </p:nvPr>
        </p:nvSpPr>
        <p:spPr>
          <a:xfrm>
            <a:off x="685800" y="1974850"/>
            <a:ext cx="7772400" cy="3944938"/>
          </a:xfrm>
        </p:spPr>
        <p:txBody>
          <a:bodyPr/>
          <a:lstStyle/>
          <a:p>
            <a:pPr>
              <a:lnSpc>
                <a:spcPct val="80000"/>
              </a:lnSpc>
            </a:pPr>
            <a:r>
              <a:rPr lang="en-US" altLang="zh-TW" sz="2000" b="1">
                <a:latin typeface="Courier New" pitchFamily="49" charset="0"/>
                <a:ea typeface="新細明體" charset="-120"/>
                <a:cs typeface="Courier New" pitchFamily="49" charset="0"/>
              </a:rPr>
              <a:t>#include</a:t>
            </a:r>
            <a:endParaRPr lang="en-US" altLang="zh-TW" sz="2000">
              <a:ea typeface="新細明體" charset="-120"/>
              <a:cs typeface="Times New Roman" pitchFamily="18" charset="0"/>
            </a:endParaRPr>
          </a:p>
          <a:p>
            <a:pPr lvl="1">
              <a:lnSpc>
                <a:spcPct val="80000"/>
              </a:lnSpc>
            </a:pPr>
            <a:r>
              <a:rPr lang="en-US" altLang="zh-TW" sz="1800">
                <a:ea typeface="新細明體" charset="-120"/>
                <a:cs typeface="Times New Roman" pitchFamily="18" charset="0"/>
              </a:rPr>
              <a:t>Copy of a specified file included in place of the directive</a:t>
            </a:r>
            <a:r>
              <a:rPr lang="en-US" altLang="zh-TW" sz="1800">
                <a:ea typeface="新細明體" charset="-120"/>
              </a:rPr>
              <a:t> </a:t>
            </a:r>
          </a:p>
          <a:p>
            <a:pPr lvl="1">
              <a:lnSpc>
                <a:spcPct val="80000"/>
              </a:lnSpc>
              <a:buFont typeface="Wingdings" pitchFamily="2" charset="2"/>
              <a:buNone/>
            </a:pPr>
            <a:r>
              <a:rPr lang="en-US" altLang="zh-TW" sz="1600" b="1">
                <a:latin typeface="Courier New" pitchFamily="49" charset="0"/>
                <a:ea typeface="新細明體" charset="-120"/>
              </a:rPr>
              <a:t>	</a:t>
            </a:r>
            <a:r>
              <a:rPr lang="en-US" altLang="zh-TW" sz="1600" b="1">
                <a:solidFill>
                  <a:srgbClr val="006699"/>
                </a:solidFill>
                <a:latin typeface="Courier New" pitchFamily="49" charset="0"/>
                <a:ea typeface="新細明體" charset="-120"/>
              </a:rPr>
              <a:t>#include </a:t>
            </a:r>
            <a:r>
              <a:rPr lang="en-US" altLang="zh-TW" sz="1600" b="1">
                <a:solidFill>
                  <a:srgbClr val="FF0000"/>
                </a:solidFill>
                <a:latin typeface="Courier New" pitchFamily="49" charset="0"/>
                <a:ea typeface="新細明體" charset="-120"/>
              </a:rPr>
              <a:t>&lt;</a:t>
            </a:r>
            <a:r>
              <a:rPr lang="en-US" altLang="zh-TW" sz="1600" b="1">
                <a:solidFill>
                  <a:srgbClr val="006699"/>
                </a:solidFill>
                <a:latin typeface="Courier New" pitchFamily="49" charset="0"/>
                <a:ea typeface="新細明體" charset="-120"/>
              </a:rPr>
              <a:t>filename</a:t>
            </a:r>
            <a:r>
              <a:rPr lang="en-US" altLang="zh-TW" sz="1600" b="1">
                <a:solidFill>
                  <a:srgbClr val="FF0000"/>
                </a:solidFill>
                <a:latin typeface="Courier New" pitchFamily="49" charset="0"/>
                <a:ea typeface="新細明體" charset="-120"/>
              </a:rPr>
              <a:t>&gt;</a:t>
            </a:r>
            <a:r>
              <a:rPr lang="en-US" altLang="zh-TW" sz="1600" b="1">
                <a:latin typeface="Courier New" pitchFamily="49" charset="0"/>
                <a:ea typeface="新細明體" charset="-120"/>
              </a:rPr>
              <a:t> - </a:t>
            </a:r>
          </a:p>
          <a:p>
            <a:pPr lvl="2">
              <a:lnSpc>
                <a:spcPct val="80000"/>
              </a:lnSpc>
            </a:pPr>
            <a:r>
              <a:rPr lang="en-US" altLang="zh-TW" sz="1600">
                <a:ea typeface="新細明體" charset="-120"/>
              </a:rPr>
              <a:t>Searches standard library for file </a:t>
            </a:r>
          </a:p>
          <a:p>
            <a:pPr lvl="2">
              <a:lnSpc>
                <a:spcPct val="80000"/>
              </a:lnSpc>
            </a:pPr>
            <a:r>
              <a:rPr lang="en-US" altLang="zh-TW" sz="1600">
                <a:ea typeface="新細明體" charset="-120"/>
              </a:rPr>
              <a:t>Use for standard library files</a:t>
            </a:r>
          </a:p>
          <a:p>
            <a:pPr lvl="1">
              <a:lnSpc>
                <a:spcPct val="80000"/>
              </a:lnSpc>
              <a:buFont typeface="Wingdings" pitchFamily="2" charset="2"/>
              <a:buNone/>
            </a:pPr>
            <a:r>
              <a:rPr lang="en-US" altLang="zh-TW" sz="1600" b="1">
                <a:latin typeface="Courier New" pitchFamily="49" charset="0"/>
                <a:ea typeface="新細明體" charset="-120"/>
              </a:rPr>
              <a:t>	</a:t>
            </a:r>
            <a:r>
              <a:rPr lang="en-US" altLang="zh-TW" sz="1600" b="1">
                <a:solidFill>
                  <a:srgbClr val="006699"/>
                </a:solidFill>
                <a:latin typeface="Courier New" pitchFamily="49" charset="0"/>
                <a:ea typeface="新細明體" charset="-120"/>
              </a:rPr>
              <a:t>#include </a:t>
            </a:r>
            <a:r>
              <a:rPr lang="en-US" altLang="zh-TW" sz="1600" b="1">
                <a:solidFill>
                  <a:srgbClr val="FF0000"/>
                </a:solidFill>
                <a:latin typeface="Courier New" pitchFamily="49" charset="0"/>
                <a:ea typeface="新細明體" charset="-120"/>
              </a:rPr>
              <a:t>"</a:t>
            </a:r>
            <a:r>
              <a:rPr lang="en-US" altLang="zh-TW" sz="1600" b="1">
                <a:solidFill>
                  <a:srgbClr val="006699"/>
                </a:solidFill>
                <a:latin typeface="Courier New" pitchFamily="49" charset="0"/>
                <a:ea typeface="新細明體" charset="-120"/>
              </a:rPr>
              <a:t>filename</a:t>
            </a:r>
            <a:r>
              <a:rPr lang="en-US" altLang="zh-TW" sz="1600" b="1">
                <a:solidFill>
                  <a:srgbClr val="FF0000"/>
                </a:solidFill>
                <a:latin typeface="Courier New" pitchFamily="49" charset="0"/>
                <a:ea typeface="新細明體" charset="-120"/>
              </a:rPr>
              <a:t>"</a:t>
            </a:r>
            <a:r>
              <a:rPr lang="en-US" altLang="zh-TW" sz="1600" b="1">
                <a:latin typeface="Courier New" pitchFamily="49" charset="0"/>
                <a:ea typeface="新細明體" charset="-120"/>
              </a:rPr>
              <a:t> </a:t>
            </a:r>
          </a:p>
          <a:p>
            <a:pPr lvl="2">
              <a:lnSpc>
                <a:spcPct val="80000"/>
              </a:lnSpc>
            </a:pPr>
            <a:r>
              <a:rPr lang="en-US" altLang="zh-TW" sz="1600">
                <a:ea typeface="新細明體" charset="-120"/>
              </a:rPr>
              <a:t>Use for user-defined files</a:t>
            </a:r>
          </a:p>
          <a:p>
            <a:pPr>
              <a:lnSpc>
                <a:spcPct val="80000"/>
              </a:lnSpc>
            </a:pPr>
            <a:r>
              <a:rPr lang="en-US" altLang="zh-TW" sz="2000">
                <a:ea typeface="新細明體" charset="-120"/>
              </a:rPr>
              <a:t>Used for</a:t>
            </a:r>
          </a:p>
          <a:p>
            <a:pPr lvl="2">
              <a:lnSpc>
                <a:spcPct val="80000"/>
              </a:lnSpc>
            </a:pPr>
            <a:r>
              <a:rPr lang="en-US" altLang="zh-TW" sz="1600">
                <a:ea typeface="新細明體" charset="-120"/>
              </a:rPr>
              <a:t>Searches current directory, then standard library </a:t>
            </a:r>
          </a:p>
          <a:p>
            <a:pPr lvl="1">
              <a:lnSpc>
                <a:spcPct val="80000"/>
              </a:lnSpc>
            </a:pPr>
            <a:r>
              <a:rPr lang="en-US" altLang="zh-TW" sz="1600">
                <a:ea typeface="新細明體" charset="-120"/>
              </a:rPr>
              <a:t>Loading header files (</a:t>
            </a:r>
            <a:r>
              <a:rPr lang="en-US" altLang="zh-TW" sz="1600" b="1">
                <a:latin typeface="Courier New" pitchFamily="49" charset="0"/>
                <a:ea typeface="新細明體" charset="-120"/>
              </a:rPr>
              <a:t>#include &lt;iostream&gt;</a:t>
            </a:r>
            <a:r>
              <a:rPr lang="en-US" altLang="zh-TW" sz="1600">
                <a:ea typeface="新細明體" charset="-120"/>
              </a:rPr>
              <a:t>)</a:t>
            </a:r>
          </a:p>
          <a:p>
            <a:pPr lvl="1">
              <a:lnSpc>
                <a:spcPct val="80000"/>
              </a:lnSpc>
            </a:pPr>
            <a:r>
              <a:rPr lang="en-US" altLang="zh-TW" sz="1600">
                <a:ea typeface="新細明體" charset="-120"/>
              </a:rPr>
              <a:t>Programs with multiple source files to be compiled together</a:t>
            </a:r>
          </a:p>
          <a:p>
            <a:pPr lvl="1">
              <a:lnSpc>
                <a:spcPct val="80000"/>
              </a:lnSpc>
            </a:pPr>
            <a:r>
              <a:rPr lang="en-US" altLang="zh-TW" sz="1600">
                <a:solidFill>
                  <a:srgbClr val="006699"/>
                </a:solidFill>
                <a:ea typeface="新細明體" charset="-120"/>
              </a:rPr>
              <a:t>Header file</a:t>
            </a:r>
            <a:r>
              <a:rPr lang="en-US" altLang="zh-TW" sz="1600">
                <a:ea typeface="新細明體" charset="-120"/>
              </a:rPr>
              <a:t> - has common declarations and definitions (classes, structures, function prototypes)</a:t>
            </a:r>
          </a:p>
          <a:p>
            <a:pPr lvl="2">
              <a:lnSpc>
                <a:spcPct val="80000"/>
              </a:lnSpc>
            </a:pPr>
            <a:r>
              <a:rPr lang="en-US" altLang="zh-TW" sz="1600" b="1">
                <a:latin typeface="Courier New" pitchFamily="49" charset="0"/>
                <a:ea typeface="新細明體" charset="-120"/>
              </a:rPr>
              <a:t>#include</a:t>
            </a:r>
            <a:r>
              <a:rPr lang="en-US" altLang="zh-TW" sz="1600">
                <a:ea typeface="新細明體" charset="-120"/>
              </a:rPr>
              <a:t> statement in each file</a:t>
            </a:r>
            <a:endParaRPr lang="en-US" altLang="zh-TW" sz="1400">
              <a:ea typeface="新細明體" charset="-12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sz="2800" b="1" dirty="0">
                <a:solidFill>
                  <a:srgbClr val="FF0000"/>
                </a:solidFill>
                <a:ea typeface="新細明體" charset="-120"/>
                <a:cs typeface="Times New Roman" pitchFamily="18" charset="0"/>
              </a:rPr>
              <a:t>	The </a:t>
            </a:r>
            <a:r>
              <a:rPr lang="en-US" altLang="zh-TW" sz="2800" b="1" dirty="0">
                <a:solidFill>
                  <a:srgbClr val="FF0000"/>
                </a:solidFill>
                <a:latin typeface="Courier New" pitchFamily="49" charset="0"/>
                <a:ea typeface="新細明體" charset="-120"/>
                <a:cs typeface="Courier New" pitchFamily="49" charset="0"/>
              </a:rPr>
              <a:t>#define</a:t>
            </a:r>
            <a:r>
              <a:rPr lang="en-US" altLang="zh-TW" sz="2800" b="1" dirty="0">
                <a:solidFill>
                  <a:srgbClr val="FF0000"/>
                </a:solidFill>
                <a:ea typeface="新細明體" charset="-120"/>
                <a:cs typeface="Times New Roman" pitchFamily="18" charset="0"/>
              </a:rPr>
              <a:t> Preprocessor Directive: </a:t>
            </a:r>
            <a:r>
              <a:rPr lang="en-US" altLang="zh-TW" sz="2800" b="1" dirty="0">
                <a:solidFill>
                  <a:srgbClr val="006699"/>
                </a:solidFill>
                <a:ea typeface="新細明體" charset="-120"/>
                <a:cs typeface="Times New Roman" pitchFamily="18" charset="0"/>
              </a:rPr>
              <a:t>Symbolic Constants</a:t>
            </a:r>
          </a:p>
        </p:txBody>
      </p:sp>
      <p:sp>
        <p:nvSpPr>
          <p:cNvPr id="7171" name="Rectangle 3"/>
          <p:cNvSpPr>
            <a:spLocks noGrp="1" noChangeArrowheads="1"/>
          </p:cNvSpPr>
          <p:nvPr>
            <p:ph idx="1"/>
          </p:nvPr>
        </p:nvSpPr>
        <p:spPr>
          <a:xfrm>
            <a:off x="684213" y="1816100"/>
            <a:ext cx="7772400" cy="4637088"/>
          </a:xfrm>
        </p:spPr>
        <p:txBody>
          <a:bodyPr/>
          <a:lstStyle/>
          <a:p>
            <a:pPr>
              <a:lnSpc>
                <a:spcPct val="80000"/>
              </a:lnSpc>
            </a:pPr>
            <a:r>
              <a:rPr lang="zh-TW" altLang="en-US" sz="2800">
                <a:ea typeface="新細明體" charset="-120"/>
                <a:cs typeface="Times New Roman" pitchFamily="18" charset="0"/>
              </a:rPr>
              <a:t> </a:t>
            </a:r>
            <a:r>
              <a:rPr lang="en-US" altLang="zh-TW" sz="2800" b="1">
                <a:latin typeface="Courier New" pitchFamily="49" charset="0"/>
                <a:ea typeface="新細明體" charset="-120"/>
                <a:cs typeface="Courier New" pitchFamily="49" charset="0"/>
              </a:rPr>
              <a:t>#define</a:t>
            </a:r>
            <a:r>
              <a:rPr lang="en-US" altLang="zh-TW" sz="2400">
                <a:ea typeface="新細明體" charset="-120"/>
                <a:cs typeface="Times New Roman" pitchFamily="18" charset="0"/>
              </a:rPr>
              <a:t> </a:t>
            </a:r>
          </a:p>
          <a:p>
            <a:pPr lvl="1">
              <a:lnSpc>
                <a:spcPct val="80000"/>
              </a:lnSpc>
            </a:pPr>
            <a:r>
              <a:rPr lang="en-US" altLang="zh-TW" sz="2000">
                <a:ea typeface="新細明體" charset="-120"/>
                <a:cs typeface="Times New Roman" pitchFamily="18" charset="0"/>
              </a:rPr>
              <a:t>Preprocessor directive used to create symbolic constants and macros.</a:t>
            </a:r>
          </a:p>
          <a:p>
            <a:pPr>
              <a:lnSpc>
                <a:spcPct val="80000"/>
              </a:lnSpc>
            </a:pPr>
            <a:r>
              <a:rPr lang="en-US" altLang="zh-TW" sz="2800">
                <a:ea typeface="新細明體" charset="-120"/>
                <a:cs typeface="Times New Roman" pitchFamily="18" charset="0"/>
              </a:rPr>
              <a:t>Symbolic constants</a:t>
            </a:r>
          </a:p>
          <a:p>
            <a:pPr lvl="1">
              <a:lnSpc>
                <a:spcPct val="80000"/>
              </a:lnSpc>
            </a:pPr>
            <a:r>
              <a:rPr lang="en-US" altLang="zh-TW" sz="2000">
                <a:ea typeface="新細明體" charset="-120"/>
                <a:cs typeface="Times New Roman" pitchFamily="18" charset="0"/>
              </a:rPr>
              <a:t>When program compiled, all occurrences of symbolic constant replaced with replacement text</a:t>
            </a:r>
          </a:p>
          <a:p>
            <a:pPr>
              <a:lnSpc>
                <a:spcPct val="80000"/>
              </a:lnSpc>
            </a:pPr>
            <a:r>
              <a:rPr lang="en-US" altLang="zh-TW" sz="2800">
                <a:ea typeface="新細明體" charset="-120"/>
                <a:cs typeface="Times New Roman" pitchFamily="18" charset="0"/>
              </a:rPr>
              <a:t>Format</a:t>
            </a:r>
            <a:endParaRPr lang="en-US" altLang="zh-TW" sz="2400">
              <a:ea typeface="新細明體" charset="-120"/>
              <a:cs typeface="Times New Roman" pitchFamily="18" charset="0"/>
            </a:endParaRPr>
          </a:p>
          <a:p>
            <a:pPr lvl="1">
              <a:lnSpc>
                <a:spcPct val="80000"/>
              </a:lnSpc>
              <a:buFont typeface="Wingdings" pitchFamily="2" charset="2"/>
              <a:buNone/>
            </a:pPr>
            <a:r>
              <a:rPr lang="en-US" altLang="zh-TW" sz="2000" b="1">
                <a:solidFill>
                  <a:srgbClr val="FF0000"/>
                </a:solidFill>
                <a:latin typeface="Courier New" pitchFamily="49" charset="0"/>
                <a:ea typeface="新細明體" charset="-120"/>
                <a:cs typeface="Courier New" pitchFamily="49" charset="0"/>
              </a:rPr>
              <a:t>#define </a:t>
            </a:r>
            <a:r>
              <a:rPr lang="en-US" altLang="zh-TW" sz="2000" b="1" i="1">
                <a:solidFill>
                  <a:srgbClr val="FF0000"/>
                </a:solidFill>
                <a:latin typeface="Courier New" pitchFamily="49" charset="0"/>
                <a:ea typeface="新細明體" charset="-120"/>
                <a:cs typeface="Courier New" pitchFamily="49" charset="0"/>
              </a:rPr>
              <a:t>identifier replacement-text</a:t>
            </a:r>
            <a:r>
              <a:rPr lang="en-US" altLang="zh-TW" sz="2000">
                <a:solidFill>
                  <a:srgbClr val="FF0000"/>
                </a:solidFill>
                <a:ea typeface="新細明體" charset="-120"/>
                <a:cs typeface="Times New Roman" pitchFamily="18" charset="0"/>
              </a:rPr>
              <a:t> </a:t>
            </a:r>
          </a:p>
          <a:p>
            <a:pPr lvl="1">
              <a:lnSpc>
                <a:spcPct val="80000"/>
              </a:lnSpc>
            </a:pPr>
            <a:r>
              <a:rPr lang="en-US" altLang="zh-TW" sz="2000">
                <a:ea typeface="新細明體" charset="-120"/>
                <a:cs typeface="Times New Roman" pitchFamily="18" charset="0"/>
              </a:rPr>
              <a:t>Example: </a:t>
            </a:r>
            <a:r>
              <a:rPr lang="en-US" altLang="zh-TW" sz="2000" b="1">
                <a:solidFill>
                  <a:srgbClr val="006699"/>
                </a:solidFill>
                <a:latin typeface="Courier New" pitchFamily="49" charset="0"/>
                <a:ea typeface="新細明體" charset="-120"/>
                <a:cs typeface="Courier New" pitchFamily="49" charset="0"/>
              </a:rPr>
              <a:t>#define PI 3.14159</a:t>
            </a:r>
            <a:r>
              <a:rPr lang="en-US" altLang="zh-TW" sz="2000">
                <a:solidFill>
                  <a:srgbClr val="006699"/>
                </a:solidFill>
                <a:ea typeface="新細明體" charset="-120"/>
                <a:cs typeface="Times New Roman" pitchFamily="18" charset="0"/>
              </a:rPr>
              <a:t> </a:t>
            </a:r>
          </a:p>
          <a:p>
            <a:pPr lvl="1">
              <a:lnSpc>
                <a:spcPct val="80000"/>
              </a:lnSpc>
            </a:pPr>
            <a:r>
              <a:rPr lang="en-US" altLang="zh-TW" sz="2000">
                <a:ea typeface="新細明體" charset="-120"/>
                <a:cs typeface="Times New Roman" pitchFamily="18" charset="0"/>
              </a:rPr>
              <a:t>everything to right of identifier replaces text</a:t>
            </a:r>
          </a:p>
          <a:p>
            <a:pPr lvl="1">
              <a:lnSpc>
                <a:spcPct val="80000"/>
              </a:lnSpc>
              <a:buFont typeface="Wingdings" pitchFamily="2" charset="2"/>
              <a:buNone/>
            </a:pPr>
            <a:r>
              <a:rPr lang="en-US" altLang="zh-TW" sz="2000" b="1">
                <a:latin typeface="Courier New" pitchFamily="49" charset="0"/>
                <a:ea typeface="新細明體" charset="-120"/>
                <a:cs typeface="Courier New" pitchFamily="49" charset="0"/>
              </a:rPr>
              <a:t>	#define</a:t>
            </a:r>
            <a:r>
              <a:rPr lang="en-US" altLang="zh-TW" sz="2000">
                <a:ea typeface="新細明體" charset="-120"/>
                <a:cs typeface="Times New Roman" pitchFamily="18" charset="0"/>
              </a:rPr>
              <a:t> </a:t>
            </a:r>
            <a:r>
              <a:rPr lang="en-US" altLang="zh-TW" sz="2000" b="1">
                <a:latin typeface="Courier New" pitchFamily="49" charset="0"/>
                <a:ea typeface="新細明體" charset="-120"/>
                <a:cs typeface="Courier New" pitchFamily="49" charset="0"/>
              </a:rPr>
              <a:t>PI</a:t>
            </a:r>
            <a:r>
              <a:rPr lang="en-US" altLang="zh-TW" sz="2000">
                <a:ea typeface="新細明體" charset="-120"/>
                <a:cs typeface="Times New Roman" pitchFamily="18" charset="0"/>
              </a:rPr>
              <a:t> </a:t>
            </a:r>
            <a:r>
              <a:rPr lang="en-US" altLang="zh-TW" sz="2000" b="1">
                <a:solidFill>
                  <a:srgbClr val="FF0000"/>
                </a:solidFill>
                <a:latin typeface="Courier New" pitchFamily="49" charset="0"/>
                <a:ea typeface="新細明體" charset="-120"/>
                <a:cs typeface="Courier New" pitchFamily="49" charset="0"/>
              </a:rPr>
              <a:t>=</a:t>
            </a:r>
            <a:r>
              <a:rPr lang="en-US" altLang="zh-TW" sz="2000">
                <a:solidFill>
                  <a:srgbClr val="FF0000"/>
                </a:solidFill>
                <a:ea typeface="新細明體" charset="-120"/>
                <a:cs typeface="Times New Roman" pitchFamily="18" charset="0"/>
              </a:rPr>
              <a:t> </a:t>
            </a:r>
            <a:r>
              <a:rPr lang="en-US" altLang="zh-TW" sz="2000" b="1">
                <a:solidFill>
                  <a:srgbClr val="FF0000"/>
                </a:solidFill>
                <a:latin typeface="Courier New" pitchFamily="49" charset="0"/>
                <a:ea typeface="新細明體" charset="-120"/>
                <a:cs typeface="Courier New" pitchFamily="49" charset="0"/>
              </a:rPr>
              <a:t>3.14159</a:t>
            </a:r>
            <a:r>
              <a:rPr lang="en-US" altLang="zh-TW" sz="2000">
                <a:ea typeface="新細明體" charset="-120"/>
                <a:cs typeface="Times New Roman" pitchFamily="18" charset="0"/>
              </a:rPr>
              <a:t> </a:t>
            </a:r>
          </a:p>
          <a:p>
            <a:pPr lvl="2">
              <a:lnSpc>
                <a:spcPct val="80000"/>
              </a:lnSpc>
            </a:pPr>
            <a:r>
              <a:rPr lang="en-US" altLang="zh-TW" sz="1800">
                <a:ea typeface="新細明體" charset="-120"/>
                <a:cs typeface="Times New Roman" pitchFamily="18" charset="0"/>
              </a:rPr>
              <a:t>replaces "</a:t>
            </a:r>
            <a:r>
              <a:rPr lang="en-US" altLang="zh-TW" sz="1800" b="1">
                <a:latin typeface="Courier New" pitchFamily="49" charset="0"/>
                <a:ea typeface="新細明體" charset="-120"/>
                <a:cs typeface="Times New Roman" pitchFamily="18" charset="0"/>
              </a:rPr>
              <a:t>PI"</a:t>
            </a:r>
            <a:r>
              <a:rPr lang="en-US" altLang="zh-TW" sz="1800">
                <a:ea typeface="新細明體" charset="-120"/>
                <a:cs typeface="Times New Roman" pitchFamily="18" charset="0"/>
              </a:rPr>
              <a:t> with " </a:t>
            </a:r>
            <a:r>
              <a:rPr lang="en-US" altLang="zh-TW" sz="1800" b="1">
                <a:latin typeface="Courier New" pitchFamily="49" charset="0"/>
                <a:ea typeface="新細明體" charset="-120"/>
                <a:cs typeface="Courier New" pitchFamily="49" charset="0"/>
              </a:rPr>
              <a:t>= 3.14159"</a:t>
            </a:r>
            <a:r>
              <a:rPr lang="en-US" altLang="zh-TW" sz="1800">
                <a:ea typeface="新細明體" charset="-120"/>
                <a:cs typeface="Courier New" pitchFamily="49" charset="0"/>
              </a:rPr>
              <a:t>, probably results in an error</a:t>
            </a:r>
          </a:p>
          <a:p>
            <a:pPr lvl="1">
              <a:lnSpc>
                <a:spcPct val="80000"/>
              </a:lnSpc>
            </a:pPr>
            <a:r>
              <a:rPr lang="en-US" altLang="zh-TW" sz="2000">
                <a:solidFill>
                  <a:srgbClr val="FF0000"/>
                </a:solidFill>
                <a:ea typeface="新細明體" charset="-120"/>
                <a:cs typeface="Times New Roman" pitchFamily="18" charset="0"/>
              </a:rPr>
              <a:t>Cannot redefine symbolic constants</a:t>
            </a:r>
            <a:r>
              <a:rPr lang="en-US" altLang="zh-TW" sz="2000">
                <a:ea typeface="新細明體" charset="-120"/>
                <a:cs typeface="Times New Roman" pitchFamily="18" charset="0"/>
              </a:rPr>
              <a:t> with more </a:t>
            </a:r>
            <a:r>
              <a:rPr lang="en-US" altLang="zh-TW" sz="2000" b="1">
                <a:latin typeface="Courier New" pitchFamily="49" charset="0"/>
                <a:ea typeface="新細明體" charset="-120"/>
                <a:cs typeface="Times New Roman" pitchFamily="18" charset="0"/>
              </a:rPr>
              <a:t>#define</a:t>
            </a:r>
            <a:r>
              <a:rPr lang="en-US" altLang="zh-TW" sz="2000">
                <a:ea typeface="新細明體" charset="-120"/>
                <a:cs typeface="Times New Roman" pitchFamily="18" charset="0"/>
              </a:rPr>
              <a:t> statements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sz="2800" b="1" dirty="0">
                <a:solidFill>
                  <a:srgbClr val="FF0000"/>
                </a:solidFill>
                <a:ea typeface="新細明體" charset="-120"/>
                <a:cs typeface="Times New Roman" pitchFamily="18" charset="0"/>
              </a:rPr>
              <a:t>	The </a:t>
            </a:r>
            <a:r>
              <a:rPr lang="en-US" altLang="zh-TW" sz="2800" b="1" dirty="0">
                <a:solidFill>
                  <a:srgbClr val="FF0000"/>
                </a:solidFill>
                <a:latin typeface="Courier New" pitchFamily="49" charset="0"/>
                <a:ea typeface="新細明體" charset="-120"/>
                <a:cs typeface="Courier New" pitchFamily="49" charset="0"/>
              </a:rPr>
              <a:t>#define</a:t>
            </a:r>
            <a:r>
              <a:rPr lang="en-US" altLang="zh-TW" sz="2800" b="1" dirty="0">
                <a:solidFill>
                  <a:srgbClr val="FF0000"/>
                </a:solidFill>
                <a:ea typeface="新細明體" charset="-120"/>
                <a:cs typeface="Times New Roman" pitchFamily="18" charset="0"/>
              </a:rPr>
              <a:t> Preprocessor Directive: </a:t>
            </a:r>
            <a:r>
              <a:rPr lang="en-US" altLang="zh-TW" sz="2800" b="1" dirty="0">
                <a:solidFill>
                  <a:srgbClr val="006699"/>
                </a:solidFill>
                <a:ea typeface="新細明體" charset="-120"/>
                <a:cs typeface="Times New Roman" pitchFamily="18" charset="0"/>
              </a:rPr>
              <a:t>Macros</a:t>
            </a:r>
          </a:p>
        </p:txBody>
      </p:sp>
      <p:sp>
        <p:nvSpPr>
          <p:cNvPr id="9219" name="Rectangle 3"/>
          <p:cNvSpPr>
            <a:spLocks noGrp="1" noChangeArrowheads="1"/>
          </p:cNvSpPr>
          <p:nvPr>
            <p:ph idx="1"/>
          </p:nvPr>
        </p:nvSpPr>
        <p:spPr>
          <a:xfrm>
            <a:off x="684213" y="1852613"/>
            <a:ext cx="8001000" cy="5105400"/>
          </a:xfrm>
        </p:spPr>
        <p:txBody>
          <a:bodyPr/>
          <a:lstStyle/>
          <a:p>
            <a:pPr>
              <a:lnSpc>
                <a:spcPct val="80000"/>
              </a:lnSpc>
            </a:pPr>
            <a:r>
              <a:rPr lang="en-US" altLang="zh-TW" sz="2800">
                <a:solidFill>
                  <a:srgbClr val="006699"/>
                </a:solidFill>
                <a:ea typeface="新細明體" charset="-120"/>
              </a:rPr>
              <a:t>Macro</a:t>
            </a:r>
          </a:p>
          <a:p>
            <a:pPr lvl="1">
              <a:lnSpc>
                <a:spcPct val="80000"/>
              </a:lnSpc>
            </a:pPr>
            <a:r>
              <a:rPr lang="en-US" altLang="zh-TW" sz="2400">
                <a:ea typeface="新細明體" charset="-120"/>
              </a:rPr>
              <a:t>Operation defined in </a:t>
            </a:r>
            <a:r>
              <a:rPr lang="en-US" altLang="zh-TW" sz="2400" b="1">
                <a:latin typeface="Courier New" pitchFamily="49" charset="0"/>
                <a:ea typeface="新細明體" charset="-120"/>
              </a:rPr>
              <a:t>#define</a:t>
            </a:r>
          </a:p>
          <a:p>
            <a:pPr lvl="1">
              <a:lnSpc>
                <a:spcPct val="80000"/>
              </a:lnSpc>
            </a:pPr>
            <a:r>
              <a:rPr lang="en-US" altLang="zh-TW" sz="2400">
                <a:solidFill>
                  <a:srgbClr val="006699"/>
                </a:solidFill>
                <a:ea typeface="新細明體" charset="-120"/>
              </a:rPr>
              <a:t>Macro without arguments</a:t>
            </a:r>
            <a:r>
              <a:rPr lang="en-US" altLang="zh-TW" sz="2400">
                <a:ea typeface="新細明體" charset="-120"/>
              </a:rPr>
              <a:t>: treated like a symbolic constant</a:t>
            </a:r>
          </a:p>
          <a:p>
            <a:pPr lvl="1">
              <a:lnSpc>
                <a:spcPct val="80000"/>
              </a:lnSpc>
            </a:pPr>
            <a:r>
              <a:rPr lang="en-US" altLang="zh-TW" sz="2400">
                <a:ea typeface="新細明體" charset="-120"/>
              </a:rPr>
              <a:t>Macro </a:t>
            </a:r>
            <a:r>
              <a:rPr lang="en-US" altLang="zh-TW" sz="2400">
                <a:solidFill>
                  <a:srgbClr val="006699"/>
                </a:solidFill>
                <a:ea typeface="新細明體" charset="-120"/>
              </a:rPr>
              <a:t>with </a:t>
            </a:r>
            <a:r>
              <a:rPr lang="en-US" altLang="zh-TW" sz="2400">
                <a:ea typeface="新細明體" charset="-120"/>
              </a:rPr>
              <a:t>arguments: arguments substituted for replacement text, </a:t>
            </a:r>
            <a:r>
              <a:rPr lang="en-US" altLang="zh-TW" sz="2400">
                <a:solidFill>
                  <a:srgbClr val="FF0000"/>
                </a:solidFill>
                <a:ea typeface="新細明體" charset="-120"/>
              </a:rPr>
              <a:t>macro expanded</a:t>
            </a:r>
          </a:p>
          <a:p>
            <a:pPr lvl="1">
              <a:lnSpc>
                <a:spcPct val="80000"/>
              </a:lnSpc>
            </a:pPr>
            <a:r>
              <a:rPr lang="en-US" altLang="zh-TW" sz="2400">
                <a:ea typeface="新細明體" charset="-120"/>
              </a:rPr>
              <a:t>Performs a text substitution - no data type checking</a:t>
            </a:r>
          </a:p>
          <a:p>
            <a:pPr lvl="1">
              <a:lnSpc>
                <a:spcPct val="80000"/>
              </a:lnSpc>
              <a:buFont typeface="Wingdings" pitchFamily="2" charset="2"/>
              <a:buNone/>
            </a:pPr>
            <a:endParaRPr lang="en-US" altLang="zh-TW" sz="2400">
              <a:ea typeface="新細明體" charset="-120"/>
              <a:cs typeface="Courier New" pitchFamily="49" charset="0"/>
            </a:endParaRPr>
          </a:p>
          <a:p>
            <a:pPr lvl="1">
              <a:lnSpc>
                <a:spcPct val="80000"/>
              </a:lnSpc>
              <a:buFont typeface="Wingdings" pitchFamily="2" charset="2"/>
              <a:buNone/>
            </a:pPr>
            <a:r>
              <a:rPr lang="en-US" altLang="zh-TW" sz="2400">
                <a:ea typeface="新細明體" charset="-120"/>
                <a:cs typeface="Courier New" pitchFamily="49" charset="0"/>
              </a:rPr>
              <a:t>Example:</a:t>
            </a:r>
            <a:r>
              <a:rPr lang="en-US" altLang="zh-TW" sz="2400" b="1">
                <a:latin typeface="Courier New" pitchFamily="49" charset="0"/>
                <a:ea typeface="新細明體" charset="-120"/>
                <a:cs typeface="Courier New" pitchFamily="49" charset="0"/>
              </a:rPr>
              <a:t> </a:t>
            </a:r>
          </a:p>
          <a:p>
            <a:pPr lvl="1">
              <a:lnSpc>
                <a:spcPct val="80000"/>
              </a:lnSpc>
              <a:buFont typeface="Wingdings" pitchFamily="2" charset="2"/>
              <a:buNone/>
            </a:pPr>
            <a:r>
              <a:rPr lang="en-US" altLang="zh-TW" sz="1800" b="1">
                <a:latin typeface="Courier New" pitchFamily="49" charset="0"/>
                <a:ea typeface="新細明體" charset="-120"/>
                <a:cs typeface="Courier New" pitchFamily="49" charset="0"/>
              </a:rPr>
              <a:t>#define CIRCLE_AREA( x ) ( </a:t>
            </a:r>
            <a:r>
              <a:rPr lang="en-US" altLang="zh-TW" sz="1800" b="1">
                <a:solidFill>
                  <a:srgbClr val="FF0000"/>
                </a:solidFill>
                <a:latin typeface="Courier New" pitchFamily="49" charset="0"/>
                <a:ea typeface="新細明體" charset="-120"/>
                <a:cs typeface="Courier New" pitchFamily="49" charset="0"/>
              </a:rPr>
              <a:t>(</a:t>
            </a:r>
            <a:r>
              <a:rPr lang="en-US" altLang="zh-TW" sz="1800" b="1">
                <a:latin typeface="Courier New" pitchFamily="49" charset="0"/>
                <a:ea typeface="新細明體" charset="-120"/>
                <a:cs typeface="Courier New" pitchFamily="49" charset="0"/>
              </a:rPr>
              <a:t>PI</a:t>
            </a:r>
            <a:r>
              <a:rPr lang="en-US" altLang="zh-TW" sz="1800" b="1">
                <a:solidFill>
                  <a:srgbClr val="FF0000"/>
                </a:solidFill>
                <a:latin typeface="Courier New" pitchFamily="49" charset="0"/>
                <a:ea typeface="新細明體" charset="-120"/>
                <a:cs typeface="Courier New" pitchFamily="49" charset="0"/>
              </a:rPr>
              <a:t>)</a:t>
            </a:r>
            <a:r>
              <a:rPr lang="en-US" altLang="zh-TW" sz="1800" b="1">
                <a:latin typeface="Courier New" pitchFamily="49" charset="0"/>
                <a:ea typeface="新細明體" charset="-120"/>
                <a:cs typeface="Courier New" pitchFamily="49" charset="0"/>
              </a:rPr>
              <a:t> * </a:t>
            </a:r>
            <a:r>
              <a:rPr lang="en-US" altLang="zh-TW" sz="1800" b="1">
                <a:solidFill>
                  <a:srgbClr val="FF0000"/>
                </a:solidFill>
                <a:latin typeface="Courier New" pitchFamily="49" charset="0"/>
                <a:ea typeface="新細明體" charset="-120"/>
                <a:cs typeface="Courier New" pitchFamily="49" charset="0"/>
              </a:rPr>
              <a:t>(</a:t>
            </a:r>
            <a:r>
              <a:rPr lang="en-US" altLang="zh-TW" sz="1800" b="1">
                <a:latin typeface="Courier New" pitchFamily="49" charset="0"/>
                <a:ea typeface="新細明體" charset="-120"/>
                <a:cs typeface="Courier New" pitchFamily="49" charset="0"/>
              </a:rPr>
              <a:t> x </a:t>
            </a:r>
            <a:r>
              <a:rPr lang="en-US" altLang="zh-TW" sz="1800" b="1">
                <a:solidFill>
                  <a:srgbClr val="FF0000"/>
                </a:solidFill>
                <a:latin typeface="Courier New" pitchFamily="49" charset="0"/>
                <a:ea typeface="新細明體" charset="-120"/>
                <a:cs typeface="Courier New" pitchFamily="49" charset="0"/>
              </a:rPr>
              <a:t>)</a:t>
            </a:r>
            <a:r>
              <a:rPr lang="en-US" altLang="zh-TW" sz="1800" b="1">
                <a:latin typeface="Courier New" pitchFamily="49" charset="0"/>
                <a:ea typeface="新細明體" charset="-120"/>
                <a:cs typeface="Courier New" pitchFamily="49" charset="0"/>
              </a:rPr>
              <a:t> * </a:t>
            </a:r>
            <a:r>
              <a:rPr lang="en-US" altLang="zh-TW" sz="1800" b="1">
                <a:solidFill>
                  <a:srgbClr val="FF0000"/>
                </a:solidFill>
                <a:latin typeface="Courier New" pitchFamily="49" charset="0"/>
                <a:ea typeface="新細明體" charset="-120"/>
                <a:cs typeface="Courier New" pitchFamily="49" charset="0"/>
              </a:rPr>
              <a:t>(</a:t>
            </a:r>
            <a:r>
              <a:rPr lang="en-US" altLang="zh-TW" sz="1800" b="1">
                <a:latin typeface="Courier New" pitchFamily="49" charset="0"/>
                <a:ea typeface="新細明體" charset="-120"/>
                <a:cs typeface="Courier New" pitchFamily="49" charset="0"/>
              </a:rPr>
              <a:t> x </a:t>
            </a:r>
            <a:r>
              <a:rPr lang="en-US" altLang="zh-TW" sz="1800" b="1">
                <a:solidFill>
                  <a:srgbClr val="FF0000"/>
                </a:solidFill>
                <a:latin typeface="Courier New" pitchFamily="49" charset="0"/>
                <a:ea typeface="新細明體" charset="-120"/>
                <a:cs typeface="Courier New" pitchFamily="49" charset="0"/>
              </a:rPr>
              <a:t>)</a:t>
            </a:r>
            <a:r>
              <a:rPr lang="en-US" altLang="zh-TW" sz="1800" b="1">
                <a:latin typeface="Courier New" pitchFamily="49" charset="0"/>
                <a:ea typeface="新細明體" charset="-120"/>
                <a:cs typeface="Courier New" pitchFamily="49" charset="0"/>
              </a:rPr>
              <a:t> )</a:t>
            </a:r>
            <a:r>
              <a:rPr lang="en-US" altLang="zh-TW" sz="1800" b="1">
                <a:ea typeface="新細明體" charset="-120"/>
              </a:rPr>
              <a:t> </a:t>
            </a:r>
          </a:p>
          <a:p>
            <a:pPr lvl="1">
              <a:lnSpc>
                <a:spcPct val="80000"/>
              </a:lnSpc>
              <a:buFont typeface="Wingdings" pitchFamily="2" charset="2"/>
              <a:buNone/>
            </a:pPr>
            <a:endParaRPr lang="en-US" altLang="zh-TW" sz="1800" b="1">
              <a:ea typeface="新細明體" charset="-120"/>
            </a:endParaRPr>
          </a:p>
          <a:p>
            <a:pPr lvl="1">
              <a:lnSpc>
                <a:spcPct val="80000"/>
              </a:lnSpc>
              <a:buFont typeface="Wingdings" pitchFamily="2" charset="2"/>
              <a:buNone/>
            </a:pPr>
            <a:r>
              <a:rPr lang="en-US" altLang="zh-TW" sz="1800" b="1">
                <a:latin typeface="Courier New" pitchFamily="49" charset="0"/>
                <a:ea typeface="新細明體" charset="-120"/>
              </a:rPr>
              <a:t>area = CIRCLE_AREA( 4 );</a:t>
            </a:r>
            <a:r>
              <a:rPr lang="en-US" altLang="zh-TW" sz="1800" b="1">
                <a:ea typeface="新細明體" charset="-120"/>
              </a:rPr>
              <a:t>  </a:t>
            </a:r>
          </a:p>
          <a:p>
            <a:pPr lvl="1">
              <a:lnSpc>
                <a:spcPct val="80000"/>
              </a:lnSpc>
              <a:buFont typeface="Wingdings" pitchFamily="2" charset="2"/>
              <a:buNone/>
            </a:pPr>
            <a:r>
              <a:rPr lang="en-US" altLang="zh-TW" sz="1800" b="1">
                <a:ea typeface="新細明體" charset="-120"/>
              </a:rPr>
              <a:t>	</a:t>
            </a:r>
            <a:r>
              <a:rPr lang="en-US" altLang="zh-TW" sz="2400" b="1">
                <a:ea typeface="新細明體" charset="-120"/>
              </a:rPr>
              <a:t>	</a:t>
            </a:r>
            <a:r>
              <a:rPr lang="en-US" altLang="zh-TW" sz="2400">
                <a:solidFill>
                  <a:srgbClr val="006699"/>
                </a:solidFill>
                <a:ea typeface="新細明體" charset="-120"/>
              </a:rPr>
              <a:t>is expanded to </a:t>
            </a:r>
          </a:p>
          <a:p>
            <a:pPr lvl="1">
              <a:lnSpc>
                <a:spcPct val="80000"/>
              </a:lnSpc>
              <a:buFont typeface="Wingdings" pitchFamily="2" charset="2"/>
              <a:buNone/>
            </a:pPr>
            <a:r>
              <a:rPr lang="en-US" altLang="zh-TW" sz="1800" b="1">
                <a:latin typeface="Courier New" pitchFamily="49" charset="0"/>
                <a:ea typeface="新細明體" charset="-120"/>
              </a:rPr>
              <a:t>area = ( 3.14159 * ( 4 ) * ( 4 ) );</a:t>
            </a:r>
            <a:r>
              <a:rPr lang="en-US" altLang="zh-TW" sz="1800" b="1">
                <a:ea typeface="新細明體" charset="-12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z="2800" b="1" dirty="0">
                <a:solidFill>
                  <a:srgbClr val="FF0000"/>
                </a:solidFill>
                <a:ea typeface="新細明體" charset="-120"/>
                <a:cs typeface="Times New Roman" pitchFamily="18" charset="0"/>
              </a:rPr>
              <a:t>	The </a:t>
            </a:r>
            <a:r>
              <a:rPr lang="en-US" altLang="zh-TW" sz="2800" b="1" dirty="0">
                <a:solidFill>
                  <a:srgbClr val="FF0000"/>
                </a:solidFill>
                <a:latin typeface="Courier New" pitchFamily="49" charset="0"/>
                <a:ea typeface="新細明體" charset="-120"/>
                <a:cs typeface="Courier New" pitchFamily="49" charset="0"/>
              </a:rPr>
              <a:t>#define</a:t>
            </a:r>
            <a:r>
              <a:rPr lang="en-US" altLang="zh-TW" sz="2800" b="1" dirty="0">
                <a:solidFill>
                  <a:srgbClr val="FF0000"/>
                </a:solidFill>
                <a:ea typeface="新細明體" charset="-120"/>
                <a:cs typeface="Times New Roman" pitchFamily="18" charset="0"/>
              </a:rPr>
              <a:t> Preprocessor Directive: </a:t>
            </a:r>
            <a:r>
              <a:rPr lang="en-US" altLang="zh-TW" sz="2800" b="1" dirty="0">
                <a:solidFill>
                  <a:srgbClr val="006699"/>
                </a:solidFill>
                <a:ea typeface="新細明體" charset="-120"/>
                <a:cs typeface="Times New Roman" pitchFamily="18" charset="0"/>
              </a:rPr>
              <a:t>Macros </a:t>
            </a:r>
          </a:p>
        </p:txBody>
      </p:sp>
      <p:sp>
        <p:nvSpPr>
          <p:cNvPr id="10243" name="Rectangle 3"/>
          <p:cNvSpPr>
            <a:spLocks noGrp="1" noChangeArrowheads="1"/>
          </p:cNvSpPr>
          <p:nvPr>
            <p:ph idx="1"/>
          </p:nvPr>
        </p:nvSpPr>
        <p:spPr>
          <a:xfrm>
            <a:off x="0" y="1773238"/>
            <a:ext cx="8748713" cy="5084762"/>
          </a:xfrm>
        </p:spPr>
        <p:txBody>
          <a:bodyPr/>
          <a:lstStyle/>
          <a:p>
            <a:pPr>
              <a:lnSpc>
                <a:spcPct val="80000"/>
              </a:lnSpc>
            </a:pPr>
            <a:r>
              <a:rPr lang="en-US" altLang="zh-TW" sz="2800">
                <a:ea typeface="新細明體" charset="-120"/>
              </a:rPr>
              <a:t>Use parenthesis</a:t>
            </a:r>
          </a:p>
          <a:p>
            <a:pPr lvl="1">
              <a:lnSpc>
                <a:spcPct val="80000"/>
              </a:lnSpc>
            </a:pPr>
            <a:r>
              <a:rPr lang="en-US" altLang="zh-TW" sz="2400">
                <a:ea typeface="新細明體" charset="-120"/>
              </a:rPr>
              <a:t>Without them:</a:t>
            </a:r>
          </a:p>
          <a:p>
            <a:pPr lvl="1">
              <a:lnSpc>
                <a:spcPct val="80000"/>
              </a:lnSpc>
              <a:buFont typeface="Wingdings" pitchFamily="2" charset="2"/>
              <a:buNone/>
            </a:pPr>
            <a:r>
              <a:rPr lang="en-US" altLang="zh-TW" sz="2000" b="1">
                <a:latin typeface="Courier New" pitchFamily="49" charset="0"/>
                <a:ea typeface="新細明體" charset="-120"/>
                <a:cs typeface="Courier New" pitchFamily="49" charset="0"/>
              </a:rPr>
              <a:t>#define CIRCLE_AREA( x ) ((PI) * ( x ) * ( x )) </a:t>
            </a:r>
          </a:p>
          <a:p>
            <a:pPr lvl="1">
              <a:lnSpc>
                <a:spcPct val="80000"/>
              </a:lnSpc>
              <a:buFont typeface="Wingdings" pitchFamily="2" charset="2"/>
              <a:buNone/>
            </a:pPr>
            <a:r>
              <a:rPr lang="en-US" altLang="zh-TW" sz="2000" b="1">
                <a:latin typeface="Courier New" pitchFamily="49" charset="0"/>
                <a:ea typeface="新細明體" charset="-120"/>
                <a:cs typeface="Courier New" pitchFamily="49" charset="0"/>
              </a:rPr>
              <a:t>#define CIRCLE_AREA( x )  </a:t>
            </a:r>
            <a:r>
              <a:rPr lang="en-US" altLang="zh-TW" sz="2000" b="1">
                <a:solidFill>
                  <a:srgbClr val="FF0000"/>
                </a:solidFill>
                <a:latin typeface="Courier New" pitchFamily="49" charset="0"/>
                <a:ea typeface="新細明體" charset="-120"/>
                <a:cs typeface="Courier New" pitchFamily="49" charset="0"/>
              </a:rPr>
              <a:t>PI *  x  *  x </a:t>
            </a:r>
            <a:endParaRPr lang="en-US" altLang="zh-TW" sz="2000" b="1">
              <a:solidFill>
                <a:srgbClr val="FF0000"/>
              </a:solidFill>
              <a:ea typeface="新細明體" charset="-120"/>
            </a:endParaRPr>
          </a:p>
          <a:p>
            <a:pPr lvl="1">
              <a:lnSpc>
                <a:spcPct val="80000"/>
              </a:lnSpc>
              <a:buFont typeface="Wingdings" pitchFamily="2" charset="2"/>
              <a:buNone/>
            </a:pPr>
            <a:r>
              <a:rPr lang="en-US" altLang="zh-TW" sz="2000" b="1">
                <a:latin typeface="Courier New" pitchFamily="49" charset="0"/>
                <a:ea typeface="新細明體" charset="-120"/>
              </a:rPr>
              <a:t>area = CIRCLE_AREA( c + 2 );</a:t>
            </a:r>
          </a:p>
          <a:p>
            <a:pPr lvl="1">
              <a:lnSpc>
                <a:spcPct val="80000"/>
              </a:lnSpc>
              <a:buFont typeface="Wingdings" pitchFamily="2" charset="2"/>
              <a:buNone/>
            </a:pPr>
            <a:r>
              <a:rPr lang="en-US" altLang="zh-TW" sz="2400">
                <a:ea typeface="新細明體" charset="-120"/>
              </a:rPr>
              <a:t>	becomes</a:t>
            </a:r>
          </a:p>
          <a:p>
            <a:pPr lvl="1">
              <a:lnSpc>
                <a:spcPct val="80000"/>
              </a:lnSpc>
              <a:buFont typeface="Wingdings" pitchFamily="2" charset="2"/>
              <a:buNone/>
            </a:pPr>
            <a:r>
              <a:rPr lang="en-US" altLang="zh-TW" sz="2000" b="1">
                <a:latin typeface="Courier New" pitchFamily="49" charset="0"/>
                <a:ea typeface="新細明體" charset="-120"/>
              </a:rPr>
              <a:t>area = 3.14159 * c + 2 * c + 2;</a:t>
            </a:r>
          </a:p>
          <a:p>
            <a:pPr lvl="2">
              <a:lnSpc>
                <a:spcPct val="80000"/>
              </a:lnSpc>
            </a:pPr>
            <a:r>
              <a:rPr lang="en-US" altLang="zh-TW" sz="2000">
                <a:ea typeface="新細明體" charset="-120"/>
              </a:rPr>
              <a:t>Evaluates incorrectly</a:t>
            </a:r>
            <a:r>
              <a:rPr lang="en-US" altLang="zh-TW" sz="1400" b="1">
                <a:latin typeface="Courier New" pitchFamily="49" charset="0"/>
                <a:ea typeface="新細明體" charset="-120"/>
              </a:rPr>
              <a:t> </a:t>
            </a:r>
          </a:p>
          <a:p>
            <a:pPr>
              <a:lnSpc>
                <a:spcPct val="80000"/>
              </a:lnSpc>
            </a:pPr>
            <a:r>
              <a:rPr lang="en-US" altLang="zh-TW" sz="1800" b="1">
                <a:solidFill>
                  <a:srgbClr val="006699"/>
                </a:solidFill>
                <a:latin typeface="Courier New" pitchFamily="49" charset="0"/>
                <a:ea typeface="新細明體" charset="-120"/>
              </a:rPr>
              <a:t>Macor’s advantage is that </a:t>
            </a:r>
            <a:r>
              <a:rPr lang="en-US" altLang="zh-TW" sz="1800" b="1">
                <a:solidFill>
                  <a:srgbClr val="FF0000"/>
                </a:solidFill>
                <a:latin typeface="Courier New" pitchFamily="49" charset="0"/>
                <a:ea typeface="新細明體" charset="-120"/>
              </a:rPr>
              <a:t>avoiding function overhead</a:t>
            </a:r>
          </a:p>
          <a:p>
            <a:pPr lvl="1">
              <a:lnSpc>
                <a:spcPct val="80000"/>
              </a:lnSpc>
            </a:pPr>
            <a:r>
              <a:rPr lang="en-US" altLang="zh-TW" sz="1600" b="1">
                <a:latin typeface="Courier New" pitchFamily="49" charset="0"/>
                <a:ea typeface="新細明體" charset="-120"/>
              </a:rPr>
              <a:t>Macro inserts code directly.</a:t>
            </a:r>
          </a:p>
          <a:p>
            <a:pPr>
              <a:lnSpc>
                <a:spcPct val="80000"/>
              </a:lnSpc>
            </a:pPr>
            <a:r>
              <a:rPr lang="en-US" altLang="zh-TW" sz="1800" b="1">
                <a:solidFill>
                  <a:srgbClr val="006699"/>
                </a:solidFill>
                <a:latin typeface="Courier New" pitchFamily="49" charset="0"/>
                <a:ea typeface="新細明體" charset="-120"/>
              </a:rPr>
              <a:t>Macro’s disadvantage is that </a:t>
            </a:r>
            <a:r>
              <a:rPr lang="en-US" altLang="zh-TW" sz="1800" b="1">
                <a:solidFill>
                  <a:srgbClr val="FF0000"/>
                </a:solidFill>
                <a:latin typeface="Courier New" pitchFamily="49" charset="0"/>
                <a:ea typeface="新細明體" charset="-120"/>
              </a:rPr>
              <a:t>its argument may be evaluated more than once</a:t>
            </a:r>
            <a:r>
              <a:rPr lang="en-US" altLang="zh-TW" sz="1800" b="1">
                <a:solidFill>
                  <a:srgbClr val="006699"/>
                </a:solidFill>
                <a:latin typeface="Courier New" pitchFamily="49" charset="0"/>
                <a:ea typeface="新細明體" charset="-120"/>
              </a:rPr>
              <a:t>.</a:t>
            </a:r>
            <a:r>
              <a:rPr lang="en-US" altLang="zh-TW" sz="1800" b="1">
                <a:latin typeface="Courier New" pitchFamily="49" charset="0"/>
                <a:ea typeface="新細明體" charset="-120"/>
              </a:rPr>
              <a:t> </a:t>
            </a:r>
          </a:p>
          <a:p>
            <a:pPr lvl="1">
              <a:lnSpc>
                <a:spcPct val="80000"/>
              </a:lnSpc>
              <a:buFont typeface="Wingdings" pitchFamily="2" charset="2"/>
              <a:buNone/>
            </a:pPr>
            <a:r>
              <a:rPr lang="en-US" altLang="zh-TW" sz="2000" b="1">
                <a:latin typeface="Courier New" pitchFamily="49" charset="0"/>
                <a:ea typeface="新細明體" charset="-120"/>
              </a:rPr>
              <a:t> </a:t>
            </a:r>
          </a:p>
          <a:p>
            <a:pPr lvl="1">
              <a:lnSpc>
                <a:spcPct val="80000"/>
              </a:lnSpc>
              <a:buFont typeface="Wingdings" pitchFamily="2" charset="2"/>
              <a:buNone/>
            </a:pPr>
            <a:r>
              <a:rPr lang="en-US" altLang="zh-TW" sz="2000" b="1">
                <a:latin typeface="Courier New" pitchFamily="49" charset="0"/>
                <a:ea typeface="新細明體" charset="-120"/>
              </a:rPr>
              <a:t>double circleArea ( double x )</a:t>
            </a:r>
          </a:p>
          <a:p>
            <a:pPr lvl="1">
              <a:lnSpc>
                <a:spcPct val="80000"/>
              </a:lnSpc>
              <a:buFont typeface="Wingdings" pitchFamily="2" charset="2"/>
              <a:buNone/>
            </a:pPr>
            <a:r>
              <a:rPr lang="en-US" altLang="zh-TW" sz="2000" b="1">
                <a:latin typeface="Courier New" pitchFamily="49" charset="0"/>
                <a:ea typeface="新細明體" charset="-120"/>
              </a:rPr>
              <a:t>{    return 3.1415926 * x * x ;</a:t>
            </a:r>
          </a:p>
          <a:p>
            <a:pPr lvl="1">
              <a:lnSpc>
                <a:spcPct val="80000"/>
              </a:lnSpc>
              <a:buFont typeface="Wingdings" pitchFamily="2" charset="2"/>
              <a:buNone/>
            </a:pPr>
            <a:r>
              <a:rPr lang="en-US" altLang="zh-TW" sz="2000" b="1">
                <a:latin typeface="Courier New" pitchFamily="49" charset="0"/>
                <a:ea typeface="新細明體" charset="-120"/>
              </a:rPr>
              <a:t>}</a:t>
            </a:r>
            <a:endParaRPr lang="en-US" altLang="zh-TW" sz="2400">
              <a:ea typeface="新細明體" charset="-120"/>
            </a:endParaRPr>
          </a:p>
          <a:p>
            <a:pPr>
              <a:lnSpc>
                <a:spcPct val="80000"/>
              </a:lnSpc>
            </a:pPr>
            <a:endParaRPr lang="en-US" altLang="zh-TW" sz="2000" b="1">
              <a:latin typeface="Courier New" pitchFamily="49" charset="0"/>
              <a:ea typeface="新細明體"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8600" y="-36513"/>
            <a:ext cx="8686800" cy="5929313"/>
          </a:xfrm>
          <a:prstGeom prst="rect">
            <a:avLst/>
          </a:prstGeom>
          <a:noFill/>
          <a:ln w="9525">
            <a:noFill/>
            <a:miter lim="800000"/>
            <a:headEnd/>
            <a:tailEnd/>
          </a:ln>
        </p:spPr>
        <p:txBody>
          <a:bodyPr>
            <a:spAutoFit/>
          </a:bodyPr>
          <a:lstStyle/>
          <a:p>
            <a:pPr algn="ctr"/>
            <a:r>
              <a:rPr lang="en-US" sz="3200" b="1" u="sng" dirty="0"/>
              <a:t>Example of Structure</a:t>
            </a:r>
          </a:p>
          <a:p>
            <a:pPr>
              <a:lnSpc>
                <a:spcPts val="2800"/>
              </a:lnSpc>
            </a:pPr>
            <a:endParaRPr lang="en-US" sz="3200" b="1" u="sng" dirty="0"/>
          </a:p>
          <a:p>
            <a:r>
              <a:rPr lang="en-US" sz="2800" dirty="0"/>
              <a:t>The structure of Employee is declared as</a:t>
            </a:r>
          </a:p>
          <a:p>
            <a:endParaRPr lang="en-US" sz="3200" dirty="0"/>
          </a:p>
          <a:p>
            <a:r>
              <a:rPr lang="en-US" sz="3200" dirty="0" err="1"/>
              <a:t>struct</a:t>
            </a:r>
            <a:r>
              <a:rPr lang="en-US" sz="3200" dirty="0"/>
              <a:t>     employee</a:t>
            </a:r>
          </a:p>
          <a:p>
            <a:r>
              <a:rPr lang="en-US" sz="3200" dirty="0"/>
              <a:t>{</a:t>
            </a:r>
          </a:p>
          <a:p>
            <a:r>
              <a:rPr lang="en-US" sz="2800" dirty="0" err="1"/>
              <a:t>int</a:t>
            </a:r>
            <a:r>
              <a:rPr lang="en-US" sz="2800" dirty="0"/>
              <a:t>          </a:t>
            </a:r>
            <a:r>
              <a:rPr lang="en-US" sz="2800" dirty="0" err="1"/>
              <a:t>emp_id</a:t>
            </a:r>
            <a:r>
              <a:rPr lang="en-US" sz="2800" dirty="0"/>
              <a:t>;</a:t>
            </a:r>
          </a:p>
          <a:p>
            <a:r>
              <a:rPr lang="en-US" sz="2800" dirty="0"/>
              <a:t>char       name[20];</a:t>
            </a:r>
          </a:p>
          <a:p>
            <a:r>
              <a:rPr lang="en-US" sz="2800" dirty="0"/>
              <a:t>float       salary;</a:t>
            </a:r>
          </a:p>
          <a:p>
            <a:r>
              <a:rPr lang="en-US" sz="2800" dirty="0"/>
              <a:t>char       address[50];</a:t>
            </a:r>
          </a:p>
          <a:p>
            <a:r>
              <a:rPr lang="en-US" sz="2800" dirty="0" err="1"/>
              <a:t>int</a:t>
            </a:r>
            <a:r>
              <a:rPr lang="en-US" sz="2800" dirty="0"/>
              <a:t>          </a:t>
            </a:r>
            <a:r>
              <a:rPr lang="en-US" sz="2800" dirty="0" err="1"/>
              <a:t>dept_no</a:t>
            </a:r>
            <a:r>
              <a:rPr lang="en-US" sz="2800" dirty="0"/>
              <a:t>;</a:t>
            </a:r>
          </a:p>
          <a:p>
            <a:r>
              <a:rPr lang="en-US" sz="2800" dirty="0" err="1"/>
              <a:t>int</a:t>
            </a:r>
            <a:r>
              <a:rPr lang="en-US" sz="2800" dirty="0"/>
              <a:t>          age;  </a:t>
            </a:r>
          </a:p>
          <a:p>
            <a:r>
              <a:rPr lang="en-US" sz="3200" dirty="0"/>
              <a:t>};  </a:t>
            </a:r>
          </a:p>
        </p:txBody>
      </p:sp>
      <p:sp>
        <p:nvSpPr>
          <p:cNvPr id="3" name="Slide Number Placeholder 2"/>
          <p:cNvSpPr>
            <a:spLocks noGrp="1"/>
          </p:cNvSpPr>
          <p:nvPr>
            <p:ph type="sldNum" sz="quarter" idx="12"/>
          </p:nvPr>
        </p:nvSpPr>
        <p:spPr/>
        <p:txBody>
          <a:bodyPr/>
          <a:lstStyle/>
          <a:p>
            <a:pPr>
              <a:defRPr/>
            </a:pPr>
            <a:fld id="{A1D4F59B-2E85-4BC0-A621-8B13A09AED13}" type="slidenum">
              <a:rPr lang="en-US" smtClean="0"/>
              <a:pPr>
                <a:defRPr/>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sz="3200" b="1" dirty="0">
                <a:solidFill>
                  <a:srgbClr val="FF0000"/>
                </a:solidFill>
                <a:ea typeface="新細明體" charset="-120"/>
                <a:cs typeface="Times New Roman" pitchFamily="18" charset="0"/>
              </a:rPr>
              <a:t>	The </a:t>
            </a:r>
            <a:r>
              <a:rPr lang="en-US" altLang="zh-TW" sz="3200" b="1" dirty="0">
                <a:solidFill>
                  <a:srgbClr val="FF0000"/>
                </a:solidFill>
                <a:latin typeface="Courier New" pitchFamily="49" charset="0"/>
                <a:ea typeface="新細明體" charset="-120"/>
                <a:cs typeface="Courier New" pitchFamily="49" charset="0"/>
              </a:rPr>
              <a:t>#define</a:t>
            </a:r>
            <a:r>
              <a:rPr lang="en-US" altLang="zh-TW" sz="3200" b="1" dirty="0">
                <a:solidFill>
                  <a:srgbClr val="FF0000"/>
                </a:solidFill>
                <a:ea typeface="新細明體" charset="-120"/>
                <a:cs typeface="Times New Roman" pitchFamily="18" charset="0"/>
              </a:rPr>
              <a:t> Preprocessor Directive: </a:t>
            </a:r>
            <a:r>
              <a:rPr lang="en-US" altLang="zh-TW" sz="3200" b="1" dirty="0">
                <a:solidFill>
                  <a:srgbClr val="006699"/>
                </a:solidFill>
                <a:ea typeface="新細明體" charset="-120"/>
                <a:cs typeface="Times New Roman" pitchFamily="18" charset="0"/>
              </a:rPr>
              <a:t>Macros</a:t>
            </a:r>
            <a:endParaRPr lang="zh-TW" altLang="en-US" sz="3200" b="1" dirty="0">
              <a:solidFill>
                <a:srgbClr val="006699"/>
              </a:solidFill>
              <a:ea typeface="新細明體" charset="-120"/>
              <a:cs typeface="Times New Roman" pitchFamily="18" charset="0"/>
            </a:endParaRPr>
          </a:p>
        </p:txBody>
      </p:sp>
      <p:sp>
        <p:nvSpPr>
          <p:cNvPr id="23555" name="Rectangle 3"/>
          <p:cNvSpPr>
            <a:spLocks noGrp="1" noChangeArrowheads="1"/>
          </p:cNvSpPr>
          <p:nvPr>
            <p:ph idx="1"/>
          </p:nvPr>
        </p:nvSpPr>
        <p:spPr>
          <a:xfrm>
            <a:off x="0" y="1916113"/>
            <a:ext cx="8207375" cy="3600450"/>
          </a:xfrm>
        </p:spPr>
        <p:txBody>
          <a:bodyPr/>
          <a:lstStyle/>
          <a:p>
            <a:r>
              <a:rPr lang="en-US" altLang="zh-TW">
                <a:ea typeface="新細明體" charset="-120"/>
                <a:cs typeface="Courier New" pitchFamily="49" charset="0"/>
              </a:rPr>
              <a:t>Multiple arguments</a:t>
            </a:r>
            <a:endParaRPr lang="en-US" altLang="zh-TW" b="1">
              <a:latin typeface="Courier New" pitchFamily="49" charset="0"/>
              <a:ea typeface="新細明體" charset="-120"/>
              <a:cs typeface="Courier New" pitchFamily="49" charset="0"/>
            </a:endParaRPr>
          </a:p>
          <a:p>
            <a:pPr lvl="1">
              <a:buFont typeface="Wingdings" pitchFamily="2" charset="2"/>
              <a:buNone/>
            </a:pPr>
            <a:r>
              <a:rPr lang="en-US" altLang="zh-TW" sz="2400" b="1">
                <a:latin typeface="Courier New" pitchFamily="49" charset="0"/>
                <a:ea typeface="新細明體" charset="-120"/>
                <a:cs typeface="Courier New" pitchFamily="49" charset="0"/>
              </a:rPr>
              <a:t>#define RECTANGLE_AREA( x, y )  ( ( x ) * ( y ) ) </a:t>
            </a:r>
          </a:p>
          <a:p>
            <a:pPr lvl="1">
              <a:buFont typeface="Wingdings" pitchFamily="2" charset="2"/>
              <a:buNone/>
            </a:pPr>
            <a:r>
              <a:rPr lang="en-US" altLang="zh-TW" sz="2400" b="1">
                <a:latin typeface="Courier New" pitchFamily="49" charset="0"/>
                <a:ea typeface="新細明體" charset="-120"/>
                <a:cs typeface="Times New Roman" pitchFamily="18" charset="0"/>
              </a:rPr>
              <a:t>rectArea = </a:t>
            </a:r>
            <a:r>
              <a:rPr lang="en-US" altLang="zh-TW" sz="2400" b="1">
                <a:solidFill>
                  <a:srgbClr val="0099FF"/>
                </a:solidFill>
                <a:latin typeface="Courier New" pitchFamily="49" charset="0"/>
                <a:ea typeface="新細明體" charset="-120"/>
                <a:cs typeface="Times New Roman" pitchFamily="18" charset="0"/>
              </a:rPr>
              <a:t>RECTANGLE_AREA</a:t>
            </a:r>
            <a:r>
              <a:rPr lang="en-US" altLang="zh-TW" sz="2400" b="1">
                <a:latin typeface="Courier New" pitchFamily="49" charset="0"/>
                <a:ea typeface="新細明體" charset="-120"/>
                <a:cs typeface="Times New Roman" pitchFamily="18" charset="0"/>
              </a:rPr>
              <a:t>( a + 4, b + 7 );</a:t>
            </a:r>
            <a:r>
              <a:rPr lang="en-US" altLang="zh-TW" b="1">
                <a:latin typeface="Courier New" pitchFamily="49" charset="0"/>
                <a:ea typeface="新細明體" charset="-120"/>
                <a:cs typeface="Courier New" pitchFamily="49" charset="0"/>
              </a:rPr>
              <a:t> </a:t>
            </a:r>
          </a:p>
          <a:p>
            <a:pPr lvl="1">
              <a:buFont typeface="Wingdings" pitchFamily="2" charset="2"/>
              <a:buNone/>
            </a:pPr>
            <a:r>
              <a:rPr lang="en-US" altLang="zh-TW">
                <a:ea typeface="新細明體" charset="-120"/>
                <a:cs typeface="Courier New" pitchFamily="49" charset="0"/>
              </a:rPr>
              <a:t>	becomes</a:t>
            </a:r>
          </a:p>
          <a:p>
            <a:pPr lvl="1">
              <a:buFont typeface="Wingdings" pitchFamily="2" charset="2"/>
              <a:buNone/>
            </a:pPr>
            <a:r>
              <a:rPr lang="en-US" altLang="zh-TW" sz="2400" b="1">
                <a:latin typeface="Courier New" pitchFamily="49" charset="0"/>
                <a:ea typeface="新細明體" charset="-120"/>
                <a:cs typeface="Courier New" pitchFamily="49" charset="0"/>
              </a:rPr>
              <a:t>rectArea = ( ( a + 4 ) * ( b + 7 ) );</a:t>
            </a:r>
            <a:r>
              <a:rPr lang="en-US" altLang="zh-TW" b="1">
                <a:latin typeface="Courier New" pitchFamily="49" charset="0"/>
                <a:ea typeface="新細明體" charset="-120"/>
                <a:cs typeface="Courier New" pitchFamily="49" charset="0"/>
              </a:rPr>
              <a:t> </a:t>
            </a:r>
            <a:endParaRPr lang="zh-TW" altLang="en-US" sz="2400">
              <a:ea typeface="新細明體" charset="-12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sz="2800" b="1" dirty="0">
                <a:solidFill>
                  <a:srgbClr val="FF0000"/>
                </a:solidFill>
                <a:ea typeface="新細明體" charset="-120"/>
                <a:cs typeface="Times New Roman" pitchFamily="18" charset="0"/>
              </a:rPr>
              <a:t>	The </a:t>
            </a:r>
            <a:r>
              <a:rPr lang="en-US" altLang="zh-TW" sz="2800" b="1" dirty="0">
                <a:solidFill>
                  <a:srgbClr val="FF0000"/>
                </a:solidFill>
                <a:latin typeface="Courier New" pitchFamily="49" charset="0"/>
                <a:ea typeface="新細明體" charset="-120"/>
                <a:cs typeface="Courier New" pitchFamily="49" charset="0"/>
              </a:rPr>
              <a:t>#define</a:t>
            </a:r>
            <a:r>
              <a:rPr lang="en-US" altLang="zh-TW" sz="2800" b="1" dirty="0">
                <a:solidFill>
                  <a:srgbClr val="FF0000"/>
                </a:solidFill>
                <a:ea typeface="新細明體" charset="-120"/>
                <a:cs typeface="Times New Roman" pitchFamily="18" charset="0"/>
              </a:rPr>
              <a:t> Preprocessor Directive: </a:t>
            </a:r>
            <a:r>
              <a:rPr lang="en-US" altLang="zh-TW" sz="2800" b="1" dirty="0">
                <a:solidFill>
                  <a:srgbClr val="006699"/>
                </a:solidFill>
                <a:ea typeface="新細明體" charset="-120"/>
                <a:cs typeface="Times New Roman" pitchFamily="18" charset="0"/>
              </a:rPr>
              <a:t>Macros</a:t>
            </a:r>
          </a:p>
        </p:txBody>
      </p:sp>
      <p:sp>
        <p:nvSpPr>
          <p:cNvPr id="22531" name="Rectangle 3"/>
          <p:cNvSpPr>
            <a:spLocks noGrp="1" noChangeArrowheads="1"/>
          </p:cNvSpPr>
          <p:nvPr>
            <p:ph idx="1"/>
          </p:nvPr>
        </p:nvSpPr>
        <p:spPr>
          <a:xfrm>
            <a:off x="685800" y="2092325"/>
            <a:ext cx="7772400" cy="4003675"/>
          </a:xfrm>
        </p:spPr>
        <p:txBody>
          <a:bodyPr/>
          <a:lstStyle/>
          <a:p>
            <a:r>
              <a:rPr lang="en-US" altLang="zh-TW" b="1">
                <a:latin typeface="Courier New" pitchFamily="49" charset="0"/>
                <a:ea typeface="新細明體" charset="-120"/>
                <a:cs typeface="Courier New" pitchFamily="49" charset="0"/>
              </a:rPr>
              <a:t>#undef</a:t>
            </a:r>
            <a:endParaRPr lang="en-US" altLang="zh-TW">
              <a:ea typeface="新細明體" charset="-120"/>
              <a:cs typeface="Courier New" pitchFamily="49" charset="0"/>
            </a:endParaRPr>
          </a:p>
          <a:p>
            <a:pPr lvl="1"/>
            <a:r>
              <a:rPr lang="en-US" altLang="zh-TW">
                <a:ea typeface="新細明體" charset="-120"/>
                <a:cs typeface="Courier New" pitchFamily="49" charset="0"/>
              </a:rPr>
              <a:t>Undefines a symbolic constant or macro, which can later be redefined</a:t>
            </a:r>
          </a:p>
          <a:p>
            <a:pPr lvl="1"/>
            <a:endParaRPr lang="en-US" altLang="zh-TW">
              <a:latin typeface="Arial" charset="0"/>
              <a:ea typeface="新細明體" charset="-120"/>
              <a:cs typeface="Courier New" pitchFamily="49" charset="0"/>
            </a:endParaRPr>
          </a:p>
          <a:p>
            <a:r>
              <a:rPr lang="en-US" altLang="zh-TW">
                <a:latin typeface="Arial" charset="0"/>
                <a:ea typeface="新細明體" charset="-120"/>
                <a:cs typeface="Courier New" pitchFamily="49" charset="0"/>
              </a:rPr>
              <a:t>#define getchar() getc ( stdin )</a:t>
            </a:r>
          </a:p>
          <a:p>
            <a:endParaRPr lang="zh-TW" altLang="en-US">
              <a:ea typeface="新細明體" charset="-12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sz="2800" b="1" dirty="0">
                <a:solidFill>
                  <a:srgbClr val="FF0000"/>
                </a:solidFill>
                <a:ea typeface="新細明體" charset="-120"/>
                <a:cs typeface="Times New Roman" pitchFamily="18" charset="0"/>
              </a:rPr>
              <a:t>	Conditional Compilation</a:t>
            </a:r>
          </a:p>
        </p:txBody>
      </p:sp>
      <p:sp>
        <p:nvSpPr>
          <p:cNvPr id="11267" name="Rectangle 3"/>
          <p:cNvSpPr>
            <a:spLocks noGrp="1" noChangeArrowheads="1"/>
          </p:cNvSpPr>
          <p:nvPr>
            <p:ph idx="1"/>
          </p:nvPr>
        </p:nvSpPr>
        <p:spPr>
          <a:xfrm>
            <a:off x="611188" y="1844675"/>
            <a:ext cx="8207375" cy="4824413"/>
          </a:xfrm>
        </p:spPr>
        <p:txBody>
          <a:bodyPr/>
          <a:lstStyle/>
          <a:p>
            <a:pPr>
              <a:lnSpc>
                <a:spcPct val="80000"/>
              </a:lnSpc>
            </a:pPr>
            <a:r>
              <a:rPr lang="en-US" altLang="zh-TW" sz="2800">
                <a:ea typeface="新細明體" charset="-120"/>
              </a:rPr>
              <a:t>Conditional compilation </a:t>
            </a:r>
          </a:p>
          <a:p>
            <a:pPr lvl="1">
              <a:lnSpc>
                <a:spcPct val="80000"/>
              </a:lnSpc>
            </a:pPr>
            <a:r>
              <a:rPr lang="en-US" altLang="zh-TW" sz="2400">
                <a:ea typeface="新細明體" charset="-120"/>
              </a:rPr>
              <a:t>Control preprocessor directives and compilation</a:t>
            </a:r>
          </a:p>
          <a:p>
            <a:pPr lvl="1">
              <a:lnSpc>
                <a:spcPct val="80000"/>
              </a:lnSpc>
            </a:pPr>
            <a:r>
              <a:rPr lang="en-US" altLang="zh-TW" sz="2400">
                <a:ea typeface="新細明體" charset="-120"/>
              </a:rPr>
              <a:t>Cast expressions, </a:t>
            </a:r>
            <a:r>
              <a:rPr lang="en-US" altLang="zh-TW" sz="2400" b="1">
                <a:latin typeface="Courier New" pitchFamily="49" charset="0"/>
                <a:ea typeface="新細明體" charset="-120"/>
              </a:rPr>
              <a:t>sizeof, </a:t>
            </a:r>
            <a:r>
              <a:rPr lang="en-US" altLang="zh-TW" sz="2400">
                <a:ea typeface="新細明體" charset="-120"/>
              </a:rPr>
              <a:t>enumeration constants cannot be evaluated</a:t>
            </a:r>
          </a:p>
          <a:p>
            <a:pPr>
              <a:lnSpc>
                <a:spcPct val="80000"/>
              </a:lnSpc>
            </a:pPr>
            <a:r>
              <a:rPr lang="en-US" altLang="zh-TW" sz="2800">
                <a:ea typeface="新細明體" charset="-120"/>
              </a:rPr>
              <a:t>Structure similar to </a:t>
            </a:r>
            <a:r>
              <a:rPr lang="en-US" altLang="zh-TW" sz="2800" b="1">
                <a:latin typeface="Courier New" pitchFamily="49" charset="0"/>
                <a:ea typeface="新細明體" charset="-120"/>
              </a:rPr>
              <a:t>if</a:t>
            </a:r>
          </a:p>
          <a:p>
            <a:pPr lvl="1">
              <a:lnSpc>
                <a:spcPct val="80000"/>
              </a:lnSpc>
              <a:buFont typeface="Wingdings" pitchFamily="2" charset="2"/>
              <a:buNone/>
            </a:pPr>
            <a:r>
              <a:rPr lang="en-US" altLang="zh-TW" sz="2400" b="1">
                <a:solidFill>
                  <a:srgbClr val="FF0000"/>
                </a:solidFill>
                <a:latin typeface="Courier New" pitchFamily="49" charset="0"/>
                <a:ea typeface="新細明體" charset="-120"/>
                <a:cs typeface="Times New Roman" pitchFamily="18" charset="0"/>
              </a:rPr>
              <a:t>	</a:t>
            </a:r>
            <a:r>
              <a:rPr lang="en-US" altLang="zh-TW" sz="2000" b="1">
                <a:solidFill>
                  <a:srgbClr val="FF0000"/>
                </a:solidFill>
                <a:latin typeface="Courier New" pitchFamily="49" charset="0"/>
                <a:ea typeface="新細明體" charset="-120"/>
                <a:cs typeface="Times New Roman" pitchFamily="18" charset="0"/>
              </a:rPr>
              <a:t>#if</a:t>
            </a:r>
            <a:r>
              <a:rPr lang="en-US" altLang="zh-TW" sz="2000" b="1">
                <a:latin typeface="Courier New" pitchFamily="49" charset="0"/>
                <a:ea typeface="新細明體" charset="-120"/>
                <a:cs typeface="Times New Roman" pitchFamily="18" charset="0"/>
              </a:rPr>
              <a:t> </a:t>
            </a:r>
            <a:r>
              <a:rPr lang="en-US" altLang="zh-TW" sz="2000" b="1">
                <a:solidFill>
                  <a:srgbClr val="006699"/>
                </a:solidFill>
                <a:latin typeface="Courier New" pitchFamily="49" charset="0"/>
                <a:ea typeface="新細明體" charset="-120"/>
                <a:cs typeface="Times New Roman" pitchFamily="18" charset="0"/>
              </a:rPr>
              <a:t>!defined( NULL )</a:t>
            </a:r>
            <a:br>
              <a:rPr lang="en-US" altLang="zh-TW" sz="2000" b="1">
                <a:solidFill>
                  <a:srgbClr val="006699"/>
                </a:solidFill>
                <a:latin typeface="Courier New" pitchFamily="49" charset="0"/>
                <a:ea typeface="新細明體" charset="-120"/>
                <a:cs typeface="Times New Roman" pitchFamily="18" charset="0"/>
              </a:rPr>
            </a:br>
            <a:r>
              <a:rPr lang="en-US" altLang="zh-TW" sz="2000" b="1">
                <a:latin typeface="Courier New" pitchFamily="49" charset="0"/>
                <a:ea typeface="新細明體" charset="-120"/>
                <a:cs typeface="Times New Roman" pitchFamily="18" charset="0"/>
              </a:rPr>
              <a:t>   #define NULL 0</a:t>
            </a:r>
            <a:br>
              <a:rPr lang="en-US" altLang="zh-TW" sz="2000" b="1">
                <a:latin typeface="Courier New" pitchFamily="49" charset="0"/>
                <a:ea typeface="新細明體" charset="-120"/>
                <a:cs typeface="Times New Roman" pitchFamily="18" charset="0"/>
              </a:rPr>
            </a:br>
            <a:r>
              <a:rPr lang="en-US" altLang="zh-TW" sz="2000" b="1">
                <a:solidFill>
                  <a:srgbClr val="FF0000"/>
                </a:solidFill>
                <a:latin typeface="Courier New" pitchFamily="49" charset="0"/>
                <a:ea typeface="新細明體" charset="-120"/>
                <a:cs typeface="Times New Roman" pitchFamily="18" charset="0"/>
              </a:rPr>
              <a:t>#endif</a:t>
            </a:r>
            <a:r>
              <a:rPr lang="en-US" altLang="zh-TW" sz="2000" b="1">
                <a:latin typeface="Courier New" pitchFamily="49" charset="0"/>
                <a:ea typeface="新細明體" charset="-120"/>
              </a:rPr>
              <a:t> </a:t>
            </a:r>
          </a:p>
          <a:p>
            <a:pPr lvl="1">
              <a:lnSpc>
                <a:spcPct val="80000"/>
              </a:lnSpc>
            </a:pPr>
            <a:r>
              <a:rPr lang="en-US" altLang="zh-TW" sz="2400">
                <a:ea typeface="新細明體" charset="-120"/>
              </a:rPr>
              <a:t>Determines if symbolic constant</a:t>
            </a:r>
            <a:r>
              <a:rPr lang="en-US" altLang="zh-TW" sz="2400" b="1">
                <a:latin typeface="Courier New" pitchFamily="49" charset="0"/>
                <a:ea typeface="新細明體" charset="-120"/>
              </a:rPr>
              <a:t> NULL</a:t>
            </a:r>
            <a:r>
              <a:rPr lang="en-US" altLang="zh-TW" sz="2400">
                <a:ea typeface="新細明體" charset="-120"/>
              </a:rPr>
              <a:t> defined</a:t>
            </a:r>
          </a:p>
          <a:p>
            <a:pPr lvl="2">
              <a:lnSpc>
                <a:spcPct val="80000"/>
              </a:lnSpc>
            </a:pPr>
            <a:r>
              <a:rPr lang="en-US" altLang="zh-TW" sz="2000">
                <a:ea typeface="新細明體" charset="-120"/>
              </a:rPr>
              <a:t>If </a:t>
            </a:r>
            <a:r>
              <a:rPr lang="en-US" altLang="zh-TW" sz="2000" b="1">
                <a:latin typeface="Courier New" pitchFamily="49" charset="0"/>
                <a:ea typeface="新細明體" charset="-120"/>
              </a:rPr>
              <a:t>NULL</a:t>
            </a:r>
            <a:r>
              <a:rPr lang="en-US" altLang="zh-TW" sz="2000">
                <a:ea typeface="新細明體" charset="-120"/>
              </a:rPr>
              <a:t> is defined, </a:t>
            </a:r>
            <a:r>
              <a:rPr lang="en-US" altLang="zh-TW" sz="2000" b="1">
                <a:latin typeface="Courier New" pitchFamily="49" charset="0"/>
                <a:ea typeface="新細明體" charset="-120"/>
              </a:rPr>
              <a:t>defined(NULL)</a:t>
            </a:r>
            <a:r>
              <a:rPr lang="en-US" altLang="zh-TW" sz="2000">
                <a:ea typeface="新細明體" charset="-120"/>
              </a:rPr>
              <a:t> evaluates to </a:t>
            </a:r>
            <a:r>
              <a:rPr lang="en-US" altLang="zh-TW" sz="2000" b="1">
                <a:latin typeface="Courier New" pitchFamily="49" charset="0"/>
                <a:ea typeface="新細明體" charset="-120"/>
              </a:rPr>
              <a:t>1</a:t>
            </a:r>
          </a:p>
          <a:p>
            <a:pPr lvl="2">
              <a:lnSpc>
                <a:spcPct val="80000"/>
              </a:lnSpc>
            </a:pPr>
            <a:r>
              <a:rPr lang="en-US" altLang="zh-TW" sz="2000">
                <a:ea typeface="新細明體" charset="-120"/>
              </a:rPr>
              <a:t>If </a:t>
            </a:r>
            <a:r>
              <a:rPr lang="en-US" altLang="zh-TW" sz="2000" b="1">
                <a:latin typeface="Courier New" pitchFamily="49" charset="0"/>
                <a:ea typeface="新細明體" charset="-120"/>
              </a:rPr>
              <a:t>NULL</a:t>
            </a:r>
            <a:r>
              <a:rPr lang="en-US" altLang="zh-TW" sz="2000">
                <a:ea typeface="新細明體" charset="-120"/>
              </a:rPr>
              <a:t> not defined, defines </a:t>
            </a:r>
            <a:r>
              <a:rPr lang="en-US" altLang="zh-TW" sz="2000" b="1">
                <a:latin typeface="Courier New" pitchFamily="49" charset="0"/>
                <a:ea typeface="新細明體" charset="-120"/>
              </a:rPr>
              <a:t>NULL</a:t>
            </a:r>
            <a:r>
              <a:rPr lang="en-US" altLang="zh-TW" sz="2000">
                <a:ea typeface="新細明體" charset="-120"/>
              </a:rPr>
              <a:t> as </a:t>
            </a:r>
            <a:r>
              <a:rPr lang="en-US" altLang="zh-TW" sz="2000" b="1">
                <a:latin typeface="Courier New" pitchFamily="49" charset="0"/>
                <a:ea typeface="新細明體" charset="-120"/>
              </a:rPr>
              <a:t>0</a:t>
            </a:r>
          </a:p>
          <a:p>
            <a:pPr lvl="1">
              <a:lnSpc>
                <a:spcPct val="80000"/>
              </a:lnSpc>
            </a:pPr>
            <a:r>
              <a:rPr lang="en-US" altLang="zh-TW" sz="2400">
                <a:ea typeface="新細明體" charset="-120"/>
              </a:rPr>
              <a:t>Every </a:t>
            </a:r>
            <a:r>
              <a:rPr lang="en-US" altLang="zh-TW" sz="2400" b="1">
                <a:solidFill>
                  <a:srgbClr val="FF0000"/>
                </a:solidFill>
                <a:latin typeface="Courier New" pitchFamily="49" charset="0"/>
                <a:ea typeface="新細明體" charset="-120"/>
              </a:rPr>
              <a:t>#if</a:t>
            </a:r>
            <a:r>
              <a:rPr lang="en-US" altLang="zh-TW" sz="2400">
                <a:ea typeface="新細明體" charset="-120"/>
              </a:rPr>
              <a:t> ends with </a:t>
            </a:r>
            <a:r>
              <a:rPr lang="en-US" altLang="zh-TW" sz="2400" b="1">
                <a:solidFill>
                  <a:srgbClr val="FF0000"/>
                </a:solidFill>
                <a:latin typeface="Courier New" pitchFamily="49" charset="0"/>
                <a:ea typeface="新細明體" charset="-120"/>
              </a:rPr>
              <a:t>#endif</a:t>
            </a:r>
          </a:p>
          <a:p>
            <a:pPr lvl="1">
              <a:lnSpc>
                <a:spcPct val="80000"/>
              </a:lnSpc>
            </a:pPr>
            <a:r>
              <a:rPr lang="en-US" altLang="zh-TW" sz="2400" b="1">
                <a:solidFill>
                  <a:srgbClr val="FF0000"/>
                </a:solidFill>
                <a:latin typeface="Courier New" pitchFamily="49" charset="0"/>
                <a:ea typeface="新細明體" charset="-120"/>
              </a:rPr>
              <a:t>#ifdef</a:t>
            </a:r>
            <a:r>
              <a:rPr lang="en-US" altLang="zh-TW" sz="2400">
                <a:ea typeface="新細明體" charset="-120"/>
              </a:rPr>
              <a:t> short for </a:t>
            </a:r>
            <a:r>
              <a:rPr lang="en-US" altLang="zh-TW" sz="2400" b="1">
                <a:latin typeface="Courier New" pitchFamily="49" charset="0"/>
                <a:ea typeface="新細明體" charset="-120"/>
              </a:rPr>
              <a:t>#if defined(</a:t>
            </a:r>
            <a:r>
              <a:rPr lang="en-US" altLang="zh-TW" sz="2400" i="1">
                <a:latin typeface="Courier New" pitchFamily="49" charset="0"/>
                <a:ea typeface="新細明體" charset="-120"/>
              </a:rPr>
              <a:t>name</a:t>
            </a:r>
            <a:r>
              <a:rPr lang="en-US" altLang="zh-TW" sz="2400" b="1">
                <a:latin typeface="Courier New" pitchFamily="49" charset="0"/>
                <a:ea typeface="新細明體" charset="-120"/>
              </a:rPr>
              <a:t>)</a:t>
            </a:r>
          </a:p>
          <a:p>
            <a:pPr lvl="1">
              <a:lnSpc>
                <a:spcPct val="80000"/>
              </a:lnSpc>
            </a:pPr>
            <a:r>
              <a:rPr lang="en-US" altLang="zh-TW" sz="2400" b="1">
                <a:solidFill>
                  <a:srgbClr val="FF0000"/>
                </a:solidFill>
                <a:latin typeface="Courier New" pitchFamily="49" charset="0"/>
                <a:ea typeface="新細明體" charset="-120"/>
              </a:rPr>
              <a:t>#ifndef</a:t>
            </a:r>
            <a:r>
              <a:rPr lang="en-US" altLang="zh-TW" sz="2400">
                <a:ea typeface="新細明體" charset="-120"/>
              </a:rPr>
              <a:t> short for </a:t>
            </a:r>
            <a:r>
              <a:rPr lang="en-US" altLang="zh-TW" sz="2400" b="1">
                <a:latin typeface="Courier New" pitchFamily="49" charset="0"/>
                <a:ea typeface="新細明體" charset="-120"/>
              </a:rPr>
              <a:t>#if !defined(</a:t>
            </a:r>
            <a:r>
              <a:rPr lang="en-US" altLang="zh-TW" sz="2400" i="1">
                <a:latin typeface="Courier New" pitchFamily="49" charset="0"/>
                <a:ea typeface="新細明體" charset="-120"/>
              </a:rPr>
              <a:t>name</a:t>
            </a:r>
            <a:r>
              <a:rPr lang="en-US" altLang="zh-TW" sz="2400" b="1">
                <a:latin typeface="Courier New" pitchFamily="49" charset="0"/>
                <a:ea typeface="新細明體" charset="-12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sz="2800" b="1" dirty="0">
                <a:solidFill>
                  <a:srgbClr val="FF0000"/>
                </a:solidFill>
                <a:ea typeface="新細明體" charset="-120"/>
                <a:cs typeface="Times New Roman" pitchFamily="18" charset="0"/>
              </a:rPr>
              <a:t>	Conditional Compilation (II)</a:t>
            </a:r>
          </a:p>
        </p:txBody>
      </p:sp>
      <p:sp>
        <p:nvSpPr>
          <p:cNvPr id="12291" name="Rectangle 3"/>
          <p:cNvSpPr>
            <a:spLocks noGrp="1" noChangeArrowheads="1"/>
          </p:cNvSpPr>
          <p:nvPr>
            <p:ph idx="1"/>
          </p:nvPr>
        </p:nvSpPr>
        <p:spPr>
          <a:xfrm>
            <a:off x="685800" y="2151063"/>
            <a:ext cx="7772400" cy="3944937"/>
          </a:xfrm>
        </p:spPr>
        <p:txBody>
          <a:bodyPr/>
          <a:lstStyle/>
          <a:p>
            <a:pPr>
              <a:lnSpc>
                <a:spcPct val="90000"/>
              </a:lnSpc>
            </a:pPr>
            <a:r>
              <a:rPr lang="en-US" altLang="zh-TW" sz="2400">
                <a:ea typeface="新細明體" charset="-120"/>
              </a:rPr>
              <a:t>Other statements</a:t>
            </a:r>
          </a:p>
          <a:p>
            <a:pPr lvl="1">
              <a:lnSpc>
                <a:spcPct val="90000"/>
              </a:lnSpc>
              <a:buFont typeface="Wingdings" pitchFamily="2" charset="2"/>
              <a:buNone/>
            </a:pPr>
            <a:r>
              <a:rPr lang="en-US" altLang="zh-TW" sz="2000" b="1">
                <a:solidFill>
                  <a:srgbClr val="FF0000"/>
                </a:solidFill>
                <a:latin typeface="Courier New" pitchFamily="49" charset="0"/>
                <a:ea typeface="新細明體" charset="-120"/>
              </a:rPr>
              <a:t>#elif</a:t>
            </a:r>
            <a:r>
              <a:rPr lang="en-US" altLang="zh-TW" sz="2000" b="1">
                <a:latin typeface="Courier New" pitchFamily="49" charset="0"/>
                <a:ea typeface="新細明體" charset="-120"/>
              </a:rPr>
              <a:t> - </a:t>
            </a:r>
            <a:r>
              <a:rPr lang="en-US" altLang="zh-TW" sz="2000">
                <a:ea typeface="新細明體" charset="-120"/>
              </a:rPr>
              <a:t>equivalent of </a:t>
            </a:r>
            <a:r>
              <a:rPr lang="en-US" altLang="zh-TW" sz="2000" b="1">
                <a:latin typeface="Courier New" pitchFamily="49" charset="0"/>
                <a:ea typeface="新細明體" charset="-120"/>
              </a:rPr>
              <a:t>else if</a:t>
            </a:r>
            <a:r>
              <a:rPr lang="en-US" altLang="zh-TW" sz="2000">
                <a:ea typeface="新細明體" charset="-120"/>
              </a:rPr>
              <a:t> in an </a:t>
            </a:r>
            <a:r>
              <a:rPr lang="en-US" altLang="zh-TW" sz="2000" b="1">
                <a:latin typeface="Courier New" pitchFamily="49" charset="0"/>
                <a:ea typeface="新細明體" charset="-120"/>
              </a:rPr>
              <a:t>if</a:t>
            </a:r>
            <a:r>
              <a:rPr lang="en-US" altLang="zh-TW" sz="2000">
                <a:ea typeface="新細明體" charset="-120"/>
              </a:rPr>
              <a:t> structure</a:t>
            </a:r>
          </a:p>
          <a:p>
            <a:pPr lvl="1">
              <a:lnSpc>
                <a:spcPct val="90000"/>
              </a:lnSpc>
              <a:buFont typeface="Wingdings" pitchFamily="2" charset="2"/>
              <a:buNone/>
            </a:pPr>
            <a:r>
              <a:rPr lang="en-US" altLang="zh-TW" sz="2000" b="1">
                <a:solidFill>
                  <a:srgbClr val="FF0000"/>
                </a:solidFill>
                <a:latin typeface="Courier New" pitchFamily="49" charset="0"/>
                <a:ea typeface="新細明體" charset="-120"/>
              </a:rPr>
              <a:t>#else</a:t>
            </a:r>
            <a:r>
              <a:rPr lang="en-US" altLang="zh-TW" sz="2000" b="1">
                <a:latin typeface="Courier New" pitchFamily="49" charset="0"/>
                <a:ea typeface="新細明體" charset="-120"/>
              </a:rPr>
              <a:t> - </a:t>
            </a:r>
            <a:r>
              <a:rPr lang="en-US" altLang="zh-TW" sz="2000">
                <a:ea typeface="新細明體" charset="-120"/>
              </a:rPr>
              <a:t>equivalent of </a:t>
            </a:r>
            <a:r>
              <a:rPr lang="en-US" altLang="zh-TW" sz="2000" b="1">
                <a:latin typeface="Courier New" pitchFamily="49" charset="0"/>
                <a:ea typeface="新細明體" charset="-120"/>
              </a:rPr>
              <a:t>else</a:t>
            </a:r>
            <a:r>
              <a:rPr lang="en-US" altLang="zh-TW" sz="2000">
                <a:ea typeface="新細明體" charset="-120"/>
              </a:rPr>
              <a:t> in an </a:t>
            </a:r>
            <a:r>
              <a:rPr lang="en-US" altLang="zh-TW" sz="2000" b="1">
                <a:latin typeface="Courier New" pitchFamily="49" charset="0"/>
                <a:ea typeface="新細明體" charset="-120"/>
              </a:rPr>
              <a:t>if</a:t>
            </a:r>
            <a:r>
              <a:rPr lang="en-US" altLang="zh-TW" sz="2000">
                <a:ea typeface="新細明體" charset="-120"/>
              </a:rPr>
              <a:t> structure</a:t>
            </a:r>
          </a:p>
          <a:p>
            <a:pPr>
              <a:lnSpc>
                <a:spcPct val="90000"/>
              </a:lnSpc>
            </a:pPr>
            <a:endParaRPr lang="en-US" altLang="zh-TW" sz="1800">
              <a:ea typeface="新細明體" charset="-120"/>
            </a:endParaRPr>
          </a:p>
          <a:p>
            <a:pPr>
              <a:lnSpc>
                <a:spcPct val="90000"/>
              </a:lnSpc>
            </a:pPr>
            <a:r>
              <a:rPr lang="en-US" altLang="zh-TW" sz="2400">
                <a:ea typeface="新細明體" charset="-120"/>
              </a:rPr>
              <a:t>"Comment out" code</a:t>
            </a:r>
          </a:p>
          <a:p>
            <a:pPr lvl="1">
              <a:lnSpc>
                <a:spcPct val="90000"/>
              </a:lnSpc>
            </a:pPr>
            <a:r>
              <a:rPr lang="en-US" altLang="zh-TW" sz="2000">
                <a:ea typeface="新細明體" charset="-120"/>
              </a:rPr>
              <a:t>Cannot use </a:t>
            </a:r>
            <a:r>
              <a:rPr lang="en-US" altLang="zh-TW" sz="2000" b="1">
                <a:solidFill>
                  <a:srgbClr val="FF0000"/>
                </a:solidFill>
                <a:latin typeface="Courier New" pitchFamily="49" charset="0"/>
                <a:ea typeface="新細明體" charset="-120"/>
              </a:rPr>
              <a:t>/* ... */</a:t>
            </a:r>
          </a:p>
          <a:p>
            <a:pPr lvl="1">
              <a:lnSpc>
                <a:spcPct val="90000"/>
              </a:lnSpc>
            </a:pPr>
            <a:r>
              <a:rPr lang="en-US" altLang="zh-TW" sz="2000">
                <a:ea typeface="新細明體" charset="-120"/>
              </a:rPr>
              <a:t>Use /* to prevent it from being compiled */</a:t>
            </a:r>
          </a:p>
          <a:p>
            <a:pPr lvl="2">
              <a:lnSpc>
                <a:spcPct val="90000"/>
              </a:lnSpc>
              <a:buFont typeface="Wingdings" pitchFamily="2" charset="2"/>
              <a:buNone/>
            </a:pPr>
            <a:r>
              <a:rPr lang="en-US" altLang="zh-TW" sz="2000" b="1">
                <a:solidFill>
                  <a:srgbClr val="FF0000"/>
                </a:solidFill>
                <a:latin typeface="Courier New" pitchFamily="49" charset="0"/>
                <a:ea typeface="新細明體" charset="-120"/>
              </a:rPr>
              <a:t>#if 0</a:t>
            </a:r>
          </a:p>
          <a:p>
            <a:pPr lvl="3">
              <a:lnSpc>
                <a:spcPct val="90000"/>
              </a:lnSpc>
              <a:buFont typeface="Wingdings" pitchFamily="2" charset="2"/>
              <a:buNone/>
            </a:pPr>
            <a:r>
              <a:rPr lang="en-US" altLang="zh-TW" b="1">
                <a:solidFill>
                  <a:srgbClr val="FF0000"/>
                </a:solidFill>
                <a:latin typeface="Courier New" pitchFamily="49" charset="0"/>
                <a:ea typeface="新細明體" charset="-120"/>
              </a:rPr>
              <a:t>code commented out</a:t>
            </a:r>
          </a:p>
          <a:p>
            <a:pPr lvl="2">
              <a:lnSpc>
                <a:spcPct val="90000"/>
              </a:lnSpc>
              <a:buFont typeface="Wingdings" pitchFamily="2" charset="2"/>
              <a:buNone/>
            </a:pPr>
            <a:r>
              <a:rPr lang="en-US" altLang="zh-TW" sz="2000" b="1">
                <a:solidFill>
                  <a:srgbClr val="FF0000"/>
                </a:solidFill>
                <a:latin typeface="Courier New" pitchFamily="49" charset="0"/>
                <a:ea typeface="新細明體" charset="-120"/>
              </a:rPr>
              <a:t>#endif</a:t>
            </a:r>
          </a:p>
          <a:p>
            <a:pPr lvl="1">
              <a:lnSpc>
                <a:spcPct val="90000"/>
              </a:lnSpc>
              <a:buFont typeface="Wingdings" pitchFamily="2" charset="2"/>
              <a:buNone/>
            </a:pPr>
            <a:r>
              <a:rPr lang="en-US" altLang="zh-TW" sz="2000">
                <a:ea typeface="新細明體" charset="-120"/>
              </a:rPr>
              <a:t>	to enable code, change </a:t>
            </a:r>
            <a:r>
              <a:rPr lang="en-US" altLang="zh-TW" sz="2000" b="1">
                <a:latin typeface="Courier New" pitchFamily="49" charset="0"/>
                <a:ea typeface="新細明體" charset="-120"/>
              </a:rPr>
              <a:t>0</a:t>
            </a:r>
            <a:r>
              <a:rPr lang="en-US" altLang="zh-TW" sz="2000">
                <a:ea typeface="新細明體" charset="-120"/>
              </a:rPr>
              <a:t> to </a:t>
            </a:r>
            <a:r>
              <a:rPr lang="en-US" altLang="zh-TW" sz="2000" b="1">
                <a:ea typeface="新細明體" charset="-120"/>
              </a:rPr>
              <a:t>1</a:t>
            </a:r>
            <a:endParaRPr lang="zh-TW" altLang="en-US" sz="1600">
              <a:ea typeface="新細明體" charset="-12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sz="2800" b="1" dirty="0">
                <a:solidFill>
                  <a:srgbClr val="FF0000"/>
                </a:solidFill>
                <a:ea typeface="新細明體" charset="-120"/>
                <a:cs typeface="Times New Roman" pitchFamily="18" charset="0"/>
              </a:rPr>
              <a:t>	Conditional Compilation (III)</a:t>
            </a:r>
          </a:p>
        </p:txBody>
      </p:sp>
      <p:sp>
        <p:nvSpPr>
          <p:cNvPr id="21507" name="Rectangle 3"/>
          <p:cNvSpPr>
            <a:spLocks noGrp="1" noChangeArrowheads="1"/>
          </p:cNvSpPr>
          <p:nvPr>
            <p:ph idx="1"/>
          </p:nvPr>
        </p:nvSpPr>
        <p:spPr>
          <a:xfrm>
            <a:off x="685800" y="2092325"/>
            <a:ext cx="7772400" cy="4003675"/>
          </a:xfrm>
        </p:spPr>
        <p:txBody>
          <a:bodyPr/>
          <a:lstStyle/>
          <a:p>
            <a:r>
              <a:rPr lang="en-US" altLang="zh-TW" sz="2800">
                <a:ea typeface="新細明體" charset="-120"/>
              </a:rPr>
              <a:t>Debugging </a:t>
            </a:r>
            <a:endParaRPr lang="en-US" altLang="zh-TW" sz="2800" b="1">
              <a:latin typeface="Courier New" pitchFamily="49" charset="0"/>
              <a:ea typeface="新細明體" charset="-120"/>
              <a:cs typeface="Courier New" pitchFamily="49" charset="0"/>
            </a:endParaRPr>
          </a:p>
          <a:p>
            <a:pPr>
              <a:buFont typeface="Wingdings" pitchFamily="2" charset="2"/>
              <a:buNone/>
            </a:pPr>
            <a:r>
              <a:rPr lang="en-US" altLang="zh-TW" sz="2000" b="1">
                <a:latin typeface="Courier New" pitchFamily="49" charset="0"/>
                <a:ea typeface="新細明體" charset="-120"/>
                <a:cs typeface="Courier New" pitchFamily="49" charset="0"/>
              </a:rPr>
              <a:t>	</a:t>
            </a:r>
            <a:r>
              <a:rPr lang="en-US" altLang="zh-TW" sz="2000" b="1">
                <a:solidFill>
                  <a:srgbClr val="006699"/>
                </a:solidFill>
                <a:latin typeface="Courier New" pitchFamily="49" charset="0"/>
                <a:ea typeface="新細明體" charset="-120"/>
              </a:rPr>
              <a:t>#define DEBUG</a:t>
            </a:r>
            <a:r>
              <a:rPr lang="en-US" altLang="zh-TW" sz="2000" b="1">
                <a:solidFill>
                  <a:srgbClr val="006699"/>
                </a:solidFill>
                <a:ea typeface="新細明體" charset="-120"/>
              </a:rPr>
              <a:t> </a:t>
            </a:r>
            <a:r>
              <a:rPr lang="en-US" altLang="zh-TW" sz="2000">
                <a:solidFill>
                  <a:srgbClr val="006699"/>
                </a:solidFill>
                <a:ea typeface="新細明體" charset="-120"/>
              </a:rPr>
              <a:t> </a:t>
            </a:r>
            <a:r>
              <a:rPr lang="en-US" altLang="zh-TW" sz="2000" b="1">
                <a:solidFill>
                  <a:srgbClr val="006699"/>
                </a:solidFill>
                <a:latin typeface="Courier New" pitchFamily="49" charset="0"/>
                <a:ea typeface="新細明體" charset="-120"/>
              </a:rPr>
              <a:t>1	</a:t>
            </a:r>
          </a:p>
          <a:p>
            <a:pPr>
              <a:buFont typeface="Wingdings" pitchFamily="2" charset="2"/>
              <a:buNone/>
            </a:pPr>
            <a:r>
              <a:rPr lang="en-US" altLang="zh-TW" sz="2000" b="1">
                <a:solidFill>
                  <a:srgbClr val="006699"/>
                </a:solidFill>
                <a:latin typeface="Courier New" pitchFamily="49" charset="0"/>
                <a:ea typeface="新細明體" charset="-120"/>
              </a:rPr>
              <a:t>	#ifdef DEBUG</a:t>
            </a:r>
            <a:br>
              <a:rPr lang="en-US" altLang="zh-TW" sz="2000" b="1">
                <a:solidFill>
                  <a:srgbClr val="006699"/>
                </a:solidFill>
                <a:latin typeface="Courier New" pitchFamily="49" charset="0"/>
                <a:ea typeface="新細明體" charset="-120"/>
              </a:rPr>
            </a:br>
            <a:r>
              <a:rPr lang="en-US" altLang="zh-TW" sz="2000" b="1">
                <a:solidFill>
                  <a:srgbClr val="006699"/>
                </a:solidFill>
                <a:latin typeface="Courier New" pitchFamily="49" charset="0"/>
                <a:ea typeface="新細明體" charset="-120"/>
              </a:rPr>
              <a:t>   printf (“ Variable x = %d \n”, x) ;</a:t>
            </a:r>
          </a:p>
          <a:p>
            <a:pPr>
              <a:buFont typeface="Wingdings" pitchFamily="2" charset="2"/>
              <a:buNone/>
            </a:pPr>
            <a:r>
              <a:rPr lang="en-US" altLang="zh-TW" sz="2000" b="1">
                <a:solidFill>
                  <a:srgbClr val="006699"/>
                </a:solidFill>
                <a:latin typeface="Courier New" pitchFamily="49" charset="0"/>
                <a:ea typeface="新細明體" charset="-120"/>
              </a:rPr>
              <a:t>  #endif</a:t>
            </a:r>
            <a:r>
              <a:rPr lang="en-US" altLang="zh-TW" sz="2000" b="1">
                <a:solidFill>
                  <a:srgbClr val="006699"/>
                </a:solidFill>
                <a:ea typeface="新細明體" charset="-120"/>
              </a:rPr>
              <a:t> </a:t>
            </a:r>
          </a:p>
          <a:p>
            <a:pPr>
              <a:buFont typeface="Wingdings" pitchFamily="2" charset="2"/>
              <a:buNone/>
            </a:pPr>
            <a:r>
              <a:rPr lang="en-US" altLang="zh-TW" sz="1200" b="1">
                <a:solidFill>
                  <a:srgbClr val="006699"/>
                </a:solidFill>
                <a:ea typeface="新細明體" charset="-120"/>
              </a:rPr>
              <a:t>	</a:t>
            </a:r>
          </a:p>
          <a:p>
            <a:pPr lvl="1"/>
            <a:r>
              <a:rPr lang="en-US" altLang="zh-TW" sz="2400">
                <a:ea typeface="新細明體" charset="-120"/>
              </a:rPr>
              <a:t>Defining </a:t>
            </a:r>
            <a:r>
              <a:rPr lang="en-US" altLang="zh-TW" sz="2400" b="1">
                <a:latin typeface="Courier New" pitchFamily="49" charset="0"/>
                <a:ea typeface="新細明體" charset="-120"/>
              </a:rPr>
              <a:t>DEBUG</a:t>
            </a:r>
            <a:r>
              <a:rPr lang="en-US" altLang="zh-TW" sz="2400">
                <a:ea typeface="新細明體" charset="-120"/>
              </a:rPr>
              <a:t> enables code</a:t>
            </a:r>
          </a:p>
          <a:p>
            <a:pPr lvl="1"/>
            <a:r>
              <a:rPr lang="en-US" altLang="zh-TW" sz="2400">
                <a:ea typeface="新細明體" charset="-120"/>
              </a:rPr>
              <a:t>After code corrected, remove </a:t>
            </a:r>
            <a:r>
              <a:rPr lang="en-US" altLang="zh-TW" sz="2400" b="1">
                <a:latin typeface="Courier New" pitchFamily="49" charset="0"/>
                <a:ea typeface="新細明體" charset="-120"/>
              </a:rPr>
              <a:t>#define</a:t>
            </a:r>
            <a:r>
              <a:rPr lang="en-US" altLang="zh-TW" sz="2400">
                <a:ea typeface="新細明體" charset="-120"/>
              </a:rPr>
              <a:t> statement </a:t>
            </a:r>
          </a:p>
          <a:p>
            <a:pPr lvl="1"/>
            <a:r>
              <a:rPr lang="en-US" altLang="zh-TW" sz="2400">
                <a:ea typeface="新細明體" charset="-120"/>
              </a:rPr>
              <a:t>Debugging statements are now ignored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1D4F59B-2E85-4BC0-A621-8B13A09AED13}" type="slidenum">
              <a:rPr lang="en-US" smtClean="0"/>
              <a:pPr>
                <a:defRPr/>
              </a:pPr>
              <a:t>55</a:t>
            </a:fld>
            <a:endParaRPr lang="en-US"/>
          </a:p>
        </p:txBody>
      </p:sp>
      <p:sp>
        <p:nvSpPr>
          <p:cNvPr id="6" name="Rectangle 5"/>
          <p:cNvSpPr/>
          <p:nvPr/>
        </p:nvSpPr>
        <p:spPr>
          <a:xfrm>
            <a:off x="2286000" y="533400"/>
            <a:ext cx="4572000" cy="3970318"/>
          </a:xfrm>
          <a:prstGeom prst="rect">
            <a:avLst/>
          </a:prstGeom>
        </p:spPr>
        <p:txBody>
          <a:bodyPr>
            <a:spAutoFit/>
          </a:bodyPr>
          <a:lstStyle/>
          <a:p>
            <a:r>
              <a:rPr lang="en-US" dirty="0" err="1" smtClean="0"/>
              <a:t>int</a:t>
            </a:r>
            <a:r>
              <a:rPr lang="en-US" dirty="0" smtClean="0"/>
              <a:t> add(</a:t>
            </a:r>
            <a:r>
              <a:rPr lang="en-US" dirty="0" err="1" smtClean="0"/>
              <a:t>int</a:t>
            </a:r>
            <a:r>
              <a:rPr lang="en-US" dirty="0" smtClean="0"/>
              <a:t> </a:t>
            </a:r>
            <a:r>
              <a:rPr lang="en-US" dirty="0" err="1" smtClean="0"/>
              <a:t>a,int</a:t>
            </a:r>
            <a:r>
              <a:rPr lang="en-US" dirty="0" smtClean="0"/>
              <a:t> b)</a:t>
            </a:r>
          </a:p>
          <a:p>
            <a:r>
              <a:rPr lang="en-US" dirty="0" smtClean="0"/>
              <a:t>{</a:t>
            </a:r>
          </a:p>
          <a:p>
            <a:r>
              <a:rPr lang="en-US" dirty="0" smtClean="0"/>
              <a:t>return(</a:t>
            </a:r>
            <a:r>
              <a:rPr lang="en-US" dirty="0" err="1" smtClean="0"/>
              <a:t>a+b</a:t>
            </a:r>
            <a:r>
              <a:rPr lang="en-US" dirty="0" smtClean="0"/>
              <a:t>);</a:t>
            </a:r>
          </a:p>
          <a:p>
            <a:r>
              <a:rPr lang="en-US" dirty="0" smtClean="0"/>
              <a:t>}</a:t>
            </a:r>
          </a:p>
          <a:p>
            <a:endParaRPr lang="en-US" dirty="0" smtClean="0"/>
          </a:p>
          <a:p>
            <a:r>
              <a:rPr lang="en-US" dirty="0" smtClean="0"/>
              <a:t>#include&lt;</a:t>
            </a:r>
            <a:r>
              <a:rPr lang="en-US" dirty="0" err="1" smtClean="0"/>
              <a:t>stdio.h</a:t>
            </a:r>
            <a:r>
              <a:rPr lang="en-US" dirty="0" smtClean="0"/>
              <a:t>&gt;</a:t>
            </a:r>
          </a:p>
          <a:p>
            <a:r>
              <a:rPr lang="en-US" dirty="0" smtClean="0"/>
              <a:t>#</a:t>
            </a:r>
            <a:r>
              <a:rPr lang="en-US" dirty="0" err="1" smtClean="0"/>
              <a:t>include"myhead.h</a:t>
            </a:r>
            <a:r>
              <a:rPr lang="en-US" dirty="0" smtClean="0"/>
              <a:t>"</a:t>
            </a:r>
          </a:p>
          <a:p>
            <a:endParaRPr lang="en-US" dirty="0" smtClean="0"/>
          </a:p>
          <a:p>
            <a:r>
              <a:rPr lang="en-US" dirty="0" smtClean="0"/>
              <a:t>void main() {</a:t>
            </a:r>
          </a:p>
          <a:p>
            <a:r>
              <a:rPr lang="en-US" dirty="0" smtClean="0"/>
              <a:t>   </a:t>
            </a:r>
            <a:r>
              <a:rPr lang="en-US" dirty="0" err="1" smtClean="0"/>
              <a:t>int</a:t>
            </a:r>
            <a:r>
              <a:rPr lang="en-US" dirty="0" smtClean="0"/>
              <a:t> num1 = 10, num2 = 10, num3;</a:t>
            </a:r>
          </a:p>
          <a:p>
            <a:r>
              <a:rPr lang="en-US" dirty="0" smtClean="0"/>
              <a:t>   num3 = add(num1, num2);</a:t>
            </a:r>
          </a:p>
          <a:p>
            <a:r>
              <a:rPr lang="en-US" dirty="0" smtClean="0"/>
              <a:t>   </a:t>
            </a:r>
            <a:r>
              <a:rPr lang="en-US" dirty="0" err="1" smtClean="0"/>
              <a:t>printf</a:t>
            </a:r>
            <a:r>
              <a:rPr lang="en-US" dirty="0" smtClean="0"/>
              <a:t>("Addition of Two numbers : %d", num3);</a:t>
            </a:r>
          </a:p>
          <a:p>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457200" y="228600"/>
            <a:ext cx="8229600" cy="6172200"/>
          </a:xfrm>
        </p:spPr>
        <p:txBody>
          <a:bodyPr>
            <a:normAutofit fontScale="92500" lnSpcReduction="10000"/>
          </a:bodyPr>
          <a:lstStyle/>
          <a:p>
            <a:pPr marL="0" indent="0" algn="ctr">
              <a:lnSpc>
                <a:spcPts val="4000"/>
              </a:lnSpc>
              <a:buFontTx/>
              <a:buNone/>
              <a:defRPr/>
            </a:pPr>
            <a:r>
              <a:rPr lang="en-US" b="1" u="sng" dirty="0" smtClean="0"/>
              <a:t>Memory Space Allocation </a:t>
            </a:r>
          </a:p>
          <a:p>
            <a:pPr marL="2333625" indent="-679450">
              <a:buFontTx/>
              <a:buNone/>
              <a:defRPr/>
            </a:pPr>
            <a:r>
              <a:rPr lang="en-US" sz="2800" dirty="0" smtClean="0"/>
              <a:t>8000				</a:t>
            </a:r>
          </a:p>
          <a:p>
            <a:pPr marL="2333625" indent="-679450">
              <a:buFontTx/>
              <a:buNone/>
              <a:defRPr/>
            </a:pPr>
            <a:r>
              <a:rPr lang="en-US" sz="2800" dirty="0" smtClean="0"/>
              <a:t>8002	</a:t>
            </a:r>
          </a:p>
          <a:p>
            <a:pPr marL="2333625" indent="-679450">
              <a:buFontTx/>
              <a:buNone/>
              <a:defRPr/>
            </a:pPr>
            <a:endParaRPr lang="en-US" sz="2800" dirty="0" smtClean="0"/>
          </a:p>
          <a:p>
            <a:pPr marL="2333625" indent="-679450">
              <a:buFontTx/>
              <a:buNone/>
              <a:defRPr/>
            </a:pPr>
            <a:endParaRPr lang="en-US" sz="2800" dirty="0" smtClean="0"/>
          </a:p>
          <a:p>
            <a:pPr marL="2333625" indent="-679450">
              <a:buFontTx/>
              <a:buNone/>
              <a:defRPr/>
            </a:pPr>
            <a:r>
              <a:rPr lang="en-US" sz="2800" dirty="0" smtClean="0"/>
              <a:t>8022				</a:t>
            </a:r>
          </a:p>
          <a:p>
            <a:pPr marL="2333625" indent="-679450">
              <a:buFontTx/>
              <a:buNone/>
              <a:defRPr/>
            </a:pPr>
            <a:r>
              <a:rPr lang="en-US" sz="2800" dirty="0" smtClean="0"/>
              <a:t>8024</a:t>
            </a:r>
          </a:p>
          <a:p>
            <a:pPr marL="2333625" indent="-679450">
              <a:buFontTx/>
              <a:buNone/>
              <a:defRPr/>
            </a:pPr>
            <a:endParaRPr lang="en-US" sz="2800" dirty="0" smtClean="0"/>
          </a:p>
          <a:p>
            <a:pPr marL="2333625" indent="-679450">
              <a:buFontTx/>
              <a:buNone/>
              <a:defRPr/>
            </a:pPr>
            <a:endParaRPr lang="en-US" sz="2800" dirty="0" smtClean="0"/>
          </a:p>
          <a:p>
            <a:pPr marL="2333625" indent="-679450">
              <a:buFontTx/>
              <a:buNone/>
              <a:defRPr/>
            </a:pPr>
            <a:endParaRPr lang="en-US" sz="2800" dirty="0" smtClean="0"/>
          </a:p>
          <a:p>
            <a:pPr marL="2333625" indent="-679450">
              <a:buFontTx/>
              <a:buNone/>
              <a:defRPr/>
            </a:pPr>
            <a:r>
              <a:rPr lang="en-US" sz="2800" dirty="0" smtClean="0"/>
              <a:t>8074</a:t>
            </a:r>
          </a:p>
          <a:p>
            <a:pPr marL="2333625" indent="-679450">
              <a:buFontTx/>
              <a:buNone/>
              <a:defRPr/>
            </a:pPr>
            <a:r>
              <a:rPr lang="en-US" sz="2800" dirty="0" smtClean="0"/>
              <a:t>8076</a:t>
            </a:r>
          </a:p>
          <a:p>
            <a:pPr marL="2333625" indent="-679450">
              <a:buFontTx/>
              <a:buNone/>
              <a:defRPr/>
            </a:pPr>
            <a:r>
              <a:rPr lang="en-US" sz="2800" dirty="0" smtClean="0"/>
              <a:t>8078				employee			</a:t>
            </a:r>
          </a:p>
        </p:txBody>
      </p:sp>
      <p:graphicFrame>
        <p:nvGraphicFramePr>
          <p:cNvPr id="44099" name="Group 67"/>
          <p:cNvGraphicFramePr>
            <a:graphicFrameLocks noGrp="1"/>
          </p:cNvGraphicFramePr>
          <p:nvPr/>
        </p:nvGraphicFramePr>
        <p:xfrm>
          <a:off x="3124200" y="854075"/>
          <a:ext cx="2209800" cy="5759450"/>
        </p:xfrm>
        <a:graphic>
          <a:graphicData uri="http://schemas.openxmlformats.org/drawingml/2006/table">
            <a:tbl>
              <a:tblPr/>
              <a:tblGrid>
                <a:gridCol w="2209800"/>
              </a:tblGrid>
              <a:tr h="533429">
                <a:tc>
                  <a:txBody>
                    <a:bodyPr/>
                    <a:lstStyle/>
                    <a:p>
                      <a:r>
                        <a:rPr lang="en-US" sz="2800" baseline="0" dirty="0" smtClean="0"/>
                        <a:t>   </a:t>
                      </a:r>
                      <a:r>
                        <a:rPr lang="en-US" sz="2800" dirty="0" smtClean="0"/>
                        <a:t> </a:t>
                      </a:r>
                      <a:r>
                        <a:rPr lang="en-US" sz="2800" dirty="0" err="1" smtClean="0"/>
                        <a:t>emp_id</a:t>
                      </a:r>
                      <a:endParaRPr lang="en-US" sz="2800" dirty="0" smtClean="0"/>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8843">
                <a:tc>
                  <a:txBody>
                    <a:bodyPr/>
                    <a:lstStyle/>
                    <a:p>
                      <a:r>
                        <a:rPr lang="en-US" sz="2800" dirty="0" smtClean="0"/>
                        <a:t>   name[20]</a:t>
                      </a:r>
                      <a:endParaRPr kumimoji="0" lang="en-US" sz="30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83">
                <a:tc>
                  <a:txBody>
                    <a:bodyPr/>
                    <a:lstStyle/>
                    <a:p>
                      <a:r>
                        <a:rPr lang="en-US" sz="2800" dirty="0" smtClean="0"/>
                        <a:t>    salary</a:t>
                      </a:r>
                      <a:endParaRPr kumimoji="0" lang="en-US" sz="30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74977">
                <a:tc>
                  <a:txBody>
                    <a:bodyPr/>
                    <a:lstStyle/>
                    <a:p>
                      <a:r>
                        <a:rPr lang="en-US" sz="2800" dirty="0" smtClean="0"/>
                        <a:t> address[50]</a:t>
                      </a:r>
                      <a:endParaRPr kumimoji="0" lang="en-US" sz="30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29">
                <a:tc>
                  <a:txBody>
                    <a:bodyPr/>
                    <a:lstStyle/>
                    <a:p>
                      <a:r>
                        <a:rPr lang="en-US" sz="2800" dirty="0" smtClean="0"/>
                        <a:t>   </a:t>
                      </a:r>
                      <a:r>
                        <a:rPr lang="en-US" sz="2800" dirty="0" err="1" smtClean="0"/>
                        <a:t>dept_no</a:t>
                      </a:r>
                      <a:endParaRPr lang="en-US" sz="2800" dirty="0" smtClean="0"/>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89">
                <a:tc>
                  <a:txBody>
                    <a:bodyPr/>
                    <a:lstStyle/>
                    <a:p>
                      <a:r>
                        <a:rPr lang="en-US" sz="2800" dirty="0" smtClean="0"/>
                        <a:t>      age</a:t>
                      </a:r>
                      <a:endParaRPr kumimoji="0" lang="en-US" sz="30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pPr>
              <a:defRPr/>
            </a:pPr>
            <a:fld id="{8F5EAB01-B316-402F-9DE8-087662CCC3AD}"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sz="half" idx="1"/>
          </p:nvPr>
        </p:nvSpPr>
        <p:spPr>
          <a:xfrm>
            <a:off x="457200" y="-152400"/>
            <a:ext cx="8559800" cy="6477000"/>
          </a:xfrm>
        </p:spPr>
        <p:txBody>
          <a:bodyPr/>
          <a:lstStyle/>
          <a:p>
            <a:pPr marL="0" indent="0" algn="ctr">
              <a:lnSpc>
                <a:spcPct val="120000"/>
              </a:lnSpc>
              <a:buFontTx/>
              <a:buNone/>
              <a:tabLst>
                <a:tab pos="0" algn="l"/>
              </a:tabLst>
            </a:pPr>
            <a:r>
              <a:rPr lang="en-US" b="1" u="sng" dirty="0" smtClean="0"/>
              <a:t>Declaring a Structure Variable </a:t>
            </a:r>
          </a:p>
          <a:p>
            <a:pPr marL="0" indent="0" algn="just">
              <a:lnSpc>
                <a:spcPct val="120000"/>
              </a:lnSpc>
              <a:buFontTx/>
              <a:buNone/>
              <a:tabLst>
                <a:tab pos="0" algn="l"/>
              </a:tabLst>
            </a:pPr>
            <a:r>
              <a:rPr lang="en-US" sz="2000" dirty="0" smtClean="0"/>
              <a:t>A structure has to declared, after the body of structure has defined. The syntax of declaring a structure is</a:t>
            </a:r>
          </a:p>
          <a:p>
            <a:pPr marL="0" indent="0" algn="just">
              <a:lnSpc>
                <a:spcPct val="120000"/>
              </a:lnSpc>
              <a:buFontTx/>
              <a:buNone/>
              <a:tabLst>
                <a:tab pos="0" algn="l"/>
              </a:tabLst>
            </a:pPr>
            <a:r>
              <a:rPr lang="en-US" dirty="0" err="1" smtClean="0"/>
              <a:t>Struct</a:t>
            </a:r>
            <a:r>
              <a:rPr lang="en-US" dirty="0" smtClean="0"/>
              <a:t>      &lt;</a:t>
            </a:r>
            <a:r>
              <a:rPr lang="en-US" dirty="0" err="1" smtClean="0"/>
              <a:t>struct_name</a:t>
            </a:r>
            <a:r>
              <a:rPr lang="en-US" dirty="0" smtClean="0"/>
              <a:t>&gt;         &lt;</a:t>
            </a:r>
            <a:r>
              <a:rPr lang="en-US" dirty="0" err="1" smtClean="0"/>
              <a:t>variable_name</a:t>
            </a:r>
            <a:r>
              <a:rPr lang="en-US" dirty="0" smtClean="0"/>
              <a:t>&gt;;</a:t>
            </a:r>
          </a:p>
          <a:p>
            <a:pPr marL="0" indent="0" algn="just">
              <a:lnSpc>
                <a:spcPct val="120000"/>
              </a:lnSpc>
              <a:buFontTx/>
              <a:buNone/>
              <a:tabLst>
                <a:tab pos="0" algn="l"/>
              </a:tabLst>
            </a:pPr>
            <a:r>
              <a:rPr lang="en-US" sz="2400" dirty="0" smtClean="0"/>
              <a:t>The example to declare the variable for defined structure “employee”</a:t>
            </a:r>
          </a:p>
          <a:p>
            <a:pPr marL="0" indent="0" algn="just">
              <a:lnSpc>
                <a:spcPct val="120000"/>
              </a:lnSpc>
              <a:buFontTx/>
              <a:buNone/>
              <a:tabLst>
                <a:tab pos="0" algn="l"/>
              </a:tabLst>
            </a:pPr>
            <a:r>
              <a:rPr lang="en-US" dirty="0" err="1" smtClean="0"/>
              <a:t>struct</a:t>
            </a:r>
            <a:r>
              <a:rPr lang="en-US" dirty="0" smtClean="0"/>
              <a:t> employee e1;</a:t>
            </a:r>
          </a:p>
          <a:p>
            <a:pPr marL="0" indent="0" algn="just">
              <a:lnSpc>
                <a:spcPct val="120000"/>
              </a:lnSpc>
              <a:buFontTx/>
              <a:buNone/>
              <a:tabLst>
                <a:tab pos="0" algn="l"/>
              </a:tabLst>
            </a:pPr>
            <a:r>
              <a:rPr lang="en-US" sz="2400" dirty="0" smtClean="0"/>
              <a:t>Here e1 variable contains 6 members that are defined in structure. </a:t>
            </a:r>
          </a:p>
        </p:txBody>
      </p:sp>
      <p:sp>
        <p:nvSpPr>
          <p:cNvPr id="4" name="Slide Number Placeholder 3"/>
          <p:cNvSpPr>
            <a:spLocks noGrp="1"/>
          </p:cNvSpPr>
          <p:nvPr>
            <p:ph type="sldNum" sz="quarter" idx="12"/>
          </p:nvPr>
        </p:nvSpPr>
        <p:spPr/>
        <p:txBody>
          <a:bodyPr/>
          <a:lstStyle/>
          <a:p>
            <a:pPr>
              <a:defRPr/>
            </a:pPr>
            <a:fld id="{92CCC28D-44C8-4014-A547-FAC994401AEE}" type="slidenum">
              <a:rPr lang="en-US" smtClean="0"/>
              <a:pPr>
                <a:defRPr/>
              </a:pPr>
              <a:t>7</a:t>
            </a:fld>
            <a:endParaRPr lang="en-US"/>
          </a:p>
        </p:txBody>
      </p:sp>
    </p:spTree>
  </p:cSld>
  <p:clrMapOvr>
    <a:masterClrMapping/>
  </p:clrMapOvr>
  <p:transition advClick="0" advTm="214725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141288" y="-228600"/>
            <a:ext cx="8991600" cy="6477000"/>
          </a:xfrm>
        </p:spPr>
        <p:txBody>
          <a:bodyPr>
            <a:normAutofit/>
          </a:bodyPr>
          <a:lstStyle/>
          <a:p>
            <a:pPr marL="0" indent="0" algn="ctr">
              <a:lnSpc>
                <a:spcPct val="120000"/>
              </a:lnSpc>
              <a:buFontTx/>
              <a:buNone/>
              <a:tabLst>
                <a:tab pos="0" algn="l"/>
              </a:tabLst>
              <a:defRPr/>
            </a:pPr>
            <a:r>
              <a:rPr lang="en-US" b="1" u="sng" dirty="0" smtClean="0"/>
              <a:t>Initializing  a Structure Members </a:t>
            </a:r>
          </a:p>
          <a:p>
            <a:pPr marL="0" indent="0" algn="just">
              <a:lnSpc>
                <a:spcPct val="120000"/>
              </a:lnSpc>
              <a:buFontTx/>
              <a:buNone/>
              <a:tabLst>
                <a:tab pos="0" algn="l"/>
              </a:tabLst>
              <a:defRPr/>
            </a:pPr>
            <a:r>
              <a:rPr lang="en-US" sz="2400" dirty="0" smtClean="0"/>
              <a:t>The members of individual structure variable is initialize one by one or in a single statement. The example to initialize a structure variable is </a:t>
            </a:r>
          </a:p>
          <a:p>
            <a:pPr marL="0" indent="0" algn="just">
              <a:lnSpc>
                <a:spcPct val="120000"/>
              </a:lnSpc>
              <a:buFontTx/>
              <a:buNone/>
              <a:tabLst>
                <a:tab pos="0" algn="l"/>
              </a:tabLst>
              <a:defRPr/>
            </a:pPr>
            <a:endParaRPr lang="en-US" sz="2400" dirty="0" smtClean="0"/>
          </a:p>
          <a:p>
            <a:pPr marL="514350" indent="-514350" algn="just">
              <a:lnSpc>
                <a:spcPct val="120000"/>
              </a:lnSpc>
              <a:buFontTx/>
              <a:buAutoNum type="arabicParenR"/>
              <a:tabLst>
                <a:tab pos="0" algn="l"/>
              </a:tabLst>
              <a:defRPr/>
            </a:pPr>
            <a:r>
              <a:rPr lang="en-US" dirty="0" err="1" smtClean="0"/>
              <a:t>struct</a:t>
            </a:r>
            <a:r>
              <a:rPr lang="en-US" dirty="0" smtClean="0"/>
              <a:t> employee e1 = {1, “Hemant”,12000, “3  </a:t>
            </a:r>
            <a:r>
              <a:rPr lang="en-US" dirty="0" err="1" smtClean="0"/>
              <a:t>vikas</a:t>
            </a:r>
            <a:r>
              <a:rPr lang="en-US" dirty="0" smtClean="0"/>
              <a:t> colony new delhi”,10</a:t>
            </a:r>
            <a:r>
              <a:rPr lang="en-US" smtClean="0"/>
              <a:t>, </a:t>
            </a:r>
            <a:r>
              <a:rPr lang="en-US" smtClean="0"/>
              <a:t>35};</a:t>
            </a:r>
            <a:endParaRPr lang="en-US" dirty="0" smtClean="0"/>
          </a:p>
          <a:p>
            <a:pPr marL="514350" indent="-514350" algn="just">
              <a:lnSpc>
                <a:spcPct val="120000"/>
              </a:lnSpc>
              <a:buFontTx/>
              <a:buAutoNum type="arabicParenR"/>
              <a:tabLst>
                <a:tab pos="0" algn="l"/>
              </a:tabLst>
              <a:defRPr/>
            </a:pPr>
            <a:r>
              <a:rPr lang="en-US" dirty="0" smtClean="0"/>
              <a:t>e1.emp_id=1;		  	e1.dept_no=1                 e1.name=“</a:t>
            </a:r>
            <a:r>
              <a:rPr lang="en-US" dirty="0" err="1" smtClean="0"/>
              <a:t>Hemant</a:t>
            </a:r>
            <a:r>
              <a:rPr lang="en-US" dirty="0" smtClean="0"/>
              <a:t>”; 		e1.age=35; </a:t>
            </a:r>
          </a:p>
          <a:p>
            <a:pPr marL="514350" indent="-514350" algn="just">
              <a:lnSpc>
                <a:spcPct val="120000"/>
              </a:lnSpc>
              <a:buFontTx/>
              <a:buNone/>
              <a:tabLst>
                <a:tab pos="0" algn="l"/>
              </a:tabLst>
              <a:defRPr/>
            </a:pPr>
            <a:r>
              <a:rPr lang="en-US" dirty="0" smtClean="0"/>
              <a:t>		e1.salary=12000;</a:t>
            </a:r>
          </a:p>
          <a:p>
            <a:pPr marL="514350" indent="-514350" algn="just">
              <a:lnSpc>
                <a:spcPct val="120000"/>
              </a:lnSpc>
              <a:buFontTx/>
              <a:buNone/>
              <a:tabLst>
                <a:tab pos="0" algn="l"/>
              </a:tabLst>
              <a:defRPr/>
            </a:pPr>
            <a:r>
              <a:rPr lang="en-US" dirty="0" smtClean="0"/>
              <a:t>		e1.address=“</a:t>
            </a:r>
            <a:r>
              <a:rPr lang="en-US" dirty="0"/>
              <a:t> </a:t>
            </a:r>
            <a:r>
              <a:rPr lang="en-US" dirty="0" smtClean="0"/>
              <a:t>LPU JALANDHAR”;</a:t>
            </a:r>
          </a:p>
          <a:p>
            <a:pPr marL="514350" indent="-514350" algn="just">
              <a:lnSpc>
                <a:spcPct val="120000"/>
              </a:lnSpc>
              <a:buFontTx/>
              <a:buNone/>
              <a:tabLst>
                <a:tab pos="0" algn="l"/>
              </a:tabLst>
              <a:defRPr/>
            </a:pPr>
            <a:r>
              <a:rPr lang="en-US" dirty="0" smtClean="0"/>
              <a:t>		</a:t>
            </a:r>
          </a:p>
        </p:txBody>
      </p:sp>
      <p:sp>
        <p:nvSpPr>
          <p:cNvPr id="4" name="Slide Number Placeholder 3"/>
          <p:cNvSpPr>
            <a:spLocks noGrp="1"/>
          </p:cNvSpPr>
          <p:nvPr>
            <p:ph type="sldNum" sz="quarter" idx="12"/>
          </p:nvPr>
        </p:nvSpPr>
        <p:spPr/>
        <p:txBody>
          <a:bodyPr/>
          <a:lstStyle/>
          <a:p>
            <a:pPr>
              <a:defRPr/>
            </a:pPr>
            <a:fld id="{92CCC28D-44C8-4014-A547-FAC994401AEE}" type="slidenum">
              <a:rPr lang="en-US" smtClean="0"/>
              <a:pPr>
                <a:defRPr/>
              </a:pPr>
              <a:t>8</a:t>
            </a:fld>
            <a:endParaRPr lang="en-US"/>
          </a:p>
        </p:txBody>
      </p:sp>
    </p:spTree>
  </p:cSld>
  <p:clrMapOvr>
    <a:masterClrMapping/>
  </p:clrMapOvr>
  <p:transition advClick="0" advTm="2147255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04800" y="-228600"/>
            <a:ext cx="8704263" cy="6477000"/>
          </a:xfrm>
        </p:spPr>
        <p:txBody>
          <a:bodyPr>
            <a:normAutofit/>
          </a:bodyPr>
          <a:lstStyle/>
          <a:p>
            <a:pPr marL="0" indent="0" algn="ctr">
              <a:lnSpc>
                <a:spcPct val="120000"/>
              </a:lnSpc>
              <a:buFontTx/>
              <a:buNone/>
              <a:tabLst>
                <a:tab pos="0" algn="l"/>
              </a:tabLst>
              <a:defRPr/>
            </a:pPr>
            <a:r>
              <a:rPr lang="en-US" b="1" u="sng" dirty="0" smtClean="0"/>
              <a:t>Accessing a Structure Members </a:t>
            </a:r>
          </a:p>
          <a:p>
            <a:pPr marL="0" indent="0" algn="just">
              <a:lnSpc>
                <a:spcPct val="120000"/>
              </a:lnSpc>
              <a:buFontTx/>
              <a:buNone/>
              <a:tabLst>
                <a:tab pos="0" algn="l"/>
              </a:tabLst>
              <a:defRPr/>
            </a:pPr>
            <a:r>
              <a:rPr lang="en-US" dirty="0" smtClean="0"/>
              <a:t>The structure members cannot be directly accessed in the expression. They are accessed by using the name of structure variable followed by a dot and then the name of member variable. The method used to access the structure variables are e1.emp_id, e1.name, e1.salary, e1.address, e1.dept_no, e1.age. The data with in the structure is stored and printed by this method using </a:t>
            </a:r>
            <a:r>
              <a:rPr lang="en-US" dirty="0" err="1" smtClean="0"/>
              <a:t>scanf</a:t>
            </a:r>
            <a:r>
              <a:rPr lang="en-US" dirty="0" smtClean="0"/>
              <a:t> and </a:t>
            </a:r>
            <a:r>
              <a:rPr lang="en-US" dirty="0" err="1" smtClean="0"/>
              <a:t>printf</a:t>
            </a:r>
            <a:r>
              <a:rPr lang="en-US" dirty="0" smtClean="0"/>
              <a:t> statement in c program. </a:t>
            </a:r>
          </a:p>
          <a:p>
            <a:pPr marL="514350" indent="-514350" algn="just">
              <a:lnSpc>
                <a:spcPct val="120000"/>
              </a:lnSpc>
              <a:buFontTx/>
              <a:buNone/>
              <a:tabLst>
                <a:tab pos="0" algn="l"/>
              </a:tabLst>
              <a:defRPr/>
            </a:pPr>
            <a:r>
              <a:rPr lang="en-US" dirty="0" smtClean="0"/>
              <a:t>		</a:t>
            </a:r>
          </a:p>
        </p:txBody>
      </p:sp>
      <p:sp>
        <p:nvSpPr>
          <p:cNvPr id="4" name="Slide Number Placeholder 3"/>
          <p:cNvSpPr>
            <a:spLocks noGrp="1"/>
          </p:cNvSpPr>
          <p:nvPr>
            <p:ph type="sldNum" sz="quarter" idx="12"/>
          </p:nvPr>
        </p:nvSpPr>
        <p:spPr/>
        <p:txBody>
          <a:bodyPr/>
          <a:lstStyle/>
          <a:p>
            <a:pPr>
              <a:defRPr/>
            </a:pPr>
            <a:fld id="{92CCC28D-44C8-4014-A547-FAC994401AEE}" type="slidenum">
              <a:rPr lang="en-US" smtClean="0"/>
              <a:pPr>
                <a:defRPr/>
              </a:pPr>
              <a:t>9</a:t>
            </a:fld>
            <a:endParaRPr lang="en-US"/>
          </a:p>
        </p:txBody>
      </p:sp>
    </p:spTree>
  </p:cSld>
  <p:clrMapOvr>
    <a:masterClrMapping/>
  </p:clrMapOvr>
  <p:transition advClick="0" advTm="214725500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13" ma:contentTypeDescription="Create a new document." ma:contentTypeScope="" ma:versionID="03c132766e2e6bf2ba53044893579a61">
  <xsd:schema xmlns:xsd="http://www.w3.org/2001/XMLSchema" xmlns:xs="http://www.w3.org/2001/XMLSchema" xmlns:p="http://schemas.microsoft.com/office/2006/metadata/properties" xmlns:ns2="936540d1-93d9-4bc8-b60f-5f3e05265b0f" xmlns:ns3="6b41f1e8-21ad-42c2-b420-5fe1decfa3a6" targetNamespace="http://schemas.microsoft.com/office/2006/metadata/properties" ma:root="true" ma:fieldsID="dc72a44394db15c3d06224975d9b3c4c" ns2:_="" ns3:_="">
    <xsd:import namespace="936540d1-93d9-4bc8-b60f-5f3e05265b0f"/>
    <xsd:import namespace="6b41f1e8-21ad-42c2-b420-5fe1decfa3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540d1-93d9-4bc8-b60f-5f3e05265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41f1e8-21ad-42c2-b420-5fe1decfa3a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029e73b-1580-42ef-bfce-59c632392bf4}" ma:internalName="TaxCatchAll" ma:showField="CatchAllData" ma:web="6b41f1e8-21ad-42c2-b420-5fe1decfa3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0D232-B9E9-4B11-8AE4-7D99DB0BCA53}"/>
</file>

<file path=customXml/itemProps2.xml><?xml version="1.0" encoding="utf-8"?>
<ds:datastoreItem xmlns:ds="http://schemas.openxmlformats.org/officeDocument/2006/customXml" ds:itemID="{97390408-C149-4556-9409-525349D245B1}"/>
</file>

<file path=docProps/app.xml><?xml version="1.0" encoding="utf-8"?>
<Properties xmlns="http://schemas.openxmlformats.org/officeDocument/2006/extended-properties" xmlns:vt="http://schemas.openxmlformats.org/officeDocument/2006/docPropsVTypes">
  <Template>Concourse</Template>
  <TotalTime>1254</TotalTime>
  <Words>2680</Words>
  <Application>Microsoft Office PowerPoint</Application>
  <PresentationFormat>On-screen Show (4:3)</PresentationFormat>
  <Paragraphs>646</Paragraphs>
  <Slides>55</Slides>
  <Notes>38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 </vt:lpstr>
      <vt:lpstr> </vt:lpstr>
      <vt:lpstr>Slide 39</vt:lpstr>
      <vt:lpstr>Slide 40</vt:lpstr>
      <vt:lpstr>Enumerated Type Declaration </vt:lpstr>
      <vt:lpstr>Example: Enumeration Type </vt:lpstr>
      <vt:lpstr>Why enums are used in C programming? </vt:lpstr>
      <vt:lpstr>Slide 44</vt:lpstr>
      <vt:lpstr> Introduction</vt:lpstr>
      <vt:lpstr> The #include Preprocessor Directive </vt:lpstr>
      <vt:lpstr> The #define Preprocessor Directive: Symbolic Constants</vt:lpstr>
      <vt:lpstr> The #define Preprocessor Directive: Macros</vt:lpstr>
      <vt:lpstr> The #define Preprocessor Directive: Macros </vt:lpstr>
      <vt:lpstr> The #define Preprocessor Directive: Macros</vt:lpstr>
      <vt:lpstr> The #define Preprocessor Directive: Macros</vt:lpstr>
      <vt:lpstr> Conditional Compilation</vt:lpstr>
      <vt:lpstr> Conditional Compilation (II)</vt:lpstr>
      <vt:lpstr> Conditional Compilation (III)</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shipra</dc:creator>
  <cp:lastModifiedBy>cdac</cp:lastModifiedBy>
  <cp:revision>206</cp:revision>
  <dcterms:created xsi:type="dcterms:W3CDTF">2009-09-30T13:28:12Z</dcterms:created>
  <dcterms:modified xsi:type="dcterms:W3CDTF">2023-09-25T06:17:16Z</dcterms:modified>
</cp:coreProperties>
</file>