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  <p:sldMasterId id="2147483700" r:id="rId2"/>
  </p:sldMasterIdLst>
  <p:notesMasterIdLst>
    <p:notesMasterId r:id="rId17"/>
  </p:notesMasterIdLst>
  <p:handoutMasterIdLst>
    <p:handoutMasterId r:id="rId18"/>
  </p:handoutMasterIdLst>
  <p:sldIdLst>
    <p:sldId id="256" r:id="rId3"/>
    <p:sldId id="319" r:id="rId4"/>
    <p:sldId id="348" r:id="rId5"/>
    <p:sldId id="381" r:id="rId6"/>
    <p:sldId id="382" r:id="rId7"/>
    <p:sldId id="349" r:id="rId8"/>
    <p:sldId id="355" r:id="rId9"/>
    <p:sldId id="393" r:id="rId10"/>
    <p:sldId id="394" r:id="rId11"/>
    <p:sldId id="346" r:id="rId12"/>
    <p:sldId id="367" r:id="rId13"/>
    <p:sldId id="369" r:id="rId14"/>
    <p:sldId id="36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nya" initials="p" lastIdx="1" clrIdx="0">
    <p:extLst>
      <p:ext uri="{19B8F6BF-5375-455C-9EA6-DF929625EA0E}">
        <p15:presenceInfo xmlns:p15="http://schemas.microsoft.com/office/powerpoint/2012/main" userId="prad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6" autoAdjust="0"/>
    <p:restoredTop sz="94651"/>
  </p:normalViewPr>
  <p:slideViewPr>
    <p:cSldViewPr snapToGrid="0" snapToObjects="1">
      <p:cViewPr varScale="1">
        <p:scale>
          <a:sx n="75" d="100"/>
          <a:sy n="75" d="100"/>
        </p:scale>
        <p:origin x="43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0C2ECA-8B25-754D-ABAC-32FE3F4B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ABE2-503C-0E4F-ADAD-24CB8F53FA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D4-966A-4A4F-B071-E646A2CA0130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EC9E-B84F-3245-9DC6-EA37E5D50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178F-0FAF-BA40-87D3-AAD2891B9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11FB-C22A-D44B-B6F2-C38EA0DDE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38B2-F261-9845-9CAD-42409F44993C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E55-91C8-944F-96ED-E3974ABC9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9677-AF24-CB4F-A385-56446B20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DD05-66D2-BB42-A79A-F26BB231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DD9C-789D-BA48-8A96-3989426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</p:spTree>
    <p:extLst>
      <p:ext uri="{BB962C8B-B14F-4D97-AF65-F5344CB8AC3E}">
        <p14:creationId xmlns:p14="http://schemas.microsoft.com/office/powerpoint/2010/main" val="14620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34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38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7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50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716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566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261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059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929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12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075-FF62-5F42-BA06-564C1928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" y="36346"/>
            <a:ext cx="12117125" cy="644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BAD2-305E-1B4B-923D-7998AF3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171523"/>
          </a:xfrm>
        </p:spPr>
        <p:txBody>
          <a:bodyPr>
            <a:normAutofit/>
          </a:bodyPr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0E2A-F948-1446-9562-1F377DB732A2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175D-1525-6444-9BF0-3DF9446A2A5D}"/>
              </a:ext>
            </a:extLst>
          </p:cNvPr>
          <p:cNvSpPr txBox="1"/>
          <p:nvPr userDrawn="1"/>
        </p:nvSpPr>
        <p:spPr>
          <a:xfrm>
            <a:off x="365760" y="659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01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264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58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0183-4F81-574B-A45C-5A4A463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09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334C-1369-7740-96AE-2A4BE2E5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6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A998-A029-7742-B21A-2B97FB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CE7-F9DB-E349-A0D1-932CC6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2EC9-A4F2-534E-B766-200D91B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B41F-059C-FB4E-A55A-0FA105C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36525"/>
            <a:ext cx="11837670" cy="45783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072-3706-0C4F-9AFD-BF68C24D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90" y="934085"/>
            <a:ext cx="56426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519C-F82E-8C41-8494-9B54DB5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68C1B-3A4A-3545-BC6B-852FECF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BCA3-755F-304A-9D18-F521547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B58BFA-D5B9-0A42-BE33-6F2DF8E0F0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34085"/>
            <a:ext cx="59093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32D-060E-B74C-88B5-72204F1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04775"/>
            <a:ext cx="11824652" cy="4667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2F5C-0978-B140-B6AA-ED69607E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38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6D64-2348-EA41-9C06-FF1265C9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A7742-2617-E74B-9E5B-3B819F6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AFB07-963E-C945-A6BB-E7C74AAD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68BD-B227-214F-8237-87A7BE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265A1B-37B0-C940-BAE6-30630E84D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5070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2238932-BC39-5341-8E3E-E60978274B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070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0E7-D585-874F-97BF-74C9957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136525"/>
            <a:ext cx="11757660" cy="46926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BE03C-F942-4949-B845-5D3E550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6B16-AA9D-E742-A8CF-09BB037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8B6F3-8F49-6B42-8F9D-1F08FA8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49491-79C2-4B4A-9D89-3951B66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F16C4-2473-F84F-8C23-4D4B0FC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A9DC-D1E7-3447-8BEA-B9FB92C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FC8A-3B20-DE4A-BBE7-73CAF96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818620" cy="503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12F3-146A-4449-A1B2-AC609D78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18" y="868680"/>
            <a:ext cx="7481252" cy="5240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ADF43-4F1B-BC44-A8DA-31255F05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868680"/>
            <a:ext cx="4097655" cy="5240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94A0-8F54-D448-BDD0-F5165652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96A7-DB36-9345-B809-89A2079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CD37-5E0A-8045-828D-C88AE89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AC74-44C2-1641-89F7-E406D6A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11917997" cy="4921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8752-0FD6-224F-AFF0-9EC0443D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49190" y="868680"/>
            <a:ext cx="7075170" cy="5212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3AEE-F401-DB46-82F4-44F80333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4" y="868680"/>
            <a:ext cx="4694236" cy="5212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22C6-FDBE-E348-83B7-33DE609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88EA-ED7B-6F42-A26B-7669BB2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B687-CF9D-444A-87AE-AA1A4B8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9F0F-07B3-B348-AD5E-2E6822CA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4" y="863506"/>
            <a:ext cx="11873752" cy="53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AC50F60-ACB2-654C-B71E-8F38D7A9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24875"/>
            <a:ext cx="11873752" cy="502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8718-8CF0-D74B-A24B-14A64D60F173}"/>
              </a:ext>
            </a:extLst>
          </p:cNvPr>
          <p:cNvSpPr/>
          <p:nvPr userDrawn="1"/>
        </p:nvSpPr>
        <p:spPr>
          <a:xfrm>
            <a:off x="0" y="6297433"/>
            <a:ext cx="12192000" cy="56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Sunbeam Infotech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B9762-C109-9B4D-A1FB-6E83EC9F0CE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927" y="6319299"/>
            <a:ext cx="485030" cy="485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2ECE1-1692-324E-98B0-F55D716E5C07}"/>
              </a:ext>
            </a:extLst>
          </p:cNvPr>
          <p:cNvSpPr txBox="1"/>
          <p:nvPr userDrawn="1"/>
        </p:nvSpPr>
        <p:spPr>
          <a:xfrm>
            <a:off x="10450734" y="6445828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www.sunbeaminfo.com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6297480"/>
            <a:ext cx="12190320" cy="55872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Sunbeam Infotech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7" name="Picture 12"/>
          <p:cNvPicPr/>
          <p:nvPr/>
        </p:nvPicPr>
        <p:blipFill>
          <a:blip r:embed="rId14"/>
          <a:stretch/>
        </p:blipFill>
        <p:spPr>
          <a:xfrm>
            <a:off x="11880" y="6319440"/>
            <a:ext cx="483120" cy="4831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455120" y="6445800"/>
            <a:ext cx="175104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</a:rPr>
              <a:t>www.sunbeaminfo.com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-2160" y="681120"/>
            <a:ext cx="12192480" cy="6264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91582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100" y="3307556"/>
            <a:ext cx="9144000" cy="2559843"/>
          </a:xfrm>
        </p:spPr>
        <p:txBody>
          <a:bodyPr/>
          <a:lstStyle/>
          <a:p>
            <a:r>
              <a:rPr lang="en-IN" sz="3600" dirty="0" smtClean="0"/>
              <a:t>C++ Programming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Trainer : </a:t>
            </a:r>
            <a:r>
              <a:rPr lang="en-IN" dirty="0" err="1" smtClean="0">
                <a:solidFill>
                  <a:srgbClr val="002060"/>
                </a:solidFill>
              </a:rPr>
              <a:t>Pradnyaa</a:t>
            </a:r>
            <a:r>
              <a:rPr lang="en-IN" dirty="0" smtClean="0">
                <a:solidFill>
                  <a:srgbClr val="002060"/>
                </a:solidFill>
              </a:rPr>
              <a:t> S </a:t>
            </a:r>
            <a:r>
              <a:rPr lang="en-IN" dirty="0" err="1" smtClean="0">
                <a:solidFill>
                  <a:srgbClr val="002060"/>
                </a:solidFill>
              </a:rPr>
              <a:t>Dindorkar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Email: </a:t>
            </a:r>
            <a:r>
              <a:rPr lang="en-IN" dirty="0">
                <a:solidFill>
                  <a:srgbClr val="002060"/>
                </a:solidFill>
              </a:rPr>
              <a:t>p</a:t>
            </a:r>
            <a:r>
              <a:rPr lang="en-IN" dirty="0" smtClean="0">
                <a:solidFill>
                  <a:srgbClr val="002060"/>
                </a:solidFill>
              </a:rPr>
              <a:t>radnya@sunbeaminfo.com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4930000" y="1098220"/>
            <a:ext cx="1920240" cy="1920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5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 Resolution Operator (: :)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:: operator is used to bind a member with some class or namespace.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It can be used to define members outside class.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Also used to resolve ambiguity.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It can also be used to access global members. </a:t>
            </a:r>
          </a:p>
          <a:p>
            <a:pPr lvl="1">
              <a:lnSpc>
                <a:spcPct val="80000"/>
              </a:lnSpc>
            </a:pPr>
            <a:r>
              <a:rPr lang="en-US" altLang="en-US" u="sng" dirty="0"/>
              <a:t>Example :- ::a =10;</a:t>
            </a:r>
            <a:r>
              <a:rPr lang="en-US" altLang="en-US" dirty="0"/>
              <a:t> access global var. </a:t>
            </a:r>
          </a:p>
          <a:p>
            <a:pPr>
              <a:lnSpc>
                <a:spcPct val="80000"/>
              </a:lnSpc>
            </a:pPr>
            <a:r>
              <a:rPr lang="en-IN" altLang="en-US" dirty="0"/>
              <a:t>Scope resolution Operator is used to : </a:t>
            </a:r>
            <a:endParaRPr lang="en-US" altLang="en-US" dirty="0"/>
          </a:p>
          <a:p>
            <a:pPr lvl="1"/>
            <a:r>
              <a:rPr lang="en-IN" dirty="0"/>
              <a:t>to call global functions</a:t>
            </a:r>
            <a:endParaRPr lang="en-US" dirty="0"/>
          </a:p>
          <a:p>
            <a:pPr lvl="1"/>
            <a:r>
              <a:rPr lang="en-IN" dirty="0"/>
              <a:t> to define member functions of class outside the class</a:t>
            </a:r>
            <a:endParaRPr lang="en-US" dirty="0"/>
          </a:p>
          <a:p>
            <a:pPr lvl="1"/>
            <a:r>
              <a:rPr lang="en-IN" dirty="0"/>
              <a:t> to access members of namespaces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Namespace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To prevent name conflicts/ collision / ambiguity in large projects</a:t>
            </a:r>
            <a:endParaRPr lang="en-US" dirty="0" smtClean="0"/>
          </a:p>
          <a:p>
            <a:r>
              <a:rPr lang="en-IN" dirty="0" smtClean="0"/>
              <a:t>to group</a:t>
            </a:r>
            <a:r>
              <a:rPr lang="en-IN" dirty="0"/>
              <a:t>/ organize </a:t>
            </a:r>
            <a:r>
              <a:rPr lang="en-IN" dirty="0" smtClean="0"/>
              <a:t>functionally equivalent / related </a:t>
            </a:r>
            <a:r>
              <a:rPr lang="en-IN" smtClean="0"/>
              <a:t>types together.</a:t>
            </a:r>
            <a:endParaRPr lang="en-US" dirty="0" smtClean="0"/>
          </a:p>
          <a:p>
            <a:r>
              <a:rPr lang="en-IN" dirty="0" smtClean="0"/>
              <a:t>If we want to access value of global variable then we should use scope resolution operator ( ::)</a:t>
            </a:r>
            <a:endParaRPr lang="en-US" dirty="0" smtClean="0"/>
          </a:p>
          <a:p>
            <a:r>
              <a:rPr lang="en-IN" dirty="0" smtClean="0"/>
              <a:t>We can not instantiate namespace. 	</a:t>
            </a:r>
            <a:endParaRPr lang="en-US" dirty="0" smtClean="0"/>
          </a:p>
          <a:p>
            <a:r>
              <a:rPr lang="en-IN" dirty="0" smtClean="0"/>
              <a:t>It is designed to avoid name ambiguity and grouping related types.</a:t>
            </a:r>
            <a:endParaRPr lang="en-US" dirty="0" smtClean="0"/>
          </a:p>
          <a:p>
            <a:r>
              <a:rPr lang="en-IN" dirty="0" smtClean="0"/>
              <a:t>If we want to define namespace then we should use </a:t>
            </a:r>
            <a:r>
              <a:rPr lang="en-IN" b="1" dirty="0" smtClean="0"/>
              <a:t>namespace</a:t>
            </a:r>
            <a:r>
              <a:rPr lang="en-IN" dirty="0" smtClean="0"/>
              <a:t> keyword.</a:t>
            </a:r>
            <a:endParaRPr lang="en-US" dirty="0" smtClean="0"/>
          </a:p>
          <a:p>
            <a:r>
              <a:rPr lang="en-IN" dirty="0" smtClean="0"/>
              <a:t>We can not define namespace inside function/class.</a:t>
            </a:r>
            <a:endParaRPr lang="en-US" dirty="0" smtClean="0"/>
          </a:p>
          <a:p>
            <a:r>
              <a:rPr lang="en-IN" dirty="0" smtClean="0"/>
              <a:t>If name of the namespaces are same then name of members must be different.</a:t>
            </a:r>
            <a:endParaRPr lang="en-US" dirty="0" smtClean="0"/>
          </a:p>
          <a:p>
            <a:r>
              <a:rPr lang="en-IN" dirty="0" smtClean="0"/>
              <a:t>We can not define main function inside namespace.</a:t>
            </a:r>
            <a:endParaRPr lang="en-US" dirty="0" smtClean="0"/>
          </a:p>
          <a:p>
            <a:r>
              <a:rPr lang="en-IN" dirty="0" smtClean="0"/>
              <a:t>Namespace can contain: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Variable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Function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en-IN" dirty="0" err="1" smtClean="0"/>
              <a:t>ypes</a:t>
            </a:r>
            <a:r>
              <a:rPr lang="en-IN" dirty="0" smtClean="0"/>
              <a:t>[ structure/union/class]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IN" dirty="0" err="1" smtClean="0"/>
              <a:t>Enum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Nested Namespace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90978" y="4557932"/>
            <a:ext cx="6555545" cy="15407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90978" y="4557932"/>
            <a:ext cx="63765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Liberation Serif"/>
                <a:ea typeface="Noto Sans CJK SC Regular" charset="0"/>
                <a:cs typeface="Lohit Devanagari" charset="0"/>
              </a:rPr>
              <a:t>Note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Liberation Serif"/>
                <a:ea typeface="Noto Sans CJK SC Regular" charset="0"/>
                <a:cs typeface="Lohit Devanagari" charset="0"/>
              </a:rPr>
              <a:t>If we define member without namespace then it is considered as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等线" panose="03000509000000000000" pitchFamily="65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Liberation Serif"/>
                <a:ea typeface="Noto Sans CJK SC Regular" charset="0"/>
                <a:cs typeface="Lohit Devanagari" charset="0"/>
              </a:rPr>
              <a:t>member of global namespace.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等线" panose="03000509000000000000" pitchFamily="65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Liberation Serif"/>
                <a:ea typeface="Noto Sans CJK SC Regular" charset="0"/>
                <a:cs typeface="Lohit Devanagari" charset="0"/>
              </a:rPr>
              <a:t>If we want to access members of namespace frequently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等线" panose="03000509000000000000" pitchFamily="65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Liberation Serif"/>
                <a:ea typeface="Noto Sans CJK SC Regular" charset="0"/>
                <a:cs typeface="Lohit Devanagari" charset="0"/>
              </a:rPr>
              <a:t>then we should use using directive.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等线" panose="03000509000000000000" pitchFamily="65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cin</a:t>
            </a:r>
            <a:r>
              <a:rPr lang="en-IN" b="1" dirty="0" smtClean="0"/>
              <a:t> and </a:t>
            </a:r>
            <a:r>
              <a:rPr lang="en-IN" b="1" dirty="0" err="1" smtClean="0"/>
              <a:t>cout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C++ provides an easier way for input and output.</a:t>
            </a:r>
          </a:p>
          <a:p>
            <a:r>
              <a:rPr lang="en-US" dirty="0" smtClean="0"/>
              <a:t>Console Output  :  Monitor</a:t>
            </a:r>
          </a:p>
          <a:p>
            <a:pPr lvl="1"/>
            <a:r>
              <a:rPr lang="en-US" dirty="0" err="1" smtClean="0"/>
              <a:t>iostream</a:t>
            </a:r>
            <a:r>
              <a:rPr lang="en-US" dirty="0" smtClean="0"/>
              <a:t> is the standard header file of C++ for using </a:t>
            </a:r>
            <a:r>
              <a:rPr lang="en-US" dirty="0" err="1" smtClean="0"/>
              <a:t>cin</a:t>
            </a:r>
            <a:r>
              <a:rPr lang="en-US" dirty="0" smtClean="0"/>
              <a:t> and </a:t>
            </a:r>
            <a:r>
              <a:rPr lang="en-US" dirty="0" err="1" smtClean="0"/>
              <a:t>cout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is external object of </a:t>
            </a:r>
            <a:r>
              <a:rPr lang="en-US" dirty="0" err="1" smtClean="0"/>
              <a:t>ostream</a:t>
            </a:r>
            <a:r>
              <a:rPr lang="en-US" dirty="0" smtClean="0"/>
              <a:t> class.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is member of std namespace and std namespace is declared in </a:t>
            </a:r>
            <a:r>
              <a:rPr lang="en-US" dirty="0" err="1" smtClean="0"/>
              <a:t>iostream</a:t>
            </a:r>
            <a:r>
              <a:rPr lang="en-US" dirty="0" smtClean="0"/>
              <a:t> header file.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uses insertion operator(&lt;&lt;)</a:t>
            </a:r>
          </a:p>
          <a:p>
            <a:r>
              <a:rPr lang="en-US" dirty="0" smtClean="0"/>
              <a:t>Console Input  :  </a:t>
            </a:r>
            <a:r>
              <a:rPr lang="en-US" dirty="0" err="1" smtClean="0"/>
              <a:t>Keyborad</a:t>
            </a:r>
            <a:endParaRPr lang="en-US" dirty="0" smtClean="0"/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is an external object of </a:t>
            </a:r>
            <a:r>
              <a:rPr lang="en-US" dirty="0" err="1" smtClean="0"/>
              <a:t>istream</a:t>
            </a:r>
            <a:r>
              <a:rPr lang="en-US" dirty="0" smtClean="0"/>
              <a:t> class.</a:t>
            </a:r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is a member of std namespace and std namespace is declared in header file.</a:t>
            </a:r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uses Extraction operator( &gt;&gt; )</a:t>
            </a:r>
            <a:endParaRPr lang="en-US" altLang="en-US" dirty="0" smtClean="0"/>
          </a:p>
          <a:p>
            <a:r>
              <a:rPr lang="en-US" altLang="en-US" dirty="0" smtClean="0"/>
              <a:t>The output:</a:t>
            </a:r>
          </a:p>
          <a:p>
            <a:pPr lvl="1"/>
            <a:r>
              <a:rPr lang="en-US" altLang="en-US" dirty="0" err="1" smtClean="0"/>
              <a:t>cout</a:t>
            </a:r>
            <a:r>
              <a:rPr lang="en-US" altLang="en-US" dirty="0" smtClean="0"/>
              <a:t> &lt;&lt; “Hello C++”;</a:t>
            </a:r>
          </a:p>
          <a:p>
            <a:r>
              <a:rPr lang="en-US" altLang="en-US" dirty="0" smtClean="0"/>
              <a:t>The input:</a:t>
            </a:r>
          </a:p>
          <a:p>
            <a:pPr lvl="1"/>
            <a:r>
              <a:rPr lang="en-US" altLang="en-US" dirty="0" err="1" smtClean="0"/>
              <a:t>cin</a:t>
            </a:r>
            <a:r>
              <a:rPr lang="en-US" altLang="en-US" dirty="0" smtClean="0"/>
              <a:t> &gt;&gt; 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16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3880" y="1080000"/>
            <a:ext cx="9142200" cy="41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812100" y="546100"/>
            <a:ext cx="9452800" cy="35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000" b="1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40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	Complex </a:t>
            </a:r>
            <a:r>
              <a:rPr kumimoji="0" lang="en-IN" sz="4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class </a:t>
            </a:r>
            <a:r>
              <a:rPr kumimoji="0" lang="en-IN" sz="40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:-  </a:t>
            </a:r>
            <a:r>
              <a:rPr kumimoji="0" lang="en-IN" sz="32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Ex = 5+j7</a:t>
            </a:r>
            <a:endParaRPr kumimoji="0" lang="en-IN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	</a:t>
            </a: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kumimoji="0" lang="en-IN" sz="24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ata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member  </a:t>
            </a: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= real , imaginary</a:t>
            </a:r>
            <a:endParaRPr kumimoji="0" lang="en-IN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	member 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functions </a:t>
            </a: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= 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complex()</a:t>
            </a: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									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complex(</a:t>
            </a:r>
            <a:r>
              <a:rPr kumimoji="0" lang="en-IN" sz="24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int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</a:t>
            </a:r>
            <a:r>
              <a:rPr kumimoji="0" lang="en-IN" sz="2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r,int</a:t>
            </a: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</a:t>
            </a:r>
            <a:r>
              <a:rPr kumimoji="0" lang="en-IN" sz="2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i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)</a:t>
            </a:r>
            <a:endParaRPr kumimoji="0" lang="en-IN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Noto Sans CJK SC Regular"/>
              </a:rPr>
              <a:t>			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Noto Sans CJK SC Regular"/>
              </a:rPr>
              <a:t>	</a:t>
            </a:r>
            <a:r>
              <a:rPr kumimoji="0" lang="en-IN" sz="24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Noto Sans CJK SC Regular"/>
              </a:rPr>
              <a:t>acceptC</a:t>
            </a:r>
            <a:r>
              <a:rPr kumimoji="0" lang="en-IN" sz="24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omplexNumber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()</a:t>
            </a:r>
            <a:endParaRPr kumimoji="0" lang="en-IN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Noto Sans CJK SC Regular"/>
              </a:rPr>
              <a:t>			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Noto Sans CJK SC Regular"/>
              </a:rPr>
              <a:t>	</a:t>
            </a:r>
            <a:r>
              <a:rPr kumimoji="0" lang="en-IN" sz="24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Noto Sans CJK SC Regular"/>
              </a:rPr>
              <a:t>printC</a:t>
            </a:r>
            <a:r>
              <a:rPr kumimoji="0" lang="en-IN" sz="24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omplexNumber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()</a:t>
            </a:r>
            <a:endParaRPr lang="en-IN" sz="2400" spc="-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</a:rPr>
              <a:t>	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</a:rPr>
              <a:t>			</a:t>
            </a:r>
            <a:r>
              <a:rPr kumimoji="0" lang="en-IN" sz="2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~</a:t>
            </a: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complex()</a:t>
            </a:r>
            <a:endParaRPr kumimoji="0" lang="en-IN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522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049463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Thank </a:t>
            </a:r>
            <a:r>
              <a:rPr lang="en-IN" dirty="0" smtClean="0"/>
              <a:t>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we did -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08300" y="2362481"/>
            <a:ext cx="759460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specifiers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pointer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and object (data member, member functions)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 examples of class and object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Member Functions within class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Topics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20540" y="1839841"/>
            <a:ext cx="7658100" cy="370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Destructor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Mutators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setter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Inspector / getter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facilitator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class 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 Approach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Parameterless</a:t>
            </a:r>
            <a:r>
              <a:rPr lang="en-IN" dirty="0"/>
              <a:t> constructor </a:t>
            </a:r>
            <a:endParaRPr lang="en-US" dirty="0"/>
          </a:p>
          <a:p>
            <a:pPr lvl="1"/>
            <a:r>
              <a:rPr lang="en-IN" dirty="0"/>
              <a:t>also called zero argument constructor or user defined default constructor</a:t>
            </a:r>
            <a:endParaRPr lang="en-US" dirty="0"/>
          </a:p>
          <a:p>
            <a:pPr lvl="1"/>
            <a:r>
              <a:rPr lang="en-IN" dirty="0"/>
              <a:t>If we create object without passing argument then </a:t>
            </a:r>
            <a:r>
              <a:rPr lang="en-IN" dirty="0" err="1"/>
              <a:t>parameterless</a:t>
            </a:r>
            <a:r>
              <a:rPr lang="en-IN" dirty="0"/>
              <a:t> constructor gets called</a:t>
            </a:r>
          </a:p>
          <a:p>
            <a:pPr lvl="1"/>
            <a:r>
              <a:rPr lang="en-IN" dirty="0"/>
              <a:t>Constructor do not take any parameter</a:t>
            </a:r>
            <a:endParaRPr lang="en-US" dirty="0"/>
          </a:p>
          <a:p>
            <a:r>
              <a:rPr lang="en-IN" dirty="0"/>
              <a:t>Parameterized constructor</a:t>
            </a:r>
            <a:endParaRPr lang="en-US" dirty="0"/>
          </a:p>
          <a:p>
            <a:pPr lvl="1"/>
            <a:r>
              <a:rPr lang="en-US" dirty="0"/>
              <a:t>If constructor take parameter then it is called parameterized constructor</a:t>
            </a:r>
            <a:endParaRPr lang="en-IN" dirty="0"/>
          </a:p>
          <a:p>
            <a:pPr lvl="1"/>
            <a:r>
              <a:rPr lang="en-IN" dirty="0"/>
              <a:t>If we create object, by passing argument then </a:t>
            </a:r>
            <a:r>
              <a:rPr lang="en-IN" dirty="0" err="1"/>
              <a:t>paramterized</a:t>
            </a:r>
            <a:r>
              <a:rPr lang="en-IN" dirty="0"/>
              <a:t> constructor gets called</a:t>
            </a:r>
            <a:endParaRPr lang="en-US" dirty="0"/>
          </a:p>
          <a:p>
            <a:r>
              <a:rPr lang="en-IN" dirty="0"/>
              <a:t>Default constructor</a:t>
            </a:r>
            <a:endParaRPr lang="en-US" dirty="0"/>
          </a:p>
          <a:p>
            <a:pPr lvl="1"/>
            <a:r>
              <a:rPr lang="en-IN" dirty="0"/>
              <a:t>If we do not define constructor inside class then compiler generates default constructor for the class.</a:t>
            </a:r>
            <a:endParaRPr lang="en-US" dirty="0"/>
          </a:p>
          <a:p>
            <a:pPr lvl="1"/>
            <a:r>
              <a:rPr lang="en-IN" dirty="0"/>
              <a:t>Compiler generated default constructor is </a:t>
            </a:r>
            <a:r>
              <a:rPr lang="en-IN" dirty="0" err="1"/>
              <a:t>parameterless</a:t>
            </a:r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5" y="0"/>
            <a:ext cx="12117125" cy="644691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2800" b="1" kern="1200" dirty="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rPr>
              <a:t>Constructor's member initializer list</a:t>
            </a:r>
            <a:endParaRPr lang="en-US" sz="2800" b="1" kern="1200" dirty="0">
              <a:solidFill>
                <a:schemeClr val="tx1"/>
              </a:solidFill>
              <a:latin typeface="Helvetica" pitchFamily="2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3" y="927128"/>
            <a:ext cx="4455535" cy="11126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If we want to initialize data members according to users requirement then we should use constructor body.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887" y="2039816"/>
            <a:ext cx="3935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Test( void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this-&gt;num1 = 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this-&gt;num2 = 20;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this-&gt;num3 = num2;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2671" y="927128"/>
            <a:ext cx="6414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If we want to initialize data member according to order of data member declaration then we can use constructors member initializer list.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5550" y="2039816"/>
            <a:ext cx="6049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num2;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Test( void ) : num1( 10 ), num2( 20 ), num3( num2)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{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25550" y="5233182"/>
            <a:ext cx="6049107" cy="5345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array we can initialize any member inside constructors member initializer list.</a:t>
            </a:r>
          </a:p>
        </p:txBody>
      </p:sp>
    </p:spTree>
    <p:extLst>
      <p:ext uri="{BB962C8B-B14F-4D97-AF65-F5344CB8AC3E}">
        <p14:creationId xmlns:p14="http://schemas.microsoft.com/office/powerpoint/2010/main" val="22271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member function of a class which is used to release the resources.</a:t>
            </a:r>
            <a:endParaRPr lang="en-US" dirty="0"/>
          </a:p>
          <a:p>
            <a:r>
              <a:rPr lang="en-IN" dirty="0"/>
              <a:t>It is considered as special function of the class</a:t>
            </a:r>
            <a:endParaRPr lang="en-US" dirty="0"/>
          </a:p>
          <a:p>
            <a:pPr lvl="1"/>
            <a:r>
              <a:rPr lang="en-IN" dirty="0"/>
              <a:t>Its name is same as class name and always </a:t>
            </a:r>
            <a:r>
              <a:rPr lang="en-IN" dirty="0" err="1"/>
              <a:t>preceds</a:t>
            </a:r>
            <a:r>
              <a:rPr lang="en-IN" dirty="0"/>
              <a:t> with </a:t>
            </a:r>
            <a:r>
              <a:rPr lang="en-IN" dirty="0" smtClean="0"/>
              <a:t>tilde </a:t>
            </a:r>
            <a:r>
              <a:rPr lang="en-IN" dirty="0"/>
              <a:t>operator( ~ )</a:t>
            </a:r>
            <a:endParaRPr lang="en-US" dirty="0"/>
          </a:p>
          <a:p>
            <a:pPr lvl="1"/>
            <a:r>
              <a:rPr lang="en-IN" dirty="0"/>
              <a:t>It </a:t>
            </a:r>
            <a:r>
              <a:rPr lang="en-IN" dirty="0" smtClean="0"/>
              <a:t>doesn't </a:t>
            </a:r>
            <a:r>
              <a:rPr lang="en-IN" dirty="0"/>
              <a:t>have return type or doesn't take parameter.</a:t>
            </a:r>
            <a:endParaRPr lang="en-US" dirty="0"/>
          </a:p>
          <a:p>
            <a:pPr lvl="1"/>
            <a:r>
              <a:rPr lang="en-IN" dirty="0"/>
              <a:t>It is designed to call implicitly.	</a:t>
            </a:r>
            <a:endParaRPr lang="en-US" dirty="0"/>
          </a:p>
          <a:p>
            <a:r>
              <a:rPr lang="en-IN" dirty="0"/>
              <a:t>Destructor calling sequence is exactly opposite of constructor calling sequence.</a:t>
            </a:r>
            <a:endParaRPr lang="en-US" dirty="0"/>
          </a:p>
          <a:p>
            <a:r>
              <a:rPr lang="en-IN" dirty="0"/>
              <a:t>Destructor is designed to call implicitly.</a:t>
            </a:r>
            <a:endParaRPr lang="en-US" dirty="0"/>
          </a:p>
          <a:p>
            <a:r>
              <a:rPr lang="en-IN" dirty="0"/>
              <a:t>If we do not define destructor inside class then compiler generates default destructor for the class.</a:t>
            </a:r>
            <a:endParaRPr lang="en-US" dirty="0"/>
          </a:p>
          <a:p>
            <a:r>
              <a:rPr lang="en-IN" dirty="0"/>
              <a:t>Default destructor do not </a:t>
            </a:r>
            <a:r>
              <a:rPr lang="en-IN" dirty="0" smtClean="0"/>
              <a:t>release </a:t>
            </a:r>
            <a:r>
              <a:rPr lang="en-IN" dirty="0"/>
              <a:t>resources allocated by the programmer. If we want to release </a:t>
            </a:r>
            <a:r>
              <a:rPr lang="en-IN" dirty="0" smtClean="0"/>
              <a:t> it </a:t>
            </a:r>
            <a:r>
              <a:rPr lang="en-IN" dirty="0"/>
              <a:t>then we should define destructor inside class.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Member functions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err="1"/>
              <a:t>Mutators</a:t>
            </a:r>
            <a:r>
              <a:rPr lang="en-IN" b="1" dirty="0"/>
              <a:t>/setter : modify state of object</a:t>
            </a:r>
            <a:endParaRPr lang="en-US" dirty="0"/>
          </a:p>
          <a:p>
            <a:pPr lvl="0"/>
            <a:r>
              <a:rPr lang="en-IN" b="1" dirty="0"/>
              <a:t>inspector/getter : do not change the state of the object</a:t>
            </a:r>
            <a:endParaRPr lang="en-US" dirty="0"/>
          </a:p>
          <a:p>
            <a:pPr lvl="0"/>
            <a:r>
              <a:rPr lang="en-IN" b="1" dirty="0"/>
              <a:t>facilitator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decides </a:t>
            </a:r>
            <a:r>
              <a:rPr lang="en-IN" dirty="0" smtClean="0"/>
              <a:t>area / region / boundary </a:t>
            </a:r>
            <a:r>
              <a:rPr lang="en-IN" dirty="0"/>
              <a:t>in which we can access the element.</a:t>
            </a:r>
            <a:endParaRPr lang="en-US" dirty="0"/>
          </a:p>
          <a:p>
            <a:r>
              <a:rPr lang="en-IN" b="1" dirty="0"/>
              <a:t>Types of scope in C++:</a:t>
            </a:r>
            <a:endParaRPr lang="en-US" dirty="0"/>
          </a:p>
          <a:p>
            <a:pPr>
              <a:buNone/>
            </a:pPr>
            <a:r>
              <a:rPr lang="en-IN" b="1" dirty="0"/>
              <a:t>	1. Block scope</a:t>
            </a:r>
            <a:endParaRPr lang="en-US" dirty="0"/>
          </a:p>
          <a:p>
            <a:pPr>
              <a:buNone/>
            </a:pPr>
            <a:r>
              <a:rPr lang="en-IN" b="1" dirty="0"/>
              <a:t>	2. Function scope</a:t>
            </a:r>
            <a:endParaRPr lang="en-US" dirty="0"/>
          </a:p>
          <a:p>
            <a:pPr>
              <a:buNone/>
            </a:pPr>
            <a:r>
              <a:rPr lang="en-IN" b="1" dirty="0"/>
              <a:t>	3. Prototype scope</a:t>
            </a:r>
            <a:endParaRPr lang="en-US" dirty="0"/>
          </a:p>
          <a:p>
            <a:pPr>
              <a:buNone/>
            </a:pPr>
            <a:r>
              <a:rPr lang="en-IN" b="1" dirty="0"/>
              <a:t>	4. Class scope</a:t>
            </a:r>
            <a:endParaRPr lang="en-US" dirty="0"/>
          </a:p>
          <a:p>
            <a:pPr>
              <a:buNone/>
            </a:pPr>
            <a:r>
              <a:rPr lang="en-IN" b="1" dirty="0"/>
              <a:t>	5. Namespace scope</a:t>
            </a:r>
            <a:endParaRPr lang="en-US" dirty="0"/>
          </a:p>
          <a:p>
            <a:pPr>
              <a:buNone/>
            </a:pPr>
            <a:r>
              <a:rPr lang="en-IN" b="1" dirty="0"/>
              <a:t>	6. File scope</a:t>
            </a:r>
            <a:endParaRPr lang="en-US" dirty="0"/>
          </a:p>
          <a:p>
            <a:pPr>
              <a:buNone/>
            </a:pPr>
            <a:r>
              <a:rPr lang="en-IN" b="1" dirty="0"/>
              <a:t>	7. Program scope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927127"/>
            <a:ext cx="5257800" cy="51715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num6;	</a:t>
            </a:r>
            <a:r>
              <a:rPr lang="en-IN" b="1" dirty="0"/>
              <a:t>//Program </a:t>
            </a:r>
            <a:r>
              <a:rPr lang="en-IN" b="1" dirty="0" smtClean="0"/>
              <a:t>Scope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dirty="0"/>
              <a:t>static </a:t>
            </a:r>
            <a:r>
              <a:rPr lang="en-IN" dirty="0" err="1"/>
              <a:t>int</a:t>
            </a:r>
            <a:r>
              <a:rPr lang="en-IN" dirty="0"/>
              <a:t> num5;	</a:t>
            </a:r>
            <a:r>
              <a:rPr lang="en-IN" b="1" dirty="0"/>
              <a:t>//File </a:t>
            </a:r>
            <a:r>
              <a:rPr lang="en-IN" b="1" dirty="0" smtClean="0"/>
              <a:t>Scope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 void )</a:t>
            </a:r>
            <a:endParaRPr lang="en-US" dirty="0"/>
          </a:p>
          <a:p>
            <a:pPr>
              <a:buNone/>
            </a:pPr>
            <a:r>
              <a:rPr lang="en-IN" dirty="0"/>
              <a:t>{ </a:t>
            </a:r>
            <a:endParaRPr lang="en-US" dirty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num1 = 10; </a:t>
            </a:r>
            <a:r>
              <a:rPr lang="en-IN" b="1" dirty="0"/>
              <a:t>//Function Scope</a:t>
            </a:r>
            <a:endParaRPr lang="en-US" dirty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while</a:t>
            </a:r>
            <a:r>
              <a:rPr lang="en-IN" dirty="0"/>
              <a:t>( true )</a:t>
            </a:r>
            <a:endParaRPr lang="en-US" dirty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{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 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temp = 0; </a:t>
            </a:r>
            <a:r>
              <a:rPr lang="en-IN" b="1" dirty="0"/>
              <a:t>//Block </a:t>
            </a:r>
            <a:r>
              <a:rPr lang="en-IN" b="1" dirty="0" smtClean="0"/>
              <a:t>Scope</a:t>
            </a:r>
            <a:endParaRPr lang="en-IN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} </a:t>
            </a:r>
            <a:r>
              <a:rPr lang="en-IN" dirty="0"/>
              <a:t>; 	</a:t>
            </a:r>
            <a:endParaRPr lang="en-IN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return 0;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84713" y="958343"/>
            <a:ext cx="47316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namespace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ntest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	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num4;  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//Namespace scope 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class Test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{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num3;  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//Class Scope  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9070" y="4507468"/>
            <a:ext cx="5482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void sum(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num1,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num2 );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//Prototype scope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5958" y="887871"/>
            <a:ext cx="5029200" cy="29082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" y="786271"/>
            <a:ext cx="4483100" cy="5345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" y="1562100"/>
            <a:ext cx="44831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4200" y="2654300"/>
            <a:ext cx="5257800" cy="344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8048" y="4376475"/>
            <a:ext cx="5773752" cy="703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0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617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等线</vt:lpstr>
      <vt:lpstr>Arial</vt:lpstr>
      <vt:lpstr>Calibri</vt:lpstr>
      <vt:lpstr>DejaVu Sans</vt:lpstr>
      <vt:lpstr>Helvetica</vt:lpstr>
      <vt:lpstr>Liberation Serif</vt:lpstr>
      <vt:lpstr>Lohit Devanagari</vt:lpstr>
      <vt:lpstr>Noto Sans CJK SC Regular</vt:lpstr>
      <vt:lpstr>Symbol</vt:lpstr>
      <vt:lpstr>Times New Roman</vt:lpstr>
      <vt:lpstr>Wingdings</vt:lpstr>
      <vt:lpstr>Office Theme</vt:lpstr>
      <vt:lpstr>1_Office Theme</vt:lpstr>
      <vt:lpstr>PowerPoint Presentation</vt:lpstr>
      <vt:lpstr> we did -</vt:lpstr>
      <vt:lpstr>Todays Topics</vt:lpstr>
      <vt:lpstr>Types of Constructor</vt:lpstr>
      <vt:lpstr>Constructor's member initializer list</vt:lpstr>
      <vt:lpstr>Destructor</vt:lpstr>
      <vt:lpstr>Other Member functions of class</vt:lpstr>
      <vt:lpstr>Scope</vt:lpstr>
      <vt:lpstr>Example Scope</vt:lpstr>
      <vt:lpstr>Scope Resolution Operator (: :) </vt:lpstr>
      <vt:lpstr>Namespace</vt:lpstr>
      <vt:lpstr>cin and cout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Kulkarni</dc:creator>
  <cp:lastModifiedBy>pradnya</cp:lastModifiedBy>
  <cp:revision>338</cp:revision>
  <dcterms:created xsi:type="dcterms:W3CDTF">2019-09-13T13:56:25Z</dcterms:created>
  <dcterms:modified xsi:type="dcterms:W3CDTF">2022-05-16T08:12:30Z</dcterms:modified>
</cp:coreProperties>
</file>