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31"/>
  </p:handoutMasterIdLst>
  <p:sldIdLst>
    <p:sldId id="264" r:id="rId3"/>
    <p:sldId id="265" r:id="rId4"/>
    <p:sldId id="310" r:id="rId5"/>
    <p:sldId id="258" r:id="rId6"/>
    <p:sldId id="259" r:id="rId7"/>
    <p:sldId id="267" r:id="rId8"/>
    <p:sldId id="268" r:id="rId10"/>
    <p:sldId id="269" r:id="rId11"/>
    <p:sldId id="311" r:id="rId12"/>
    <p:sldId id="261" r:id="rId13"/>
    <p:sldId id="270" r:id="rId14"/>
    <p:sldId id="289" r:id="rId15"/>
    <p:sldId id="271" r:id="rId16"/>
    <p:sldId id="279" r:id="rId17"/>
    <p:sldId id="334" r:id="rId18"/>
    <p:sldId id="273" r:id="rId19"/>
    <p:sldId id="287" r:id="rId20"/>
    <p:sldId id="290" r:id="rId21"/>
    <p:sldId id="288" r:id="rId22"/>
    <p:sldId id="291" r:id="rId23"/>
    <p:sldId id="303" r:id="rId24"/>
    <p:sldId id="304" r:id="rId25"/>
    <p:sldId id="305" r:id="rId26"/>
    <p:sldId id="306" r:id="rId27"/>
    <p:sldId id="275" r:id="rId28"/>
    <p:sldId id="276" r:id="rId29"/>
    <p:sldId id="280"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94662" autoAdjust="0"/>
  </p:normalViewPr>
  <p:slideViewPr>
    <p:cSldViewPr>
      <p:cViewPr>
        <p:scale>
          <a:sx n="59" d="100"/>
          <a:sy n="59" d="100"/>
        </p:scale>
        <p:origin x="1388" y="-8"/>
      </p:cViewPr>
      <p:guideLst>
        <p:guide orient="horz" pos="2189"/>
        <p:guide pos="2913"/>
      </p:guideLst>
    </p:cSldViewPr>
  </p:slideViewPr>
  <p:outlineViewPr>
    <p:cViewPr>
      <p:scale>
        <a:sx n="33" d="100"/>
        <a:sy n="33" d="100"/>
      </p:scale>
      <p:origin x="0" y="2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308FE6-A340-40F7-81FE-F59BC26D22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C308FE6-A340-40F7-81FE-F59BC26D221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C308FE6-A340-40F7-81FE-F59BC26D22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C308FE6-A340-40F7-81FE-F59BC26D22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086F7-87A2-4A77-A666-0FB558E9692F}" type="slidenum">
              <a:rPr lang="en-IN" smtClean="0"/>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endParaRPr lang="en-US" sz="12200" dirty="0"/>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endParaRPr lang="en-US" sz="122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C308FE6-A340-40F7-81FE-F59BC26D22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308FE6-A340-40F7-81FE-F59BC26D2217}"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308FE6-A340-40F7-81FE-F59BC26D2217}"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C308FE6-A340-40F7-81FE-F59BC26D22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C308FE6-A340-40F7-81FE-F59BC26D22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AC308FE6-A340-40F7-81FE-F59BC26D22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C308FE6-A340-40F7-81FE-F59BC26D22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C308FE6-A340-40F7-81FE-F59BC26D221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C308FE6-A340-40F7-81FE-F59BC26D221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C308FE6-A340-40F7-81FE-F59BC26D2217}"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308FE6-A340-40F7-81FE-F59BC26D2217}"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AC308FE6-A340-40F7-81FE-F59BC26D2217}"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C308FE6-A340-40F7-81FE-F59BC26D221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086F7-87A2-4A77-A666-0FB558E9692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308FE6-A340-40F7-81FE-F59BC26D2217}" type="datetimeFigureOut">
              <a:rPr lang="en-IN" smtClean="0"/>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65086F7-87A2-4A77-A666-0FB558E9692F}"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22412" y="2827176"/>
            <a:ext cx="7499176"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latin typeface="Cascadia Code SemiBold" panose="020B0609020000020004" pitchFamily="49" charset="0"/>
                <a:ea typeface="Cascadia Code SemiBold" panose="020B0609020000020004" pitchFamily="49" charset="0"/>
                <a:cs typeface="Cascadia Code SemiBold" panose="020B0609020000020004" pitchFamily="49" charset="0"/>
              </a:rPr>
              <a:t>Presented by</a:t>
            </a:r>
            <a:endParaRPr lang="en-IN" sz="24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4" name="Title 1"/>
          <p:cNvSpPr txBox="1"/>
          <p:nvPr/>
        </p:nvSpPr>
        <p:spPr>
          <a:xfrm>
            <a:off x="797462" y="980475"/>
            <a:ext cx="7499176" cy="19354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rgbClr val="FFC000"/>
                </a:solidFill>
                <a:latin typeface="Algerian" panose="04020705040A02060702" pitchFamily="82" charset="0"/>
              </a:rPr>
              <a:t>Amazon Web Services</a:t>
            </a:r>
            <a:endParaRPr lang="en-US" sz="3200" dirty="0">
              <a:solidFill>
                <a:srgbClr val="FFC000"/>
              </a:solidFill>
              <a:latin typeface="Algerian" panose="04020705040A02060702" pitchFamily="82" charset="0"/>
            </a:endParaRPr>
          </a:p>
          <a:p>
            <a:r>
              <a:rPr lang="en-US" sz="2800" dirty="0">
                <a:latin typeface="Algerian" panose="04020705040A02060702" pitchFamily="82" charset="0"/>
              </a:rPr>
              <a:t>Domain –Cloud computing</a:t>
            </a:r>
            <a:endParaRPr lang="en-IN" sz="2800" dirty="0">
              <a:latin typeface="Algerian" panose="04020705040A02060702" pitchFamily="82" charset="0"/>
            </a:endParaRPr>
          </a:p>
        </p:txBody>
      </p:sp>
      <p:sp>
        <p:nvSpPr>
          <p:cNvPr id="5" name="Subtitle 2"/>
          <p:cNvSpPr txBox="1"/>
          <p:nvPr/>
        </p:nvSpPr>
        <p:spPr>
          <a:xfrm>
            <a:off x="1691640" y="3573145"/>
            <a:ext cx="5880735" cy="1386205"/>
          </a:xfrm>
          <a:prstGeom prst="rect">
            <a:avLst/>
          </a:prstGeom>
        </p:spPr>
        <p:txBody>
          <a:bodyPr vert="horz" lIns="91440" tIns="91440" rIns="91440" bIns="9144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en-IN" b="1" dirty="0">
                <a:solidFill>
                  <a:srgbClr val="FFFF00"/>
                </a:solidFill>
              </a:rPr>
              <a:t>Amol Dhawale</a:t>
            </a:r>
            <a:endParaRPr lang="en-IN" b="1" dirty="0">
              <a:solidFill>
                <a:srgbClr val="FFFF00"/>
              </a:solidFill>
            </a:endParaRPr>
          </a:p>
          <a:p>
            <a:pPr algn="ctr"/>
            <a:endParaRPr lang="en-IN" b="1" dirty="0">
              <a:solidFill>
                <a:srgbClr val="FFFF00"/>
              </a:solidFill>
            </a:endParaRPr>
          </a:p>
        </p:txBody>
      </p:sp>
      <p:sp>
        <p:nvSpPr>
          <p:cNvPr id="6" name="Subtitle 2"/>
          <p:cNvSpPr txBox="1"/>
          <p:nvPr/>
        </p:nvSpPr>
        <p:spPr>
          <a:xfrm>
            <a:off x="416041" y="4508981"/>
            <a:ext cx="8728212" cy="1296144"/>
          </a:xfrm>
          <a:prstGeom prst="rect">
            <a:avLst/>
          </a:prstGeom>
        </p:spPr>
        <p:txBody>
          <a:bodyPr vert="horz" lIns="91440" tIns="91440" rIns="91440" bIns="91440" rtlCol="0">
            <a:normAutofit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2000" b="1" dirty="0">
                <a:sym typeface="+mn-ea"/>
              </a:rPr>
              <a:t>Under guid</a:t>
            </a:r>
            <a:r>
              <a:rPr lang="en-US" altLang="en-IN" sz="2000" b="1" dirty="0">
                <a:sym typeface="+mn-ea"/>
              </a:rPr>
              <a:t>a</a:t>
            </a:r>
            <a:r>
              <a:rPr lang="en-IN" sz="2000" b="1" dirty="0">
                <a:sym typeface="+mn-ea"/>
              </a:rPr>
              <a:t>ance of</a:t>
            </a:r>
            <a:endParaRPr lang="en-IN" sz="2000" b="1" dirty="0"/>
          </a:p>
          <a:p>
            <a:pPr algn="ctr"/>
            <a:r>
              <a:rPr lang="en-IN" sz="2000" b="1" dirty="0" err="1">
                <a:cs typeface="Arial" panose="020B0604020202020204" pitchFamily="34" charset="0"/>
                <a:sym typeface="+mn-ea"/>
              </a:rPr>
              <a:t>Prof.</a:t>
            </a:r>
            <a:r>
              <a:rPr lang="en-US" altLang="en-IN" sz="2000" b="1" dirty="0" err="1">
                <a:cs typeface="Arial" panose="020B0604020202020204" pitchFamily="34" charset="0"/>
                <a:sym typeface="+mn-ea"/>
              </a:rPr>
              <a:t>A</a:t>
            </a:r>
            <a:r>
              <a:rPr lang="en-IN" sz="2000" b="1" dirty="0">
                <a:cs typeface="Arial" panose="020B0604020202020204" pitchFamily="34" charset="0"/>
                <a:sym typeface="+mn-ea"/>
              </a:rPr>
              <a:t>.</a:t>
            </a:r>
            <a:r>
              <a:rPr lang="en-US" altLang="en-IN" sz="2000" b="1" dirty="0">
                <a:cs typeface="Arial" panose="020B0604020202020204" pitchFamily="34" charset="0"/>
                <a:sym typeface="+mn-ea"/>
              </a:rPr>
              <a:t>A.Bhise</a:t>
            </a:r>
            <a:endParaRPr lang="en-IN" sz="2000" b="1" dirty="0">
              <a:cs typeface="Arial" panose="020B0604020202020204" pitchFamily="34" charset="0"/>
            </a:endParaRPr>
          </a:p>
          <a:p>
            <a:pPr algn="ctr"/>
            <a:endParaRPr lang="en-IN" sz="1900" b="1" dirty="0">
              <a:latin typeface="Arial" panose="020B0604020202020204" pitchFamily="34" charset="0"/>
              <a:cs typeface="Arial" panose="020B0604020202020204" pitchFamily="34" charset="0"/>
            </a:endParaRPr>
          </a:p>
          <a:p>
            <a:endParaRPr lang="en-IN" dirty="0">
              <a:solidFill>
                <a:srgbClr val="7030A0"/>
              </a:solidFill>
            </a:endParaRPr>
          </a:p>
          <a:p>
            <a:endParaRPr lang="en-IN" dirty="0"/>
          </a:p>
        </p:txBody>
      </p:sp>
      <p:sp>
        <p:nvSpPr>
          <p:cNvPr id="7" name="Title 6"/>
          <p:cNvSpPr/>
          <p:nvPr>
            <p:ph type="title"/>
          </p:nvPr>
        </p:nvSpPr>
        <p:spPr/>
        <p:txBody>
          <a:bodyPr/>
          <a:p>
            <a:r>
              <a:rPr lang="en-US" sz="2400"/>
              <a:t>			</a:t>
            </a:r>
            <a:r>
              <a:rPr lang="en-US" sz="2400" b="1"/>
              <a:t>	                  </a:t>
            </a:r>
            <a:r>
              <a:rPr lang="en-US" sz="2400" b="1">
                <a:solidFill>
                  <a:srgbClr val="FF0000"/>
                </a:solidFill>
              </a:rPr>
              <a:t>STCL</a:t>
            </a:r>
            <a:endParaRPr lang="en-US" sz="2400" b="1">
              <a:solidFill>
                <a:srgbClr val="FF0000"/>
              </a:solidFill>
            </a:endParaRPr>
          </a:p>
        </p:txBody>
      </p:sp>
      <p:pic>
        <p:nvPicPr>
          <p:cNvPr id="8" name="Content Placeholder 7"/>
          <p:cNvPicPr>
            <a:picLocks noChangeAspect="1"/>
          </p:cNvPicPr>
          <p:nvPr>
            <p:ph sz="half" idx="1"/>
          </p:nvPr>
        </p:nvPicPr>
        <p:blipFill>
          <a:blip r:embed="rId1"/>
          <a:stretch>
            <a:fillRect/>
          </a:stretch>
        </p:blipFill>
        <p:spPr>
          <a:xfrm>
            <a:off x="3563620" y="5300980"/>
            <a:ext cx="2409825" cy="1409700"/>
          </a:xfrm>
          <a:prstGeom prst="rect">
            <a:avLst/>
          </a:prstGeom>
        </p:spPr>
      </p:pic>
      <p:graphicFrame>
        <p:nvGraphicFramePr>
          <p:cNvPr id="2" name="rectole0000000002"/>
          <p:cNvGraphicFramePr>
            <a:graphicFrameLocks noChangeAspect="1"/>
          </p:cNvGraphicFramePr>
          <p:nvPr>
            <p:ph sz="half" idx="2"/>
          </p:nvPr>
        </p:nvGraphicFramePr>
        <p:xfrm>
          <a:off x="219710" y="187960"/>
          <a:ext cx="1806575" cy="1221740"/>
        </p:xfrm>
        <a:graphic>
          <a:graphicData uri="http://schemas.openxmlformats.org/presentationml/2006/ole">
            <mc:AlternateContent xmlns:mc="http://schemas.openxmlformats.org/markup-compatibility/2006">
              <mc:Choice xmlns:v="urn:schemas-microsoft-com:vml" Requires="v">
                <p:oleObj spid="_x0000_s3076" name="" r:id="rId2" imgW="1714500" imgH="1152525" progId="StaticMetafile">
                  <p:embed/>
                </p:oleObj>
              </mc:Choice>
              <mc:Fallback>
                <p:oleObj name="" r:id="rId2" imgW="1714500" imgH="1152525" progId="StaticMetafile">
                  <p:embed/>
                  <p:pic>
                    <p:nvPicPr>
                      <p:cNvPr id="0" name="Picture 3075"/>
                      <p:cNvPicPr/>
                      <p:nvPr/>
                    </p:nvPicPr>
                    <p:blipFill>
                      <a:blip r:embed="rId3"/>
                      <a:stretch>
                        <a:fillRect/>
                      </a:stretch>
                    </p:blipFill>
                    <p:spPr>
                      <a:xfrm>
                        <a:off x="219710" y="187960"/>
                        <a:ext cx="1806575" cy="122174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1988840"/>
            <a:ext cx="6840760" cy="953135"/>
          </a:xfrm>
          <a:prstGeom prst="rect">
            <a:avLst/>
          </a:prstGeom>
          <a:noFill/>
        </p:spPr>
        <p:txBody>
          <a:bodyPr wrap="square" rtlCol="0">
            <a:spAutoFit/>
          </a:bodyPr>
          <a:lstStyle/>
          <a:p>
            <a:pPr marL="285750" indent="-285750">
              <a:buFont typeface="Arial" panose="020B0604020202020204" pitchFamily="34" charset="0"/>
              <a:buChar char="•"/>
            </a:pPr>
            <a:r>
              <a:rPr lang="en-US" altLang="en-IN" sz="2800" dirty="0"/>
              <a:t>Cloud providing the services in diffrent form they are following</a:t>
            </a:r>
            <a:endParaRPr lang="en-US" altLang="en-IN" sz="2800" dirty="0"/>
          </a:p>
        </p:txBody>
      </p:sp>
      <p:sp>
        <p:nvSpPr>
          <p:cNvPr id="3" name="TextBox 4"/>
          <p:cNvSpPr txBox="1"/>
          <p:nvPr/>
        </p:nvSpPr>
        <p:spPr>
          <a:xfrm>
            <a:off x="827460" y="3429020"/>
            <a:ext cx="6840760" cy="1814830"/>
          </a:xfrm>
          <a:prstGeom prst="rect">
            <a:avLst/>
          </a:prstGeom>
          <a:noFill/>
        </p:spPr>
        <p:txBody>
          <a:bodyPr wrap="square" rtlCol="0">
            <a:spAutoFit/>
          </a:bodyPr>
          <a:p>
            <a:pPr marL="285750" indent="-285750">
              <a:buFont typeface="Arial" panose="020B0604020202020204" pitchFamily="34" charset="0"/>
              <a:buChar char="•"/>
            </a:pPr>
            <a:r>
              <a:rPr lang="en-US" altLang="en-IN" sz="2800" dirty="0"/>
              <a:t>IaaS</a:t>
            </a:r>
            <a:endParaRPr lang="en-US" altLang="en-IN" sz="2800" dirty="0"/>
          </a:p>
          <a:p>
            <a:pPr marL="285750" indent="-285750">
              <a:buFont typeface="Arial" panose="020B0604020202020204" pitchFamily="34" charset="0"/>
              <a:buChar char="•"/>
            </a:pPr>
            <a:r>
              <a:rPr lang="en-US" altLang="en-IN" sz="2800" dirty="0">
                <a:sym typeface="+mn-ea"/>
              </a:rPr>
              <a:t>PaaS</a:t>
            </a:r>
            <a:endParaRPr lang="en-US" altLang="en-IN" sz="2800" dirty="0"/>
          </a:p>
          <a:p>
            <a:pPr marL="285750" indent="-285750">
              <a:buFont typeface="Arial" panose="020B0604020202020204" pitchFamily="34" charset="0"/>
              <a:buChar char="•"/>
            </a:pPr>
            <a:r>
              <a:rPr lang="en-US" altLang="en-IN" sz="2800" dirty="0"/>
              <a:t>SaaS</a:t>
            </a:r>
            <a:endParaRPr lang="en-US" altLang="en-IN" sz="2800" dirty="0"/>
          </a:p>
          <a:p>
            <a:pPr marL="285750" indent="-285750">
              <a:buFont typeface="Arial" panose="020B0604020202020204" pitchFamily="34" charset="0"/>
              <a:buChar char="•"/>
            </a:pPr>
            <a:endParaRPr lang="en-US" altLang="en-IN" sz="2800" dirty="0"/>
          </a:p>
        </p:txBody>
      </p:sp>
      <p:pic>
        <p:nvPicPr>
          <p:cNvPr id="4" name="Picture 3"/>
          <p:cNvPicPr>
            <a:picLocks noChangeAspect="1"/>
          </p:cNvPicPr>
          <p:nvPr/>
        </p:nvPicPr>
        <p:blipFill>
          <a:blip r:embed="rId1"/>
          <a:stretch>
            <a:fillRect/>
          </a:stretch>
        </p:blipFill>
        <p:spPr>
          <a:xfrm>
            <a:off x="899795" y="3284855"/>
            <a:ext cx="6553200" cy="2715260"/>
          </a:xfrm>
          <a:prstGeom prst="rect">
            <a:avLst/>
          </a:prstGeom>
        </p:spPr>
      </p:pic>
      <p:sp>
        <p:nvSpPr>
          <p:cNvPr id="6" name="Rectangle 1"/>
          <p:cNvSpPr/>
          <p:nvPr/>
        </p:nvSpPr>
        <p:spPr>
          <a:xfrm>
            <a:off x="899592" y="764703"/>
            <a:ext cx="5958408" cy="953135"/>
          </a:xfrm>
          <a:prstGeom prst="rect">
            <a:avLst/>
          </a:prstGeom>
        </p:spPr>
        <p:txBody>
          <a:bodyPr wrap="square">
            <a:spAutoFit/>
          </a:bodyPr>
          <a:p>
            <a:r>
              <a:rPr lang="en-US" sz="3600" b="1" dirty="0">
                <a:solidFill>
                  <a:srgbClr val="FFFF00"/>
                </a:solidFill>
                <a:latin typeface="Algerian" panose="04020705040A02060702" pitchFamily="82" charset="0"/>
              </a:rPr>
              <a:t>Cloud computing model</a:t>
            </a:r>
            <a:endParaRPr lang="en-US" sz="2000" b="1" dirty="0">
              <a:solidFill>
                <a:srgbClr val="FFFF00"/>
              </a:solidFill>
              <a:latin typeface="Algerian" panose="04020705040A02060702" pitchFamily="82" charset="0"/>
            </a:endParaRPr>
          </a:p>
          <a:p>
            <a:pPr marL="342900" indent="-342900">
              <a:buFont typeface="Arial" panose="020B0604020202020204" pitchFamily="34" charset="0"/>
              <a:buChar char="•"/>
            </a:pPr>
            <a:endParaRPr lang="en-US" sz="20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755447" y="477048"/>
            <a:ext cx="5958408" cy="953135"/>
          </a:xfrm>
          <a:prstGeom prst="rect">
            <a:avLst/>
          </a:prstGeom>
        </p:spPr>
        <p:txBody>
          <a:bodyPr wrap="square">
            <a:spAutoFit/>
          </a:bodyPr>
          <a:lstStyle/>
          <a:p>
            <a:r>
              <a:rPr lang="en-US" sz="3600" b="1" dirty="0">
                <a:solidFill>
                  <a:srgbClr val="FFFF00"/>
                </a:solidFill>
                <a:latin typeface="Algerian" panose="04020705040A02060702" pitchFamily="82" charset="0"/>
              </a:rPr>
              <a:t>Cloud Service provider </a:t>
            </a:r>
            <a:endParaRPr lang="en-US" sz="2000" b="1" dirty="0">
              <a:solidFill>
                <a:srgbClr val="FFFF00"/>
              </a:solidFill>
              <a:latin typeface="Algerian" panose="04020705040A02060702" pitchFamily="82" charset="0"/>
            </a:endParaRPr>
          </a:p>
          <a:p>
            <a:pPr marL="342900" indent="-342900">
              <a:buFont typeface="Arial" panose="020B0604020202020204" pitchFamily="34" charset="0"/>
              <a:buChar char="•"/>
            </a:pPr>
            <a:endParaRPr lang="en-US" sz="2000" b="1" dirty="0"/>
          </a:p>
        </p:txBody>
      </p:sp>
      <p:sp>
        <p:nvSpPr>
          <p:cNvPr id="6" name="Text Box 5"/>
          <p:cNvSpPr txBox="1"/>
          <p:nvPr/>
        </p:nvSpPr>
        <p:spPr>
          <a:xfrm>
            <a:off x="755650" y="1557020"/>
            <a:ext cx="6607175" cy="5077460"/>
          </a:xfrm>
          <a:prstGeom prst="rect">
            <a:avLst/>
          </a:prstGeom>
          <a:noFill/>
        </p:spPr>
        <p:txBody>
          <a:bodyPr wrap="square" rtlCol="0">
            <a:spAutoFit/>
          </a:bodyPr>
          <a:p>
            <a:pPr marL="571500" indent="-571500">
              <a:buFont typeface="Arial" panose="020B0604020202020204" pitchFamily="34" charset="0"/>
              <a:buChar char="•"/>
            </a:pPr>
            <a:r>
              <a:rPr lang="en-US" sz="3600"/>
              <a:t>Amazon Web services</a:t>
            </a:r>
            <a:endParaRPr lang="en-US" sz="3600"/>
          </a:p>
          <a:p>
            <a:pPr indent="0">
              <a:buFont typeface="Arial" panose="020B0604020202020204" pitchFamily="34" charset="0"/>
              <a:buNone/>
            </a:pPr>
            <a:endParaRPr lang="en-US" sz="3600"/>
          </a:p>
          <a:p>
            <a:pPr marL="571500" indent="-571500">
              <a:buFont typeface="Arial" panose="020B0604020202020204" pitchFamily="34" charset="0"/>
              <a:buChar char="•"/>
            </a:pPr>
            <a:r>
              <a:rPr lang="en-US" sz="3600"/>
              <a:t>IBM Cloud </a:t>
            </a:r>
            <a:endParaRPr lang="en-US" sz="3600"/>
          </a:p>
          <a:p>
            <a:pPr indent="0">
              <a:buFont typeface="Arial" panose="020B0604020202020204" pitchFamily="34" charset="0"/>
              <a:buNone/>
            </a:pPr>
            <a:endParaRPr lang="en-US" sz="3600"/>
          </a:p>
          <a:p>
            <a:pPr marL="571500" indent="-571500">
              <a:buFont typeface="Arial" panose="020B0604020202020204" pitchFamily="34" charset="0"/>
              <a:buChar char="•"/>
            </a:pPr>
            <a:r>
              <a:rPr lang="en-US" sz="3600"/>
              <a:t>Google Cloud Platform</a:t>
            </a:r>
            <a:endParaRPr lang="en-US" sz="3600"/>
          </a:p>
          <a:p>
            <a:pPr indent="0">
              <a:buFont typeface="Arial" panose="020B0604020202020204" pitchFamily="34" charset="0"/>
              <a:buNone/>
            </a:pPr>
            <a:endParaRPr lang="en-US" sz="3600"/>
          </a:p>
          <a:p>
            <a:pPr marL="571500" indent="-571500">
              <a:buFont typeface="Arial" panose="020B0604020202020204" pitchFamily="34" charset="0"/>
              <a:buChar char="•"/>
            </a:pPr>
            <a:r>
              <a:rPr lang="en-US" sz="3600"/>
              <a:t>Microsoft</a:t>
            </a:r>
            <a:endParaRPr lang="en-US" sz="3600"/>
          </a:p>
          <a:p>
            <a:pPr indent="0">
              <a:buFont typeface="Arial" panose="020B0604020202020204" pitchFamily="34" charset="0"/>
              <a:buNone/>
            </a:pPr>
            <a:endParaRPr lang="en-US" sz="3600"/>
          </a:p>
          <a:p>
            <a:endParaRPr lang="en-US" sz="360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4505" y="452755"/>
            <a:ext cx="7055485" cy="991235"/>
          </a:xfrm>
        </p:spPr>
        <p:txBody>
          <a:bodyPr/>
          <a:p>
            <a:r>
              <a:rPr lang="en-US" altLang="en-IN" b="1" dirty="0">
                <a:solidFill>
                  <a:srgbClr val="FFFF00"/>
                </a:solidFill>
                <a:latin typeface="Algerian" panose="04020705040A02060702" pitchFamily="82" charset="0"/>
                <a:sym typeface="+mn-ea"/>
              </a:rPr>
              <a:t>Amazon Web Service</a:t>
            </a:r>
            <a:endParaRPr lang="en-US" altLang="en-IN" b="1" dirty="0">
              <a:solidFill>
                <a:srgbClr val="FFFF00"/>
              </a:solidFill>
              <a:latin typeface="Algerian" panose="04020705040A02060702" pitchFamily="82" charset="0"/>
              <a:sym typeface="+mn-ea"/>
            </a:endParaRPr>
          </a:p>
        </p:txBody>
      </p:sp>
      <p:sp>
        <p:nvSpPr>
          <p:cNvPr id="4" name="Text Box 3"/>
          <p:cNvSpPr txBox="1"/>
          <p:nvPr/>
        </p:nvSpPr>
        <p:spPr>
          <a:xfrm>
            <a:off x="683895" y="1340485"/>
            <a:ext cx="7357745" cy="6123940"/>
          </a:xfrm>
          <a:prstGeom prst="rect">
            <a:avLst/>
          </a:prstGeom>
          <a:noFill/>
        </p:spPr>
        <p:txBody>
          <a:bodyPr wrap="square" rtlCol="0">
            <a:spAutoFit/>
          </a:bodyPr>
          <a:p>
            <a:pPr marL="285750" indent="-285750">
              <a:buFont typeface="Arial" panose="020B0604020202020204" pitchFamily="34" charset="0"/>
              <a:buChar char="•"/>
            </a:pPr>
            <a:r>
              <a:rPr lang="en-US" sz="2800"/>
              <a:t>AWS first start in 2004 with few services</a:t>
            </a:r>
            <a:endParaRPr lang="en-US" sz="2800"/>
          </a:p>
          <a:p>
            <a:pPr marL="285750" indent="-285750">
              <a:buFont typeface="Arial" panose="020B0604020202020204" pitchFamily="34" charset="0"/>
              <a:buChar char="•"/>
            </a:pPr>
            <a:r>
              <a:rPr lang="en-US" sz="2800"/>
              <a:t> AWS is cloud service provider which provide services like storage,security,netwoking etc.</a:t>
            </a:r>
            <a:endParaRPr lang="en-US" sz="2800"/>
          </a:p>
          <a:p>
            <a:pPr marL="285750" indent="-285750">
              <a:buFont typeface="Arial" panose="020B0604020202020204" pitchFamily="34" charset="0"/>
              <a:buChar char="•"/>
            </a:pPr>
            <a:r>
              <a:rPr lang="en-US" sz="2800"/>
              <a:t>AWS services are smooth and finised</a:t>
            </a:r>
            <a:endParaRPr lang="en-US" sz="2800"/>
          </a:p>
          <a:p>
            <a:pPr marL="285750" indent="-285750">
              <a:buFont typeface="Arial" panose="020B0604020202020204" pitchFamily="34" charset="0"/>
              <a:buChar char="•"/>
            </a:pPr>
            <a:r>
              <a:rPr lang="en-US" sz="2800"/>
              <a:t>It provide 200+ services </a:t>
            </a:r>
            <a:endParaRPr lang="en-US" sz="2800"/>
          </a:p>
          <a:p>
            <a:pPr marL="285750" indent="-285750">
              <a:buFont typeface="Arial" panose="020B0604020202020204" pitchFamily="34" charset="0"/>
              <a:buChar char="•"/>
            </a:pPr>
            <a:r>
              <a:rPr lang="en-US" sz="2800"/>
              <a:t>It uses the share security model</a:t>
            </a:r>
            <a:endParaRPr lang="en-US" sz="2800"/>
          </a:p>
          <a:p>
            <a:pPr marL="285750" indent="-285750">
              <a:buFont typeface="Arial" panose="020B0604020202020204" pitchFamily="34" charset="0"/>
              <a:buChar char="•"/>
            </a:pPr>
            <a:r>
              <a:rPr lang="en-US" sz="2800">
                <a:sym typeface="+mn-ea"/>
              </a:rPr>
              <a:t>AWS enables you to select the operating system, programming language, web application platform, database, and other services you need</a:t>
            </a:r>
            <a:endParaRPr lang="en-US" sz="2800"/>
          </a:p>
          <a:p>
            <a:pPr marL="285750" indent="-285750">
              <a:buFont typeface="Arial" panose="020B0604020202020204" pitchFamily="34" charset="0"/>
              <a:buChar char="•"/>
            </a:pPr>
            <a:endParaRPr lang="en-US" sz="2800"/>
          </a:p>
          <a:p>
            <a:pPr marL="285750" indent="-285750">
              <a:buFont typeface="Arial" panose="020B0604020202020204" pitchFamily="34" charset="0"/>
              <a:buChar char="•"/>
            </a:pPr>
            <a:endParaRPr lang="en-US" sz="2800"/>
          </a:p>
          <a:p>
            <a:pPr marL="285750" indent="-285750">
              <a:buFont typeface="Arial" panose="020B0604020202020204" pitchFamily="34" charset="0"/>
              <a:buChar char="•"/>
            </a:pP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810" y="188558"/>
            <a:ext cx="7055380" cy="1400530"/>
          </a:xfrm>
        </p:spPr>
        <p:txBody>
          <a:bodyPr>
            <a:normAutofit/>
          </a:bodyPr>
          <a:lstStyle/>
          <a:p>
            <a:r>
              <a:rPr lang="en-US" altLang="en-IN" b="1" dirty="0">
                <a:solidFill>
                  <a:srgbClr val="FFFF00"/>
                </a:solidFill>
                <a:latin typeface="Algerian" panose="04020705040A02060702" pitchFamily="82" charset="0"/>
              </a:rPr>
              <a:t>Benifits </a:t>
            </a:r>
            <a:r>
              <a:rPr lang="en-US" altLang="en-IN" b="1" dirty="0">
                <a:solidFill>
                  <a:srgbClr val="FFFF00"/>
                </a:solidFill>
                <a:latin typeface="Algerian" panose="04020705040A02060702" pitchFamily="82" charset="0"/>
                <a:sym typeface="+mn-ea"/>
              </a:rPr>
              <a:t>of </a:t>
            </a:r>
            <a:r>
              <a:rPr lang="en-US" altLang="en-IN" b="1" dirty="0">
                <a:solidFill>
                  <a:srgbClr val="FFFF00"/>
                </a:solidFill>
                <a:latin typeface="Algerian" panose="04020705040A02060702" pitchFamily="82" charset="0"/>
              </a:rPr>
              <a:t>uses  AWS</a:t>
            </a:r>
            <a:br>
              <a:rPr lang="en-IN" dirty="0"/>
            </a:br>
            <a:endParaRPr lang="en-IN" dirty="0"/>
          </a:p>
        </p:txBody>
      </p:sp>
      <p:sp>
        <p:nvSpPr>
          <p:cNvPr id="3" name="Text Box 2"/>
          <p:cNvSpPr txBox="1"/>
          <p:nvPr/>
        </p:nvSpPr>
        <p:spPr>
          <a:xfrm>
            <a:off x="467995" y="1700530"/>
            <a:ext cx="7483475" cy="4030980"/>
          </a:xfrm>
          <a:prstGeom prst="rect">
            <a:avLst/>
          </a:prstGeom>
          <a:noFill/>
        </p:spPr>
        <p:txBody>
          <a:bodyPr wrap="square" rtlCol="0">
            <a:spAutoFit/>
          </a:bodyPr>
          <a:p>
            <a:pPr marL="285750" indent="-285750">
              <a:buFont typeface="Arial" panose="020B0604020202020204" pitchFamily="34" charset="0"/>
              <a:buChar char="•"/>
            </a:pPr>
            <a:r>
              <a:rPr lang="en-US" sz="3200"/>
              <a:t>It help Everyday life activities such as Banking, Email, Media Streaming, and Ecommerce all use the Cloud.</a:t>
            </a:r>
            <a:endParaRPr lang="en-US" sz="3200"/>
          </a:p>
          <a:p>
            <a:pPr marL="285750" indent="-285750">
              <a:buFont typeface="Arial" panose="020B0604020202020204" pitchFamily="34" charset="0"/>
              <a:buChar char="•"/>
            </a:pPr>
            <a:r>
              <a:rPr lang="en-US" sz="3200"/>
              <a:t>cost effective </a:t>
            </a:r>
            <a:endParaRPr lang="en-US" sz="3200"/>
          </a:p>
          <a:p>
            <a:pPr marL="285750" indent="-285750">
              <a:buFont typeface="Arial" panose="020B0604020202020204" pitchFamily="34" charset="0"/>
              <a:buChar char="•"/>
            </a:pPr>
            <a:r>
              <a:rPr lang="en-US" sz="3200"/>
              <a:t>security</a:t>
            </a:r>
            <a:endParaRPr lang="en-US" sz="3200"/>
          </a:p>
          <a:p>
            <a:pPr marL="285750" indent="-285750">
              <a:buFont typeface="Arial" panose="020B0604020202020204" pitchFamily="34" charset="0"/>
              <a:buChar char="•"/>
            </a:pPr>
            <a:r>
              <a:rPr lang="en-US" sz="3200"/>
              <a:t>Avaibility and disaster recovery</a:t>
            </a:r>
            <a:endParaRPr lang="en-US" sz="3200"/>
          </a:p>
          <a:p>
            <a:pPr marL="285750" indent="-285750">
              <a:buFont typeface="Arial" panose="020B0604020202020204" pitchFamily="34" charset="0"/>
              <a:buChar char="•"/>
            </a:pPr>
            <a:r>
              <a:rPr lang="en-US" sz="3200"/>
              <a:t>Easy to use</a:t>
            </a:r>
            <a:endParaRPr lang="en-US" sz="3200"/>
          </a:p>
          <a:p>
            <a:pPr marL="285750" indent="-285750">
              <a:buFont typeface="Arial" panose="020B0604020202020204" pitchFamily="34" charset="0"/>
              <a:buChar char="•"/>
            </a:pPr>
            <a:r>
              <a:rPr lang="en-US" sz="3200"/>
              <a:t>Flexible</a:t>
            </a:r>
            <a:endParaRPr lang="en-US" sz="3200"/>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85" y="332740"/>
            <a:ext cx="8450580" cy="1520825"/>
          </a:xfrm>
        </p:spPr>
        <p:txBody>
          <a:bodyPr/>
          <a:lstStyle/>
          <a:p>
            <a:pPr algn="l"/>
            <a:r>
              <a:rPr lang="en-US" sz="4000" b="1" dirty="0">
                <a:solidFill>
                  <a:srgbClr val="FFFF00"/>
                </a:solidFill>
                <a:latin typeface="Algerian" panose="04020705040A02060702" pitchFamily="82" charset="0"/>
              </a:rPr>
              <a:t>AWS  REgions and availability</a:t>
            </a:r>
            <a:r>
              <a:rPr lang="en-US" sz="4000" b="1" dirty="0">
                <a:solidFill>
                  <a:srgbClr val="FFFF00"/>
                </a:solidFill>
                <a:latin typeface="Algerian" panose="04020705040A02060702" pitchFamily="82" charset="0"/>
                <a:sym typeface="+mn-ea"/>
              </a:rPr>
              <a:t> zone</a:t>
            </a:r>
            <a:endParaRPr lang="en-US" sz="4000" b="1" dirty="0">
              <a:solidFill>
                <a:srgbClr val="FFFF00"/>
              </a:solidFill>
              <a:latin typeface="Algerian" panose="04020705040A02060702" pitchFamily="82" charset="0"/>
              <a:sym typeface="+mn-ea"/>
            </a:endParaRPr>
          </a:p>
        </p:txBody>
      </p:sp>
      <p:pic>
        <p:nvPicPr>
          <p:cNvPr id="5" name="Content Placeholder 4"/>
          <p:cNvPicPr>
            <a:picLocks noChangeAspect="1"/>
          </p:cNvPicPr>
          <p:nvPr>
            <p:ph sz="half" idx="2"/>
          </p:nvPr>
        </p:nvPicPr>
        <p:blipFill>
          <a:blip r:embed="rId1"/>
          <a:stretch>
            <a:fillRect/>
          </a:stretch>
        </p:blipFill>
        <p:spPr>
          <a:xfrm>
            <a:off x="406400" y="1720850"/>
            <a:ext cx="8066405" cy="43688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260985"/>
            <a:ext cx="8748395" cy="1520825"/>
          </a:xfrm>
        </p:spPr>
        <p:txBody>
          <a:bodyPr/>
          <a:lstStyle/>
          <a:p>
            <a:pPr algn="l"/>
            <a:r>
              <a:rPr lang="en-US" sz="4000" b="1" dirty="0">
                <a:solidFill>
                  <a:srgbClr val="FFFF00"/>
                </a:solidFill>
                <a:latin typeface="Algerian" panose="04020705040A02060702" pitchFamily="82" charset="0"/>
              </a:rPr>
              <a:t>AWS  REgions and </a:t>
            </a:r>
            <a:r>
              <a:rPr lang="en-US" sz="4000" b="1" dirty="0">
                <a:solidFill>
                  <a:srgbClr val="FFFF00"/>
                </a:solidFill>
                <a:latin typeface="Algerian" panose="04020705040A02060702" pitchFamily="82" charset="0"/>
                <a:sym typeface="+mn-ea"/>
              </a:rPr>
              <a:t>availability </a:t>
            </a:r>
            <a:r>
              <a:rPr lang="en-US" sz="4000" b="1" dirty="0">
                <a:solidFill>
                  <a:srgbClr val="FFFF00"/>
                </a:solidFill>
                <a:latin typeface="Algerian" panose="04020705040A02060702" pitchFamily="82" charset="0"/>
                <a:sym typeface="+mn-ea"/>
              </a:rPr>
              <a:t>zone</a:t>
            </a:r>
            <a:endParaRPr lang="en-US" sz="4000" b="1" dirty="0">
              <a:solidFill>
                <a:srgbClr val="FFFF00"/>
              </a:solidFill>
              <a:latin typeface="Algerian" panose="04020705040A02060702" pitchFamily="82" charset="0"/>
              <a:sym typeface="+mn-ea"/>
            </a:endParaRPr>
          </a:p>
        </p:txBody>
      </p:sp>
      <p:sp>
        <p:nvSpPr>
          <p:cNvPr id="4" name="Text Box 3"/>
          <p:cNvSpPr txBox="1"/>
          <p:nvPr/>
        </p:nvSpPr>
        <p:spPr>
          <a:xfrm>
            <a:off x="611505" y="1844675"/>
            <a:ext cx="8191500" cy="2676525"/>
          </a:xfrm>
          <a:prstGeom prst="rect">
            <a:avLst/>
          </a:prstGeom>
          <a:noFill/>
        </p:spPr>
        <p:txBody>
          <a:bodyPr wrap="square" rtlCol="0">
            <a:spAutoFit/>
          </a:bodyPr>
          <a:p>
            <a:r>
              <a:rPr lang="en-US" sz="2800">
                <a:solidFill>
                  <a:schemeClr val="tx1"/>
                </a:solidFill>
                <a:sym typeface="+mn-ea"/>
              </a:rPr>
              <a:t>The AWS Cloud spans 87 Availability Zones within 27 geographic regions around the world, with announced plans for 21 more Availability Zones and 7 more AWS Regions in Australia, Canada, India, Israel, New Zealand, Spain, and Switzerland.</a:t>
            </a:r>
            <a:endParaRPr lang="en-US" sz="280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05" y="452755"/>
            <a:ext cx="7055485" cy="1040130"/>
          </a:xfrm>
        </p:spPr>
        <p:txBody>
          <a:bodyPr>
            <a:normAutofit fontScale="90000"/>
          </a:bodyPr>
          <a:lstStyle/>
          <a:p>
            <a:r>
              <a:rPr lang="en-IN" dirty="0" err="1">
                <a:solidFill>
                  <a:srgbClr val="FFFF00"/>
                </a:solidFill>
                <a:latin typeface="Algerian" panose="04020705040A02060702" pitchFamily="82" charset="0"/>
              </a:rPr>
              <a:t>A</a:t>
            </a:r>
            <a:r>
              <a:rPr lang="en-US" altLang="en-IN" dirty="0" err="1">
                <a:solidFill>
                  <a:srgbClr val="FFFF00"/>
                </a:solidFill>
                <a:latin typeface="Algerian" panose="04020705040A02060702" pitchFamily="82" charset="0"/>
              </a:rPr>
              <a:t>WS Core services</a:t>
            </a:r>
            <a:br>
              <a:rPr lang="en-US" altLang="en-IN" dirty="0" err="1">
                <a:solidFill>
                  <a:srgbClr val="FFFF00"/>
                </a:solidFill>
                <a:latin typeface="Algerian" panose="04020705040A02060702" pitchFamily="82" charset="0"/>
              </a:rPr>
            </a:br>
            <a:br>
              <a:rPr lang="en-IN" dirty="0"/>
            </a:br>
            <a:endParaRPr lang="en-IN" dirty="0"/>
          </a:p>
        </p:txBody>
      </p:sp>
      <p:sp>
        <p:nvSpPr>
          <p:cNvPr id="5" name="TextBox 4"/>
          <p:cNvSpPr txBox="1"/>
          <p:nvPr/>
        </p:nvSpPr>
        <p:spPr>
          <a:xfrm>
            <a:off x="827584" y="1340768"/>
            <a:ext cx="6768752" cy="1137285"/>
          </a:xfrm>
          <a:prstGeom prst="rect">
            <a:avLst/>
          </a:prstGeom>
          <a:noFill/>
        </p:spPr>
        <p:txBody>
          <a:bodyPr wrap="square" rtlCol="0">
            <a:spAutoFit/>
          </a:bodyPr>
          <a:lstStyle/>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dirty="0"/>
              <a:t>AWS provide some core services they are following</a:t>
            </a:r>
            <a:endParaRPr lang="en-US" dirty="0"/>
          </a:p>
          <a:p>
            <a:pPr marL="285750" indent="-285750">
              <a:buFont typeface="Arial" panose="020B0604020202020204" pitchFamily="34" charset="0"/>
              <a:buChar char="•"/>
            </a:pPr>
            <a:endParaRPr lang="en-IN" dirty="0"/>
          </a:p>
        </p:txBody>
      </p:sp>
      <p:sp>
        <p:nvSpPr>
          <p:cNvPr id="3" name="Rounded Rectangle 2"/>
          <p:cNvSpPr/>
          <p:nvPr/>
        </p:nvSpPr>
        <p:spPr>
          <a:xfrm>
            <a:off x="484505" y="2708910"/>
            <a:ext cx="1727835" cy="647700"/>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dirty="0">
                <a:ln/>
                <a:solidFill>
                  <a:schemeClr val="tx1"/>
                </a:solidFill>
                <a:effectLst>
                  <a:outerShdw blurRad="38100" dist="19050" dir="2700000" algn="tl" rotWithShape="0">
                    <a:schemeClr val="dk1">
                      <a:alpha val="40000"/>
                    </a:schemeClr>
                  </a:outerShdw>
                </a:effectLst>
              </a:rPr>
              <a:t>Elastic load balance</a:t>
            </a:r>
            <a:endParaRPr lang="en-US" dirty="0">
              <a:ln/>
              <a:solidFill>
                <a:schemeClr val="tx1"/>
              </a:solidFill>
              <a:effectLst>
                <a:outerShdw blurRad="38100" dist="19050" dir="2700000" algn="tl" rotWithShape="0">
                  <a:schemeClr val="dk1">
                    <a:alpha val="40000"/>
                  </a:schemeClr>
                </a:outerShdw>
              </a:effectLst>
            </a:endParaRPr>
          </a:p>
        </p:txBody>
      </p:sp>
      <p:sp>
        <p:nvSpPr>
          <p:cNvPr id="4" name="Rounded Rectangle 3"/>
          <p:cNvSpPr/>
          <p:nvPr/>
        </p:nvSpPr>
        <p:spPr>
          <a:xfrm>
            <a:off x="3347720" y="2708910"/>
            <a:ext cx="1727835" cy="647700"/>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bodyPr>
          <a:p>
            <a:pPr algn="ctr"/>
            <a:r>
              <a:rPr lang="en-US" dirty="0">
                <a:ln/>
                <a:solidFill>
                  <a:schemeClr val="tx1"/>
                </a:solidFill>
                <a:effectLst>
                  <a:outerShdw blurRad="38100" dist="19050" dir="2700000" algn="tl" rotWithShape="0">
                    <a:schemeClr val="dk1">
                      <a:alpha val="40000"/>
                    </a:schemeClr>
                  </a:outerShdw>
                </a:effectLst>
              </a:rPr>
              <a:t>Networking</a:t>
            </a:r>
            <a:endParaRPr lang="en-US" dirty="0">
              <a:ln/>
              <a:solidFill>
                <a:schemeClr val="tx1"/>
              </a:solidFill>
              <a:effectLst>
                <a:outerShdw blurRad="38100" dist="19050" dir="2700000" algn="tl" rotWithShape="0">
                  <a:schemeClr val="dk1">
                    <a:alpha val="40000"/>
                  </a:schemeClr>
                </a:outerShdw>
              </a:effectLst>
            </a:endParaRPr>
          </a:p>
        </p:txBody>
      </p:sp>
      <p:sp>
        <p:nvSpPr>
          <p:cNvPr id="6" name="Rounded Rectangle 5"/>
          <p:cNvSpPr/>
          <p:nvPr/>
        </p:nvSpPr>
        <p:spPr>
          <a:xfrm>
            <a:off x="6300470" y="2780665"/>
            <a:ext cx="1872615" cy="647700"/>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dirty="0">
                <a:ln/>
                <a:solidFill>
                  <a:schemeClr val="tx1"/>
                </a:solidFill>
                <a:effectLst>
                  <a:outerShdw blurRad="38100" dist="19050" dir="2700000" algn="tl" rotWithShape="0">
                    <a:schemeClr val="dk1">
                      <a:alpha val="40000"/>
                    </a:schemeClr>
                  </a:outerShdw>
                </a:effectLst>
              </a:rPr>
              <a:t>Management</a:t>
            </a:r>
            <a:endParaRPr lang="en-US" dirty="0">
              <a:ln/>
              <a:solidFill>
                <a:schemeClr val="tx1"/>
              </a:solidFill>
              <a:effectLst>
                <a:outerShdw blurRad="38100" dist="19050" dir="2700000" algn="tl" rotWithShape="0">
                  <a:schemeClr val="dk1">
                    <a:alpha val="40000"/>
                  </a:schemeClr>
                </a:outerShdw>
              </a:effectLst>
            </a:endParaRPr>
          </a:p>
          <a:p>
            <a:pPr algn="ctr"/>
            <a:r>
              <a:rPr lang="en-US" dirty="0">
                <a:ln/>
                <a:solidFill>
                  <a:schemeClr val="tx1"/>
                </a:solidFill>
                <a:effectLst>
                  <a:outerShdw blurRad="38100" dist="19050" dir="2700000" algn="tl" rotWithShape="0">
                    <a:schemeClr val="dk1">
                      <a:alpha val="40000"/>
                    </a:schemeClr>
                  </a:outerShdw>
                </a:effectLst>
              </a:rPr>
              <a:t>tool</a:t>
            </a:r>
            <a:endParaRPr lang="en-US" dirty="0">
              <a:ln/>
              <a:solidFill>
                <a:schemeClr val="tx1"/>
              </a:solidFill>
              <a:effectLst>
                <a:outerShdw blurRad="38100" dist="19050" dir="2700000" algn="tl" rotWithShape="0">
                  <a:schemeClr val="dk1">
                    <a:alpha val="40000"/>
                  </a:schemeClr>
                </a:outerShdw>
              </a:effectLst>
            </a:endParaRPr>
          </a:p>
        </p:txBody>
      </p:sp>
      <p:sp>
        <p:nvSpPr>
          <p:cNvPr id="7" name="Rounded Rectangle 6"/>
          <p:cNvSpPr/>
          <p:nvPr/>
        </p:nvSpPr>
        <p:spPr>
          <a:xfrm>
            <a:off x="6445250" y="4220845"/>
            <a:ext cx="1727835" cy="647700"/>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bodyPr>
          <a:p>
            <a:pPr algn="ctr"/>
            <a:r>
              <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Database</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Rounded Rectangle 7"/>
          <p:cNvSpPr/>
          <p:nvPr/>
        </p:nvSpPr>
        <p:spPr>
          <a:xfrm>
            <a:off x="3347720" y="4220845"/>
            <a:ext cx="1727835" cy="647700"/>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bodyPr>
          <a:p>
            <a:pPr algn="ctr"/>
            <a:r>
              <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storage</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Rounded Rectangle 8"/>
          <p:cNvSpPr/>
          <p:nvPr/>
        </p:nvSpPr>
        <p:spPr>
          <a:xfrm>
            <a:off x="484505" y="4220845"/>
            <a:ext cx="1727835" cy="647700"/>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bodyPr>
          <a:p>
            <a:pPr algn="ctr"/>
            <a:r>
              <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security</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 name="Rounded Rectangle 14"/>
          <p:cNvSpPr/>
          <p:nvPr/>
        </p:nvSpPr>
        <p:spPr>
          <a:xfrm>
            <a:off x="1548130" y="5517515"/>
            <a:ext cx="1727835" cy="647700"/>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bodyPr>
          <a:p>
            <a:pPr algn="ctr"/>
            <a:r>
              <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migration</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6" name="Rounded Rectangle 15"/>
          <p:cNvSpPr/>
          <p:nvPr/>
        </p:nvSpPr>
        <p:spPr>
          <a:xfrm>
            <a:off x="5076190" y="5517515"/>
            <a:ext cx="1727835" cy="647700"/>
          </a:xfrm>
          <a:prstGeom prst="roundRect">
            <a:avLst/>
          </a:prstGeom>
        </p:spPr>
        <p:style>
          <a:lnRef idx="1">
            <a:schemeClr val="dk1"/>
          </a:lnRef>
          <a:fillRef idx="2">
            <a:schemeClr val="dk1"/>
          </a:fillRef>
          <a:effectRef idx="1">
            <a:schemeClr val="dk1"/>
          </a:effectRef>
          <a:fontRef idx="minor">
            <a:schemeClr val="dk1"/>
          </a:fontRef>
        </p:style>
        <p:txBody>
          <a:bodyPr rtlCol="0" anchor="ctr">
            <a:scene3d>
              <a:camera prst="orthographicFront"/>
              <a:lightRig rig="threePt" dir="t"/>
            </a:scene3d>
          </a:bodyPr>
          <a:p>
            <a:pPr algn="ctr"/>
            <a:r>
              <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Analysis</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1"/>
          <p:cNvSpPr>
            <a:spLocks noGrp="1"/>
          </p:cNvSpPr>
          <p:nvPr/>
        </p:nvSpPr>
        <p:spPr>
          <a:xfrm>
            <a:off x="467995" y="404495"/>
            <a:ext cx="5704205" cy="791845"/>
          </a:xfrm>
          <a:prstGeom prst="rect">
            <a:avLst/>
          </a:prstGeom>
        </p:spPr>
        <p:txBody>
          <a:bodyPr vert="horz" lIns="91440" tIns="45720" rIns="91440" bIns="45720" rtlCol="0" anchor="t">
            <a:normAutofit fontScale="25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IN" sz="13335" dirty="0" err="1">
                <a:solidFill>
                  <a:srgbClr val="FFFF00"/>
                </a:solidFill>
                <a:latin typeface="Algerian" panose="04020705040A02060702" pitchFamily="82" charset="0"/>
              </a:rPr>
              <a:t>Elastic load balance</a:t>
            </a:r>
            <a:br>
              <a:rPr lang="en-IN" dirty="0"/>
            </a:br>
            <a:endParaRPr lang="en-IN" dirty="0"/>
          </a:p>
        </p:txBody>
      </p:sp>
      <p:sp>
        <p:nvSpPr>
          <p:cNvPr id="6" name="Text Box 5"/>
          <p:cNvSpPr txBox="1"/>
          <p:nvPr/>
        </p:nvSpPr>
        <p:spPr>
          <a:xfrm>
            <a:off x="755650" y="1340485"/>
            <a:ext cx="8042910" cy="4523105"/>
          </a:xfrm>
          <a:prstGeom prst="rect">
            <a:avLst/>
          </a:prstGeom>
          <a:noFill/>
        </p:spPr>
        <p:txBody>
          <a:bodyPr wrap="square" rtlCol="0">
            <a:spAutoFit/>
          </a:bodyPr>
          <a:p>
            <a:pPr marL="285750" indent="-285750">
              <a:buFont typeface="Arial" panose="020B0604020202020204" pitchFamily="34" charset="0"/>
              <a:buChar char="•"/>
            </a:pPr>
            <a:r>
              <a:rPr lang="en-US" sz="2400"/>
              <a:t>It is a load balancing service which distribute the incoming traffic accross several target  such as Amazon EC2 instances,Lambda function container and range of IP address in multiple availability zone</a:t>
            </a:r>
            <a:endParaRPr lang="en-US" sz="2400"/>
          </a:p>
          <a:p>
            <a:pPr marL="285750" indent="-285750">
              <a:buFont typeface="Arial" panose="020B0604020202020204" pitchFamily="34" charset="0"/>
              <a:buChar char="•"/>
            </a:pPr>
            <a:r>
              <a:rPr lang="en-US" sz="2400"/>
              <a:t>It automatically scale the incoming traffic</a:t>
            </a:r>
            <a:endParaRPr lang="en-US" sz="2400"/>
          </a:p>
          <a:p>
            <a:pPr marL="285750" indent="-285750">
              <a:buFont typeface="Arial" panose="020B0604020202020204" pitchFamily="34" charset="0"/>
              <a:buChar char="•"/>
            </a:pPr>
            <a:r>
              <a:rPr lang="en-US" sz="2400"/>
              <a:t>improve overall performace of application</a:t>
            </a:r>
            <a:endParaRPr lang="en-US" sz="2400"/>
          </a:p>
          <a:p>
            <a:pPr marL="285750" indent="-285750">
              <a:buFont typeface="Arial" panose="020B0604020202020204" pitchFamily="34" charset="0"/>
              <a:buChar char="•"/>
            </a:pPr>
            <a:r>
              <a:rPr lang="en-US" sz="2400"/>
              <a:t>increase the availability</a:t>
            </a:r>
            <a:endParaRPr lang="en-US" sz="2400"/>
          </a:p>
          <a:p>
            <a:pPr marL="285750" indent="-285750">
              <a:buFont typeface="Arial" panose="020B0604020202020204" pitchFamily="34" charset="0"/>
              <a:buChar char="•"/>
            </a:pPr>
            <a:r>
              <a:rPr lang="en-US" sz="2400"/>
              <a:t>There are diffrent types of load balances</a:t>
            </a:r>
            <a:endParaRPr lang="en-US" sz="2400"/>
          </a:p>
          <a:p>
            <a:pPr marL="742950" lvl="1" indent="-285750">
              <a:buFont typeface="Arial" panose="020B0604020202020204" pitchFamily="34" charset="0"/>
              <a:buChar char="•"/>
            </a:pPr>
            <a:r>
              <a:rPr lang="en-US" sz="2400"/>
              <a:t>classic load balances</a:t>
            </a:r>
            <a:endParaRPr lang="en-US" sz="2400"/>
          </a:p>
          <a:p>
            <a:pPr marL="742950" lvl="1" indent="-285750">
              <a:buFont typeface="Arial" panose="020B0604020202020204" pitchFamily="34" charset="0"/>
              <a:buChar char="•"/>
            </a:pPr>
            <a:r>
              <a:rPr lang="en-US" sz="2400"/>
              <a:t>network load balances</a:t>
            </a:r>
            <a:endParaRPr lang="en-US" sz="2400"/>
          </a:p>
          <a:p>
            <a:pPr marL="742950" lvl="1" indent="-285750">
              <a:buFont typeface="Arial" panose="020B0604020202020204" pitchFamily="34" charset="0"/>
              <a:buChar char="•"/>
            </a:pPr>
            <a:r>
              <a:rPr lang="en-US" sz="2400"/>
              <a:t>Application load balances</a:t>
            </a:r>
            <a:endParaRPr lang="en-US" sz="2400"/>
          </a:p>
          <a:p>
            <a:pPr lvl="1" indent="0">
              <a:buFont typeface="Arial" panose="020B0604020202020204" pitchFamily="34" charset="0"/>
              <a:buNone/>
            </a:pP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dirty="0" err="1">
                <a:solidFill>
                  <a:srgbClr val="FFFF00"/>
                </a:solidFill>
                <a:latin typeface="Algerian" panose="04020705040A02060702" pitchFamily="82" charset="0"/>
                <a:sym typeface="+mn-ea"/>
              </a:rPr>
              <a:t>Elastic load balance</a:t>
            </a:r>
            <a:br>
              <a:rPr lang="en-IN" dirty="0">
                <a:sym typeface="+mn-ea"/>
              </a:rPr>
            </a:br>
            <a:endParaRPr lang="en-US"/>
          </a:p>
        </p:txBody>
      </p:sp>
      <p:pic>
        <p:nvPicPr>
          <p:cNvPr id="4" name="Content Placeholder 3"/>
          <p:cNvPicPr>
            <a:picLocks noChangeAspect="1"/>
          </p:cNvPicPr>
          <p:nvPr>
            <p:ph idx="1"/>
          </p:nvPr>
        </p:nvPicPr>
        <p:blipFill>
          <a:blip r:embed="rId1"/>
          <a:stretch>
            <a:fillRect/>
          </a:stretch>
        </p:blipFill>
        <p:spPr>
          <a:xfrm>
            <a:off x="1043940" y="1196975"/>
            <a:ext cx="6299200" cy="5347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sz="half" idx="1"/>
          </p:nvPr>
        </p:nvSpPr>
        <p:spPr>
          <a:xfrm>
            <a:off x="137160" y="2060575"/>
            <a:ext cx="3988435" cy="4385945"/>
          </a:xfrm>
        </p:spPr>
        <p:txBody>
          <a:bodyPr>
            <a:normAutofit lnSpcReduction="10000"/>
          </a:bodyPr>
          <a:p>
            <a:r>
              <a:rPr lang="en-US"/>
              <a:t>AWS cloud storage is an online storage available as a network and is provider to consumer over a network as  storage as a service</a:t>
            </a:r>
            <a:endParaRPr lang="en-US"/>
          </a:p>
          <a:p>
            <a:r>
              <a:rPr lang="en-US"/>
              <a:t>Data backup</a:t>
            </a:r>
            <a:endParaRPr lang="en-US"/>
          </a:p>
          <a:p>
            <a:r>
              <a:rPr lang="en-US"/>
              <a:t>Application data</a:t>
            </a:r>
            <a:endParaRPr lang="en-US"/>
          </a:p>
          <a:p>
            <a:r>
              <a:rPr lang="en-US"/>
              <a:t>messaging data</a:t>
            </a:r>
            <a:endParaRPr lang="en-US"/>
          </a:p>
          <a:p>
            <a:r>
              <a:rPr lang="en-US"/>
              <a:t>multi-media</a:t>
            </a:r>
            <a:endParaRPr lang="en-US"/>
          </a:p>
          <a:p>
            <a:r>
              <a:rPr lang="en-US"/>
              <a:t>e.g facebook,instagram,gmail</a:t>
            </a:r>
            <a:endParaRPr lang="en-US"/>
          </a:p>
          <a:p>
            <a:pPr marL="0" indent="0">
              <a:buNone/>
            </a:pPr>
            <a:r>
              <a:rPr lang="en-US"/>
              <a:t>	etc</a:t>
            </a:r>
            <a:endParaRPr lang="en-US"/>
          </a:p>
          <a:p>
            <a:endParaRPr lang="en-US"/>
          </a:p>
        </p:txBody>
      </p:sp>
      <p:sp>
        <p:nvSpPr>
          <p:cNvPr id="6" name="Title 5"/>
          <p:cNvSpPr>
            <a:spLocks noGrp="1"/>
          </p:cNvSpPr>
          <p:nvPr>
            <p:ph type="title"/>
          </p:nvPr>
        </p:nvSpPr>
        <p:spPr/>
        <p:txBody>
          <a:bodyPr/>
          <a:p>
            <a:r>
              <a:rPr lang="en-US" altLang="en-IN" dirty="0" err="1">
                <a:solidFill>
                  <a:srgbClr val="FFFF00"/>
                </a:solidFill>
                <a:latin typeface="Algerian" panose="04020705040A02060702" pitchFamily="82" charset="0"/>
                <a:sym typeface="+mn-ea"/>
              </a:rPr>
              <a:t>AWS Storage services</a:t>
            </a:r>
            <a:br>
              <a:rPr lang="en-IN" dirty="0">
                <a:sym typeface="+mn-ea"/>
              </a:rPr>
            </a:br>
            <a:endParaRPr lang="en-US"/>
          </a:p>
        </p:txBody>
      </p:sp>
      <p:pic>
        <p:nvPicPr>
          <p:cNvPr id="8" name="Content Placeholder 7"/>
          <p:cNvPicPr>
            <a:picLocks noChangeAspect="1"/>
          </p:cNvPicPr>
          <p:nvPr>
            <p:ph sz="half" idx="2"/>
          </p:nvPr>
        </p:nvPicPr>
        <p:blipFill>
          <a:blip r:embed="rId1"/>
          <a:stretch>
            <a:fillRect/>
          </a:stretch>
        </p:blipFill>
        <p:spPr>
          <a:xfrm>
            <a:off x="4241800" y="1947545"/>
            <a:ext cx="4603115" cy="38925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764704"/>
            <a:ext cx="4176464" cy="369332"/>
          </a:xfrm>
          <a:prstGeom prst="rect">
            <a:avLst/>
          </a:prstGeom>
          <a:noFill/>
        </p:spPr>
        <p:txBody>
          <a:bodyPr wrap="square" rtlCol="0">
            <a:spAutoFit/>
          </a:bodyPr>
          <a:lstStyle/>
          <a:p>
            <a:endParaRPr lang="en-IN" dirty="0"/>
          </a:p>
        </p:txBody>
      </p:sp>
      <p:sp>
        <p:nvSpPr>
          <p:cNvPr id="3" name="Title 1"/>
          <p:cNvSpPr>
            <a:spLocks noGrp="1"/>
          </p:cNvSpPr>
          <p:nvPr/>
        </p:nvSpPr>
        <p:spPr>
          <a:xfrm>
            <a:off x="259839" y="406371"/>
            <a:ext cx="7131224" cy="57975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rgbClr val="FFC000"/>
                </a:solidFill>
                <a:latin typeface="Algerian" panose="04020705040A02060702" pitchFamily="82" charset="0"/>
                <a:cs typeface="Arial" panose="020B0604020202020204" pitchFamily="34" charset="0"/>
              </a:rPr>
              <a:t>Contents:</a:t>
            </a:r>
            <a:br>
              <a:rPr lang="en-IN" sz="3200" dirty="0">
                <a:solidFill>
                  <a:schemeClr val="tx1"/>
                </a:solidFill>
              </a:rPr>
            </a:br>
            <a:endParaRPr lang="en-IN" sz="3200" dirty="0">
              <a:solidFill>
                <a:schemeClr val="tx1"/>
              </a:solidFill>
            </a:endParaRPr>
          </a:p>
        </p:txBody>
      </p:sp>
      <p:sp>
        <p:nvSpPr>
          <p:cNvPr id="6" name="Content Placeholder 2"/>
          <p:cNvSpPr>
            <a:spLocks noGrp="1"/>
          </p:cNvSpPr>
          <p:nvPr/>
        </p:nvSpPr>
        <p:spPr>
          <a:xfrm>
            <a:off x="323215" y="1073785"/>
            <a:ext cx="8219440" cy="54495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en-IN" sz="2400" dirty="0"/>
              <a:t>Introduction</a:t>
            </a:r>
            <a:endParaRPr lang="en-IN" sz="2400" dirty="0"/>
          </a:p>
          <a:p>
            <a:r>
              <a:rPr lang="en-IN" sz="2400" dirty="0"/>
              <a:t>Motivation</a:t>
            </a:r>
            <a:endParaRPr lang="en-IN" sz="2400" dirty="0"/>
          </a:p>
          <a:p>
            <a:r>
              <a:rPr lang="en-IN" sz="2400" dirty="0"/>
              <a:t>Literature survey</a:t>
            </a:r>
            <a:endParaRPr lang="en-IN" sz="2400" dirty="0"/>
          </a:p>
          <a:p>
            <a:r>
              <a:rPr lang="en-US" altLang="en-IN" sz="2400" dirty="0"/>
              <a:t>cloud computing and its Feature</a:t>
            </a:r>
            <a:endParaRPr lang="en-IN" sz="2160" dirty="0"/>
          </a:p>
          <a:p>
            <a:r>
              <a:rPr lang="en-US" altLang="en-IN" sz="2400" dirty="0"/>
              <a:t>cloud computing models</a:t>
            </a:r>
            <a:endParaRPr lang="en-IN" sz="2400" dirty="0"/>
          </a:p>
          <a:p>
            <a:r>
              <a:rPr lang="en-IN" sz="2400" dirty="0"/>
              <a:t> </a:t>
            </a:r>
            <a:r>
              <a:rPr lang="en-US" altLang="en-IN" sz="2400" dirty="0"/>
              <a:t>Cloud services provider</a:t>
            </a:r>
            <a:endParaRPr lang="en-IN" sz="2400" dirty="0"/>
          </a:p>
          <a:p>
            <a:r>
              <a:rPr lang="en-US" altLang="en-IN" sz="2400" dirty="0"/>
              <a:t>What is AWS</a:t>
            </a:r>
            <a:endParaRPr lang="en-US" altLang="en-IN" sz="2400" dirty="0"/>
          </a:p>
          <a:p>
            <a:r>
              <a:rPr lang="en-US" altLang="en-IN" sz="2400" dirty="0"/>
              <a:t>Benifits of uses AWS</a:t>
            </a:r>
            <a:endParaRPr lang="en-US" altLang="en-IN" sz="2400" dirty="0"/>
          </a:p>
          <a:p>
            <a:r>
              <a:rPr lang="en-US" altLang="en-IN" sz="2400" dirty="0"/>
              <a:t>AWS region and avability zone</a:t>
            </a:r>
            <a:endParaRPr lang="en-US" altLang="en-IN" sz="2400" dirty="0"/>
          </a:p>
          <a:p>
            <a:r>
              <a:rPr lang="en-US" altLang="en-IN" sz="2400" dirty="0"/>
              <a:t>AWS core Services</a:t>
            </a:r>
            <a:endParaRPr lang="en-US" altLang="en-IN" sz="2400" dirty="0"/>
          </a:p>
          <a:p>
            <a:pPr marL="0" indent="0">
              <a:buNone/>
            </a:pPr>
            <a:endParaRPr lang="en-IN" dirty="0"/>
          </a:p>
          <a:p>
            <a:endParaRPr lang="en-IN" dirty="0"/>
          </a:p>
        </p:txBody>
      </p:sp>
      <p:pic>
        <p:nvPicPr>
          <p:cNvPr id="4" name="Picture 3"/>
          <p:cNvPicPr>
            <a:picLocks noChangeAspect="1"/>
          </p:cNvPicPr>
          <p:nvPr/>
        </p:nvPicPr>
        <p:blipFill>
          <a:blip r:embed="rId1"/>
          <a:stretch>
            <a:fillRect/>
          </a:stretch>
        </p:blipFill>
        <p:spPr>
          <a:xfrm>
            <a:off x="4428490" y="332740"/>
            <a:ext cx="4055745" cy="1757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43560" y="1543685"/>
            <a:ext cx="6995795" cy="4704715"/>
          </a:xfrm>
        </p:spPr>
        <p:txBody>
          <a:bodyPr/>
          <a:p>
            <a:r>
              <a:rPr lang="en-US"/>
              <a:t>AWS offers shared security model to consumer.That means AWS control the some security aspects and some are controlled by you as consumer . </a:t>
            </a:r>
            <a:endParaRPr lang="en-US"/>
          </a:p>
          <a:p>
            <a:r>
              <a:rPr lang="en-US"/>
              <a:t>As consumer you get to control identify access management asepts of security </a:t>
            </a:r>
            <a:endParaRPr lang="en-US"/>
          </a:p>
          <a:p>
            <a:r>
              <a:rPr lang="en-US"/>
              <a:t>Lets us take look at some of security services out of there </a:t>
            </a:r>
            <a:endParaRPr lang="en-US"/>
          </a:p>
        </p:txBody>
      </p:sp>
      <p:sp>
        <p:nvSpPr>
          <p:cNvPr id="6" name="Title 5"/>
          <p:cNvSpPr>
            <a:spLocks noGrp="1"/>
          </p:cNvSpPr>
          <p:nvPr>
            <p:ph type="title"/>
          </p:nvPr>
        </p:nvSpPr>
        <p:spPr/>
        <p:txBody>
          <a:bodyPr/>
          <a:p>
            <a:r>
              <a:rPr lang="en-US" altLang="en-IN" dirty="0" err="1">
                <a:solidFill>
                  <a:srgbClr val="FFFF00"/>
                </a:solidFill>
                <a:latin typeface="Algerian" panose="04020705040A02060702" pitchFamily="82" charset="0"/>
                <a:sym typeface="+mn-ea"/>
              </a:rPr>
              <a:t>AWS Security services</a:t>
            </a:r>
            <a:br>
              <a:rPr lang="en-IN" dirty="0">
                <a:sym typeface="+mn-ea"/>
              </a:rPr>
            </a:br>
            <a:endParaRPr lang="en-US"/>
          </a:p>
        </p:txBody>
      </p:sp>
      <p:sp>
        <p:nvSpPr>
          <p:cNvPr id="4" name="Rounded Rectangle 3"/>
          <p:cNvSpPr/>
          <p:nvPr/>
        </p:nvSpPr>
        <p:spPr>
          <a:xfrm>
            <a:off x="683895" y="4364990"/>
            <a:ext cx="1727835" cy="647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threePt" dir="t"/>
            </a:scene3d>
          </a:bodyPr>
          <a:p>
            <a:pPr algn="ctr"/>
            <a:r>
              <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AWS IAM</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Rounded Rectangle 4"/>
          <p:cNvSpPr/>
          <p:nvPr/>
        </p:nvSpPr>
        <p:spPr>
          <a:xfrm>
            <a:off x="3543935" y="4437380"/>
            <a:ext cx="1727835" cy="647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threePt" dir="t"/>
            </a:scene3d>
          </a:bodyPr>
          <a:p>
            <a:pPr algn="ctr"/>
            <a:r>
              <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AWS shield</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ounded Rectangle 6"/>
          <p:cNvSpPr/>
          <p:nvPr/>
        </p:nvSpPr>
        <p:spPr>
          <a:xfrm>
            <a:off x="6404610" y="4437380"/>
            <a:ext cx="2054860" cy="647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threePt" dir="t"/>
            </a:scene3d>
          </a:bodyPr>
          <a:p>
            <a:pPr algn="ctr"/>
            <a:r>
              <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AWS trusted advisor</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IN" dirty="0" err="1">
                <a:solidFill>
                  <a:srgbClr val="FFFF00"/>
                </a:solidFill>
                <a:latin typeface="Algerian" panose="04020705040A02060702" pitchFamily="82" charset="0"/>
                <a:sym typeface="+mn-ea"/>
              </a:rPr>
              <a:t>AWS DATABASE services</a:t>
            </a:r>
            <a:br>
              <a:rPr lang="en-IN" dirty="0">
                <a:sym typeface="+mn-ea"/>
              </a:rPr>
            </a:br>
            <a:endParaRPr lang="en-US"/>
          </a:p>
        </p:txBody>
      </p:sp>
      <p:sp>
        <p:nvSpPr>
          <p:cNvPr id="2" name="Content Placeholder 1"/>
          <p:cNvSpPr/>
          <p:nvPr>
            <p:ph sz="half" idx="1"/>
          </p:nvPr>
        </p:nvSpPr>
        <p:spPr>
          <a:xfrm>
            <a:off x="484505" y="1844675"/>
            <a:ext cx="4139565" cy="3859530"/>
          </a:xfrm>
        </p:spPr>
        <p:txBody>
          <a:bodyPr>
            <a:normAutofit lnSpcReduction="10000"/>
          </a:bodyPr>
          <a:p>
            <a:pPr marL="0" indent="0">
              <a:buNone/>
            </a:pPr>
            <a:r>
              <a:rPr lang="en-US"/>
              <a:t>	</a:t>
            </a:r>
            <a:r>
              <a:rPr lang="en-US" sz="2400"/>
              <a:t>Amazon Aurora</a:t>
            </a:r>
            <a:endParaRPr lang="en-US" sz="2400"/>
          </a:p>
          <a:p>
            <a:pPr lvl="1"/>
            <a:r>
              <a:rPr lang="en-US" sz="2000"/>
              <a:t>It is compatible with mysql and postgreSQL database</a:t>
            </a:r>
            <a:endParaRPr lang="en-US" sz="2000"/>
          </a:p>
          <a:p>
            <a:pPr lvl="1"/>
            <a:r>
              <a:rPr lang="en-US" sz="2000"/>
              <a:t> high performance and</a:t>
            </a:r>
            <a:endParaRPr lang="en-US" sz="2000"/>
          </a:p>
          <a:p>
            <a:pPr lvl="1"/>
            <a:r>
              <a:rPr lang="en-US" sz="2000"/>
              <a:t> high avaibality just like enterprise database</a:t>
            </a:r>
            <a:endParaRPr lang="en-US" sz="2000"/>
          </a:p>
          <a:p>
            <a:pPr lvl="1"/>
            <a:r>
              <a:rPr lang="en-US" sz="2000"/>
              <a:t> very cost effective </a:t>
            </a:r>
            <a:endParaRPr lang="en-US" sz="2000"/>
          </a:p>
          <a:p>
            <a:pPr lvl="1"/>
            <a:r>
              <a:rPr lang="en-US" sz="2000"/>
              <a:t>simple in nature open source database</a:t>
            </a:r>
            <a:endParaRPr lang="en-US" sz="2000"/>
          </a:p>
          <a:p>
            <a:pPr marL="457200" lvl="1" indent="0" algn="just">
              <a:buNone/>
            </a:pPr>
            <a:endParaRPr lang="en-US" sz="2000"/>
          </a:p>
          <a:p>
            <a:pPr marL="457200" lvl="1" indent="0" algn="just">
              <a:buNone/>
            </a:pPr>
            <a:endParaRPr lang="en-US" sz="2000"/>
          </a:p>
        </p:txBody>
      </p:sp>
      <p:pic>
        <p:nvPicPr>
          <p:cNvPr id="5" name="Content Placeholder 4"/>
          <p:cNvPicPr>
            <a:picLocks noChangeAspect="1"/>
          </p:cNvPicPr>
          <p:nvPr>
            <p:ph sz="half" idx="2"/>
          </p:nvPr>
        </p:nvPicPr>
        <p:blipFill>
          <a:blip r:embed="rId1"/>
          <a:stretch>
            <a:fillRect/>
          </a:stretch>
        </p:blipFill>
        <p:spPr>
          <a:xfrm>
            <a:off x="5087620" y="1643380"/>
            <a:ext cx="3389630" cy="4006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IN" dirty="0" err="1">
                <a:solidFill>
                  <a:srgbClr val="FFFF00"/>
                </a:solidFill>
                <a:latin typeface="Algerian" panose="04020705040A02060702" pitchFamily="82" charset="0"/>
                <a:sym typeface="+mn-ea"/>
              </a:rPr>
              <a:t>AWS Networking services</a:t>
            </a:r>
            <a:br>
              <a:rPr lang="en-IN" dirty="0">
                <a:sym typeface="+mn-ea"/>
              </a:rPr>
            </a:br>
            <a:endParaRPr lang="en-US"/>
          </a:p>
        </p:txBody>
      </p:sp>
      <p:pic>
        <p:nvPicPr>
          <p:cNvPr id="5" name="Content Placeholder 4"/>
          <p:cNvPicPr>
            <a:picLocks noChangeAspect="1"/>
          </p:cNvPicPr>
          <p:nvPr>
            <p:ph idx="1"/>
          </p:nvPr>
        </p:nvPicPr>
        <p:blipFill>
          <a:blip r:embed="rId1"/>
          <a:stretch>
            <a:fillRect/>
          </a:stretch>
        </p:blipFill>
        <p:spPr>
          <a:xfrm>
            <a:off x="755650" y="4004945"/>
            <a:ext cx="6894830" cy="2120900"/>
          </a:xfrm>
          <a:prstGeom prst="rect">
            <a:avLst/>
          </a:prstGeom>
        </p:spPr>
      </p:pic>
      <p:sp>
        <p:nvSpPr>
          <p:cNvPr id="7" name="Text Box 6"/>
          <p:cNvSpPr txBox="1"/>
          <p:nvPr/>
        </p:nvSpPr>
        <p:spPr>
          <a:xfrm>
            <a:off x="251460" y="2277110"/>
            <a:ext cx="8303260" cy="1198880"/>
          </a:xfrm>
          <a:prstGeom prst="rect">
            <a:avLst/>
          </a:prstGeom>
          <a:noFill/>
        </p:spPr>
        <p:txBody>
          <a:bodyPr wrap="square" rtlCol="0">
            <a:spAutoFit/>
          </a:bodyPr>
          <a:p>
            <a:r>
              <a:rPr lang="en-US"/>
              <a:t>We know cloud connect the data and application around the world that is way it is very improtant put this data in this application and these application these network. AWS provide series of Services that provide better network feature , security and connetivity</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IN" dirty="0" err="1">
                <a:solidFill>
                  <a:srgbClr val="FFFF00"/>
                </a:solidFill>
                <a:latin typeface="Algerian" panose="04020705040A02060702" pitchFamily="82" charset="0"/>
                <a:sym typeface="+mn-ea"/>
              </a:rPr>
              <a:t>AWS career</a:t>
            </a:r>
            <a:br>
              <a:rPr lang="en-IN" dirty="0">
                <a:sym typeface="+mn-ea"/>
              </a:rPr>
            </a:br>
            <a:endParaRPr lang="en-US"/>
          </a:p>
        </p:txBody>
      </p:sp>
      <p:pic>
        <p:nvPicPr>
          <p:cNvPr id="5" name="Content Placeholder 4"/>
          <p:cNvPicPr>
            <a:picLocks noChangeAspect="1"/>
          </p:cNvPicPr>
          <p:nvPr>
            <p:ph sz="half" idx="1"/>
          </p:nvPr>
        </p:nvPicPr>
        <p:blipFill>
          <a:blip r:embed="rId1"/>
          <a:stretch>
            <a:fillRect/>
          </a:stretch>
        </p:blipFill>
        <p:spPr>
          <a:xfrm>
            <a:off x="899795" y="2027555"/>
            <a:ext cx="1371600" cy="1872615"/>
          </a:xfrm>
          <a:prstGeom prst="rect">
            <a:avLst/>
          </a:prstGeom>
        </p:spPr>
      </p:pic>
      <p:sp>
        <p:nvSpPr>
          <p:cNvPr id="7" name="Rounded Rectangle 6"/>
          <p:cNvSpPr/>
          <p:nvPr/>
        </p:nvSpPr>
        <p:spPr>
          <a:xfrm>
            <a:off x="683895" y="4364990"/>
            <a:ext cx="2051685" cy="647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threePt" dir="t"/>
            </a:scene3d>
          </a:bodyPr>
          <a:p>
            <a:pPr algn="ctr"/>
            <a:r>
              <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Cloud Architect</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8" name="Content Placeholder 7"/>
          <p:cNvPicPr>
            <a:picLocks noChangeAspect="1"/>
          </p:cNvPicPr>
          <p:nvPr>
            <p:ph sz="half" idx="2"/>
          </p:nvPr>
        </p:nvPicPr>
        <p:blipFill>
          <a:blip r:embed="rId2"/>
          <a:stretch>
            <a:fillRect/>
          </a:stretch>
        </p:blipFill>
        <p:spPr>
          <a:xfrm>
            <a:off x="3491865" y="2027555"/>
            <a:ext cx="1638300" cy="1925955"/>
          </a:xfrm>
          <a:prstGeom prst="rect">
            <a:avLst/>
          </a:prstGeom>
        </p:spPr>
      </p:pic>
      <p:sp>
        <p:nvSpPr>
          <p:cNvPr id="9" name="Rounded Rectangle 8"/>
          <p:cNvSpPr/>
          <p:nvPr/>
        </p:nvSpPr>
        <p:spPr>
          <a:xfrm>
            <a:off x="3284855" y="4364990"/>
            <a:ext cx="2051685" cy="647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threePt" dir="t"/>
            </a:scene3d>
          </a:bodyPr>
          <a:p>
            <a:pPr algn="ctr"/>
            <a:r>
              <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Cloud Developer</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10" name="Picture 9"/>
          <p:cNvPicPr>
            <a:picLocks noChangeAspect="1"/>
          </p:cNvPicPr>
          <p:nvPr/>
        </p:nvPicPr>
        <p:blipFill>
          <a:blip r:embed="rId3"/>
          <a:stretch>
            <a:fillRect/>
          </a:stretch>
        </p:blipFill>
        <p:spPr>
          <a:xfrm>
            <a:off x="6084570" y="2027555"/>
            <a:ext cx="1783080" cy="1925955"/>
          </a:xfrm>
          <a:prstGeom prst="rect">
            <a:avLst/>
          </a:prstGeom>
        </p:spPr>
      </p:pic>
      <p:sp>
        <p:nvSpPr>
          <p:cNvPr id="17" name="Rounded Rectangle 16"/>
          <p:cNvSpPr/>
          <p:nvPr/>
        </p:nvSpPr>
        <p:spPr>
          <a:xfrm>
            <a:off x="5960745" y="4364990"/>
            <a:ext cx="2051685" cy="647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threePt" dir="t"/>
            </a:scene3d>
          </a:bodyPr>
          <a:p>
            <a:pPr algn="ctr"/>
            <a:r>
              <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Cloud Administor</a:t>
            </a:r>
            <a:endPar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611800" y="1700500"/>
            <a:ext cx="6711654" cy="4195481"/>
          </a:xfrm>
        </p:spPr>
        <p:txBody>
          <a:bodyPr/>
          <a:p>
            <a:r>
              <a:rPr lang="en-US" sz="2800"/>
              <a:t>Internet connectivity</a:t>
            </a:r>
            <a:endParaRPr lang="en-US" sz="2800"/>
          </a:p>
          <a:p>
            <a:r>
              <a:rPr lang="en-US" sz="2800"/>
              <a:t>Variation of cost</a:t>
            </a:r>
            <a:endParaRPr lang="en-US" sz="2800"/>
          </a:p>
          <a:p>
            <a:r>
              <a:rPr lang="en-US" sz="2800"/>
              <a:t>Affect of speed</a:t>
            </a:r>
            <a:endParaRPr lang="en-US" sz="2800"/>
          </a:p>
          <a:p>
            <a:r>
              <a:rPr lang="en-US" sz="2800"/>
              <a:t>Aggrements</a:t>
            </a:r>
            <a:endParaRPr lang="en-US" sz="2800"/>
          </a:p>
          <a:p>
            <a:r>
              <a:rPr lang="en-US" sz="2800"/>
              <a:t>Lower bandwidth</a:t>
            </a:r>
            <a:endParaRPr lang="en-US" sz="2800"/>
          </a:p>
          <a:p>
            <a:r>
              <a:rPr lang="en-US" sz="2800"/>
              <a:t>sometimes Laks of supports</a:t>
            </a:r>
            <a:endParaRPr lang="en-US" sz="2800"/>
          </a:p>
        </p:txBody>
      </p:sp>
      <p:sp>
        <p:nvSpPr>
          <p:cNvPr id="6" name="Title 5"/>
          <p:cNvSpPr>
            <a:spLocks noGrp="1"/>
          </p:cNvSpPr>
          <p:nvPr>
            <p:ph type="title"/>
          </p:nvPr>
        </p:nvSpPr>
        <p:spPr/>
        <p:txBody>
          <a:bodyPr/>
          <a:p>
            <a:r>
              <a:rPr lang="en-US" altLang="en-IN" dirty="0" err="1">
                <a:solidFill>
                  <a:srgbClr val="FFFF00"/>
                </a:solidFill>
                <a:latin typeface="Algerian" panose="04020705040A02060702" pitchFamily="82" charset="0"/>
                <a:sym typeface="+mn-ea"/>
              </a:rPr>
              <a:t>Aws disadvantages</a:t>
            </a:r>
            <a:br>
              <a:rPr lang="en-IN" dirty="0">
                <a:sym typeface="+mn-ea"/>
              </a:rPr>
            </a:br>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rgbClr val="FFFF00"/>
                </a:solidFill>
                <a:latin typeface="Algerian" panose="04020705040A02060702" pitchFamily="82" charset="0"/>
              </a:rPr>
              <a:t>Conclusion </a:t>
            </a:r>
            <a:endParaRPr lang="en-IN" dirty="0">
              <a:solidFill>
                <a:srgbClr val="FFFF00"/>
              </a:solidFill>
              <a:latin typeface="Algerian" panose="04020705040A02060702" pitchFamily="82" charset="0"/>
            </a:endParaRPr>
          </a:p>
        </p:txBody>
      </p:sp>
      <p:sp>
        <p:nvSpPr>
          <p:cNvPr id="3" name="TextBox 2"/>
          <p:cNvSpPr txBox="1"/>
          <p:nvPr/>
        </p:nvSpPr>
        <p:spPr>
          <a:xfrm>
            <a:off x="611505" y="1844675"/>
            <a:ext cx="7138670" cy="230695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This presentation concluded various aspets that are realted Amazon web services</a:t>
            </a:r>
            <a:endParaRPr lang="en-US" sz="24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This presentation describe the benefits of the cloud amazon web services</a:t>
            </a:r>
            <a:endParaRPr lang="en-US" sz="24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en-IN" sz="2400" b="1" dirty="0">
                <a:latin typeface="Calibri" panose="020F0502020204030204" pitchFamily="34" charset="0"/>
                <a:cs typeface="Calibri" panose="020F0502020204030204" pitchFamily="34" charset="0"/>
              </a:rPr>
              <a:t>it describe the diffrent services provided by the AWS</a:t>
            </a:r>
            <a:endParaRPr lang="en-US" altLang="en-IN" sz="24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en-IN" sz="2400" b="1"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FF00"/>
                </a:solidFill>
                <a:latin typeface="Algerian" panose="04020705040A02060702" pitchFamily="82" charset="0"/>
              </a:rPr>
              <a:t>References:</a:t>
            </a:r>
            <a:br>
              <a:rPr lang="en-IN" dirty="0"/>
            </a:br>
            <a:endParaRPr lang="en-IN" dirty="0"/>
          </a:p>
        </p:txBody>
      </p:sp>
      <p:sp>
        <p:nvSpPr>
          <p:cNvPr id="3" name="TextBox 2"/>
          <p:cNvSpPr txBox="1"/>
          <p:nvPr/>
        </p:nvSpPr>
        <p:spPr>
          <a:xfrm>
            <a:off x="1024750" y="1196752"/>
            <a:ext cx="7128792" cy="3415030"/>
          </a:xfrm>
          <a:prstGeom prst="rect">
            <a:avLst/>
          </a:prstGeom>
          <a:noFill/>
        </p:spPr>
        <p:txBody>
          <a:bodyPr wrap="square" rtlCol="0">
            <a:spAutoFit/>
          </a:bodyPr>
          <a:lstStyle/>
          <a:p>
            <a:pPr marL="342900" indent="-342900">
              <a:buFont typeface="+mj-lt"/>
              <a:buAutoNum type="arabicPeriod"/>
            </a:pPr>
            <a:r>
              <a:rPr lang="en-IN"/>
              <a:t>V. Josyula, M. Orr, and G. Page, Cloud Computing: Automating the Virtualized Data Center, Cisco Systems, Inc., Indianapolis, </a:t>
            </a:r>
            <a:endParaRPr lang="en-IN"/>
          </a:p>
          <a:p>
            <a:pPr indent="0">
              <a:buFont typeface="+mj-lt"/>
              <a:buNone/>
            </a:pPr>
            <a:r>
              <a:rPr lang="en-US" altLang="en-IN"/>
              <a:t>	</a:t>
            </a:r>
            <a:r>
              <a:rPr lang="en-IN"/>
              <a:t>USA, 2011.</a:t>
            </a:r>
            <a:r>
              <a:rPr lang="en-IN" dirty="0"/>
              <a:t> </a:t>
            </a:r>
            <a:endParaRPr lang="en-IN" dirty="0"/>
          </a:p>
          <a:p>
            <a:pPr indent="0">
              <a:buFont typeface="+mj-lt"/>
              <a:buNone/>
            </a:pPr>
            <a:r>
              <a:rPr lang="en-US" altLang="en-IN" dirty="0"/>
              <a:t>2.   https://www.ieee.org/</a:t>
            </a:r>
            <a:endParaRPr lang="en-US" altLang="en-IN" dirty="0"/>
          </a:p>
          <a:p>
            <a:pPr indent="0">
              <a:buFont typeface="+mj-lt"/>
              <a:buNone/>
            </a:pPr>
            <a:r>
              <a:rPr lang="en-US" altLang="en-IN" dirty="0"/>
              <a:t>3. CCRA Team and M. Buzetti, “Cloud Computing Reference </a:t>
            </a:r>
            <a:endParaRPr lang="en-US" altLang="en-IN" dirty="0"/>
          </a:p>
          <a:p>
            <a:pPr indent="0">
              <a:buFont typeface="+mj-lt"/>
              <a:buNone/>
            </a:pPr>
            <a:r>
              <a:rPr lang="en-US" altLang="en-IN" dirty="0"/>
              <a:t>	Architecture 2.0: Overview”, IBM Corporation, 2011.</a:t>
            </a:r>
            <a:endParaRPr lang="en-US" altLang="en-IN" dirty="0"/>
          </a:p>
          <a:p>
            <a:pPr indent="0">
              <a:buFont typeface="+mj-lt"/>
              <a:buNone/>
            </a:pPr>
            <a:r>
              <a:rPr lang="en-US" altLang="en-IN" dirty="0"/>
              <a:t>4. D.C. Plummer and L.F. Kennedy, “Three types of cloud </a:t>
            </a:r>
            <a:endParaRPr lang="en-US" altLang="en-IN" dirty="0"/>
          </a:p>
          <a:p>
            <a:pPr indent="0">
              <a:buFont typeface="+mj-lt"/>
              <a:buNone/>
            </a:pPr>
            <a:r>
              <a:rPr lang="en-US" altLang="en-IN" dirty="0"/>
              <a:t>	brokerages will enhance cloud service,” Gartner Special 	Report </a:t>
            </a:r>
            <a:endParaRPr lang="en-US" altLang="en-IN" dirty="0"/>
          </a:p>
          <a:p>
            <a:pPr indent="0">
              <a:buFont typeface="+mj-lt"/>
              <a:buNone/>
            </a:pPr>
            <a:r>
              <a:rPr lang="en-US" altLang="en-IN" dirty="0"/>
              <a:t>	on Cloud Computing, November 2009</a:t>
            </a:r>
            <a:endParaRPr lang="en-US" altLang="en-IN" dirty="0"/>
          </a:p>
          <a:p>
            <a:pPr indent="0">
              <a:buFont typeface="+mj-lt"/>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5208530"/>
          </a:xfrm>
        </p:spPr>
        <p:txBody>
          <a:bodyPr/>
          <a:lstStyle/>
          <a:p>
            <a:r>
              <a:rPr lang="en-IN" dirty="0">
                <a:latin typeface="Algerian" panose="04020705040A02060702" pitchFamily="82" charset="0"/>
              </a:rPr>
              <a:t>     </a:t>
            </a:r>
            <a:br>
              <a:rPr lang="en-IN" dirty="0">
                <a:latin typeface="Algerian" panose="04020705040A02060702" pitchFamily="82" charset="0"/>
              </a:rPr>
            </a:br>
            <a:br>
              <a:rPr lang="en-IN" dirty="0">
                <a:latin typeface="Algerian" panose="04020705040A02060702" pitchFamily="82" charset="0"/>
              </a:rPr>
            </a:br>
            <a:br>
              <a:rPr lang="en-IN" dirty="0">
                <a:latin typeface="Algerian" panose="04020705040A02060702" pitchFamily="82" charset="0"/>
              </a:rPr>
            </a:br>
            <a:r>
              <a:rPr lang="en-IN" sz="6000" dirty="0">
                <a:latin typeface="Algerian" panose="04020705040A02060702" pitchFamily="82" charset="0"/>
              </a:rPr>
              <a:t>    </a:t>
            </a:r>
            <a:r>
              <a:rPr lang="en-IN" sz="6000" dirty="0">
                <a:solidFill>
                  <a:srgbClr val="C00000"/>
                </a:solidFill>
                <a:latin typeface="Algerian" panose="04020705040A02060702" pitchFamily="82" charset="0"/>
              </a:rPr>
              <a:t>thank   yo</a:t>
            </a:r>
            <a:r>
              <a:rPr lang="en-IN" sz="6600" dirty="0">
                <a:solidFill>
                  <a:srgbClr val="C00000"/>
                </a:solidFill>
                <a:latin typeface="Algerian" panose="04020705040A02060702" pitchFamily="82" charset="0"/>
              </a:rPr>
              <a:t>u… </a:t>
            </a:r>
            <a:endParaRPr lang="en-IN" sz="6600" dirty="0">
              <a:solidFill>
                <a:srgbClr val="C00000"/>
              </a:solidFill>
              <a:latin typeface="Algerian" panose="04020705040A02060702" pitchFamily="82"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764704"/>
            <a:ext cx="4176464" cy="369332"/>
          </a:xfrm>
          <a:prstGeom prst="rect">
            <a:avLst/>
          </a:prstGeom>
          <a:noFill/>
        </p:spPr>
        <p:txBody>
          <a:bodyPr wrap="square" rtlCol="0">
            <a:spAutoFit/>
          </a:bodyPr>
          <a:lstStyle/>
          <a:p>
            <a:endParaRPr lang="en-IN" dirty="0"/>
          </a:p>
        </p:txBody>
      </p:sp>
      <p:sp>
        <p:nvSpPr>
          <p:cNvPr id="3" name="Title 1"/>
          <p:cNvSpPr>
            <a:spLocks noGrp="1"/>
          </p:cNvSpPr>
          <p:nvPr/>
        </p:nvSpPr>
        <p:spPr>
          <a:xfrm>
            <a:off x="259839" y="406371"/>
            <a:ext cx="7131224" cy="57975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rgbClr val="FFC000"/>
                </a:solidFill>
                <a:latin typeface="Algerian" panose="04020705040A02060702" pitchFamily="82" charset="0"/>
                <a:cs typeface="Arial" panose="020B0604020202020204" pitchFamily="34" charset="0"/>
              </a:rPr>
              <a:t>Contents:</a:t>
            </a:r>
            <a:br>
              <a:rPr lang="en-IN" sz="3200" dirty="0">
                <a:solidFill>
                  <a:schemeClr val="tx1"/>
                </a:solidFill>
              </a:rPr>
            </a:br>
            <a:endParaRPr lang="en-IN" sz="3200" dirty="0">
              <a:solidFill>
                <a:schemeClr val="tx1"/>
              </a:solidFill>
            </a:endParaRPr>
          </a:p>
        </p:txBody>
      </p:sp>
      <p:sp>
        <p:nvSpPr>
          <p:cNvPr id="6" name="Content Placeholder 2"/>
          <p:cNvSpPr>
            <a:spLocks noGrp="1"/>
          </p:cNvSpPr>
          <p:nvPr/>
        </p:nvSpPr>
        <p:spPr>
          <a:xfrm>
            <a:off x="323215" y="1073785"/>
            <a:ext cx="8219440" cy="54495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en-US" altLang="en-IN" sz="2400" dirty="0"/>
              <a:t>Load elastic services</a:t>
            </a:r>
            <a:endParaRPr lang="en-IN" sz="2400" dirty="0"/>
          </a:p>
          <a:p>
            <a:r>
              <a:rPr lang="en-IN" sz="2400" dirty="0"/>
              <a:t>Storage services</a:t>
            </a:r>
            <a:endParaRPr lang="en-IN" sz="2400" dirty="0"/>
          </a:p>
          <a:p>
            <a:r>
              <a:rPr lang="en-IN" sz="2400" dirty="0"/>
              <a:t>AWS Security services</a:t>
            </a:r>
            <a:endParaRPr lang="en-IN" sz="2400" dirty="0"/>
          </a:p>
          <a:p>
            <a:r>
              <a:rPr lang="en-IN" sz="2400" dirty="0"/>
              <a:t>AWS Database services</a:t>
            </a:r>
            <a:endParaRPr lang="en-IN" sz="2400" dirty="0"/>
          </a:p>
          <a:p>
            <a:r>
              <a:rPr lang="en-IN" sz="2400" dirty="0"/>
              <a:t>AWS networking services</a:t>
            </a:r>
            <a:endParaRPr lang="en-IN" sz="2400" dirty="0"/>
          </a:p>
          <a:p>
            <a:r>
              <a:rPr lang="en-US" altLang="en-IN" sz="2400" dirty="0"/>
              <a:t>AWS Career</a:t>
            </a:r>
            <a:endParaRPr lang="en-IN" sz="2400" dirty="0"/>
          </a:p>
          <a:p>
            <a:r>
              <a:rPr lang="en-IN" sz="2400" dirty="0"/>
              <a:t>Diadvantages of A</a:t>
            </a:r>
            <a:r>
              <a:rPr lang="en-US" altLang="en-IN" sz="2400" dirty="0"/>
              <a:t>WS</a:t>
            </a:r>
            <a:endParaRPr lang="en-IN" sz="2400" dirty="0"/>
          </a:p>
          <a:p>
            <a:r>
              <a:rPr lang="en-IN" sz="2400" dirty="0"/>
              <a:t>conclusion</a:t>
            </a:r>
            <a:endParaRPr lang="en-IN" sz="2400" dirty="0"/>
          </a:p>
          <a:p>
            <a:r>
              <a:rPr lang="en-IN" sz="2400" dirty="0"/>
              <a:t>references</a:t>
            </a:r>
            <a:endParaRPr lang="en-IN" sz="2400" dirty="0"/>
          </a:p>
          <a:p>
            <a:pPr marL="0" indent="0">
              <a:buNone/>
            </a:pP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230" y="836930"/>
            <a:ext cx="8676005" cy="4184650"/>
          </a:xfrm>
          <a:prstGeom prst="rect">
            <a:avLst/>
          </a:prstGeom>
        </p:spPr>
        <p:txBody>
          <a:bodyPr wrap="square">
            <a:spAutoFit/>
          </a:bodyPr>
          <a:lstStyle/>
          <a:p>
            <a:r>
              <a:rPr lang="en-US" sz="3200" b="1" dirty="0">
                <a:solidFill>
                  <a:srgbClr val="FFC000"/>
                </a:solidFill>
                <a:latin typeface="Algerian" panose="04020705040A02060702" pitchFamily="82" charset="0"/>
              </a:rPr>
              <a:t>INTRODUCTION:</a:t>
            </a:r>
            <a:endParaRPr lang="en-US" sz="3200" b="1" dirty="0">
              <a:solidFill>
                <a:srgbClr val="FFC000"/>
              </a:solidFill>
              <a:latin typeface="Algerian" panose="04020705040A02060702" pitchFamily="82" charset="0"/>
            </a:endParaRPr>
          </a:p>
          <a:p>
            <a:endParaRPr lang="en-US" dirty="0"/>
          </a:p>
          <a:p>
            <a:r>
              <a:rPr lang="en-US" altLang="en-IN" sz="2400" dirty="0"/>
              <a:t>Generally cloud computing is fasted growing technology in world . There are diffrent cloud povider like Amazon web services,Microsoft Azure,IBM cloud services,Google cloud platform. AWS is one of most popular service .AWS provide the platform where user can get requirement whatever he want. It provide different services like compute,storage,security,database,networking,DevOpstetc.</a:t>
            </a:r>
            <a:endParaRPr lang="en-IN" sz="2400" dirty="0"/>
          </a:p>
          <a:p>
            <a:endParaRPr lang="en-IN" sz="2400" dirty="0"/>
          </a:p>
        </p:txBody>
      </p:sp>
      <p:pic>
        <p:nvPicPr>
          <p:cNvPr id="4" name="Picture 3"/>
          <p:cNvPicPr>
            <a:picLocks noChangeAspect="1"/>
          </p:cNvPicPr>
          <p:nvPr/>
        </p:nvPicPr>
        <p:blipFill>
          <a:blip r:embed="rId1"/>
          <a:stretch>
            <a:fillRect/>
          </a:stretch>
        </p:blipFill>
        <p:spPr>
          <a:xfrm>
            <a:off x="6283960" y="0"/>
            <a:ext cx="2581275" cy="1543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772816"/>
            <a:ext cx="8064896" cy="3046095"/>
          </a:xfrm>
          <a:prstGeom prst="rect">
            <a:avLst/>
          </a:prstGeom>
        </p:spPr>
        <p:txBody>
          <a:bodyPr wrap="square">
            <a:spAutoFit/>
          </a:bodyPr>
          <a:lstStyle/>
          <a:p>
            <a:pPr marL="342900" indent="-342900">
              <a:buFont typeface="Arial" panose="020B0604020202020204" pitchFamily="34" charset="0"/>
              <a:buChar char="•"/>
            </a:pPr>
            <a:r>
              <a:rPr lang="en-US" sz="2400" dirty="0">
                <a:sym typeface="+mn-ea"/>
              </a:rPr>
              <a:t>According to linkdien 600000+ job appochunity available in cloud computing </a:t>
            </a:r>
            <a:endParaRPr lang="en-US" sz="2400" dirty="0"/>
          </a:p>
          <a:p>
            <a:pPr marL="342900" indent="-342900">
              <a:buFont typeface="Arial" panose="020B0604020202020204" pitchFamily="34" charset="0"/>
              <a:buChar char="•"/>
            </a:pPr>
            <a:r>
              <a:rPr lang="en-US" sz="2400" dirty="0"/>
              <a:t>increase the flexibility of storage</a:t>
            </a:r>
            <a:endParaRPr lang="en-US" sz="2400" dirty="0"/>
          </a:p>
          <a:p>
            <a:pPr marL="342900" indent="-342900">
              <a:buFont typeface="Arial" panose="020B0604020202020204" pitchFamily="34" charset="0"/>
              <a:buChar char="•"/>
            </a:pPr>
            <a:r>
              <a:rPr lang="en-US" sz="2400" dirty="0"/>
              <a:t>Easily recover the data</a:t>
            </a:r>
            <a:endParaRPr lang="en-US" sz="2400" dirty="0"/>
          </a:p>
          <a:p>
            <a:pPr marL="342900" indent="-342900">
              <a:buFont typeface="Arial" panose="020B0604020202020204" pitchFamily="34" charset="0"/>
              <a:buChar char="•"/>
            </a:pPr>
            <a:r>
              <a:rPr lang="en-US" sz="2400" dirty="0"/>
              <a:t>Easy access to the data</a:t>
            </a:r>
            <a:endParaRPr lang="en-US" sz="2400" dirty="0"/>
          </a:p>
          <a:p>
            <a:pPr marL="342900" indent="-342900">
              <a:buFont typeface="Arial" panose="020B0604020202020204" pitchFamily="34" charset="0"/>
              <a:buChar char="•"/>
            </a:pPr>
            <a:r>
              <a:rPr lang="en-US" sz="2400" dirty="0"/>
              <a:t>secure and protected</a:t>
            </a:r>
            <a:endParaRPr lang="en-US" sz="2400" dirty="0"/>
          </a:p>
          <a:p>
            <a:pPr marL="342900" indent="-342900">
              <a:buFont typeface="Arial" panose="020B0604020202020204" pitchFamily="34" charset="0"/>
              <a:buChar char="•"/>
            </a:pPr>
            <a:r>
              <a:rPr lang="en-US" sz="2400" dirty="0"/>
              <a:t>no maintaince required</a:t>
            </a:r>
            <a:endParaRPr lang="en-US" sz="2400" dirty="0"/>
          </a:p>
          <a:p>
            <a:endParaRPr lang="en-US" sz="2400" dirty="0"/>
          </a:p>
        </p:txBody>
      </p:sp>
      <p:sp>
        <p:nvSpPr>
          <p:cNvPr id="4" name="Rectangle 3"/>
          <p:cNvSpPr/>
          <p:nvPr/>
        </p:nvSpPr>
        <p:spPr>
          <a:xfrm>
            <a:off x="428193" y="188640"/>
            <a:ext cx="8064896" cy="1015663"/>
          </a:xfrm>
          <a:prstGeom prst="rect">
            <a:avLst/>
          </a:prstGeom>
        </p:spPr>
        <p:txBody>
          <a:bodyPr wrap="square">
            <a:spAutoFit/>
          </a:bodyPr>
          <a:lstStyle/>
          <a:p>
            <a:r>
              <a:rPr lang="en-US" sz="3600" dirty="0">
                <a:solidFill>
                  <a:srgbClr val="FFC000"/>
                </a:solidFill>
                <a:latin typeface="Algerian" panose="04020705040A02060702" pitchFamily="82" charset="0"/>
              </a:rPr>
              <a:t>Motivation:</a:t>
            </a:r>
            <a:endParaRPr lang="en-US" sz="3600" dirty="0">
              <a:solidFill>
                <a:srgbClr val="FFC000"/>
              </a:solidFill>
              <a:latin typeface="Algerian" panose="04020705040A02060702" pitchFamily="82" charset="0"/>
            </a:endParaRPr>
          </a:p>
          <a:p>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332656"/>
            <a:ext cx="6264696" cy="1046440"/>
          </a:xfrm>
          <a:prstGeom prst="rect">
            <a:avLst/>
          </a:prstGeom>
          <a:noFill/>
        </p:spPr>
        <p:txBody>
          <a:bodyPr wrap="square" rtlCol="0">
            <a:spAutoFit/>
          </a:bodyPr>
          <a:lstStyle/>
          <a:p>
            <a:r>
              <a:rPr lang="en-IN" sz="4400" dirty="0">
                <a:solidFill>
                  <a:srgbClr val="FFC000"/>
                </a:solidFill>
                <a:latin typeface="Algerian" panose="04020705040A02060702" pitchFamily="82" charset="0"/>
                <a:cs typeface="Arial" panose="020B0604020202020204" pitchFamily="34" charset="0"/>
              </a:rPr>
              <a:t>Literature survey:</a:t>
            </a:r>
            <a:endParaRPr lang="en-IN" sz="4400" dirty="0">
              <a:solidFill>
                <a:srgbClr val="FFC000"/>
              </a:solidFill>
              <a:latin typeface="Algerian" panose="04020705040A02060702" pitchFamily="82" charset="0"/>
              <a:cs typeface="Arial" panose="020B0604020202020204" pitchFamily="34" charset="0"/>
            </a:endParaRPr>
          </a:p>
          <a:p>
            <a:endParaRPr lang="en-IN" dirty="0"/>
          </a:p>
        </p:txBody>
      </p:sp>
      <p:graphicFrame>
        <p:nvGraphicFramePr>
          <p:cNvPr id="3" name="Table 2"/>
          <p:cNvGraphicFramePr>
            <a:graphicFrameLocks noGrp="1"/>
          </p:cNvGraphicFramePr>
          <p:nvPr/>
        </p:nvGraphicFramePr>
        <p:xfrm>
          <a:off x="395605" y="1628775"/>
          <a:ext cx="8352790" cy="4219575"/>
        </p:xfrm>
        <a:graphic>
          <a:graphicData uri="http://schemas.openxmlformats.org/drawingml/2006/table">
            <a:tbl>
              <a:tblPr firstRow="1" firstCol="1" bandRow="1">
                <a:tableStyleId>{5C22544A-7EE6-4342-B048-85BDC9FD1C3A}</a:tableStyleId>
              </a:tblPr>
              <a:tblGrid>
                <a:gridCol w="566420"/>
                <a:gridCol w="1882140"/>
                <a:gridCol w="2491105"/>
                <a:gridCol w="3204845"/>
                <a:gridCol w="208280"/>
              </a:tblGrid>
              <a:tr h="651510">
                <a:tc>
                  <a:txBody>
                    <a:bodyPr/>
                    <a:lstStyle/>
                    <a:p>
                      <a:pPr>
                        <a:lnSpc>
                          <a:spcPct val="107000"/>
                        </a:lnSpc>
                        <a:spcAft>
                          <a:spcPts val="800"/>
                        </a:spcAft>
                      </a:pPr>
                      <a:r>
                        <a:rPr lang="en-IN" sz="2000" dirty="0">
                          <a:effectLst/>
                        </a:rPr>
                        <a:t>Sr.no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c>
                  <a:txBody>
                    <a:bodyPr/>
                    <a:lstStyle/>
                    <a:p>
                      <a:pPr>
                        <a:lnSpc>
                          <a:spcPct val="107000"/>
                        </a:lnSpc>
                        <a:spcAft>
                          <a:spcPts val="800"/>
                        </a:spcAft>
                      </a:pPr>
                      <a:r>
                        <a:rPr lang="en-IN" sz="2000" dirty="0">
                          <a:effectLst/>
                        </a:rPr>
                        <a:t>Name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c>
                  <a:txBody>
                    <a:bodyPr/>
                    <a:lstStyle/>
                    <a:p>
                      <a:pPr>
                        <a:lnSpc>
                          <a:spcPct val="107000"/>
                        </a:lnSpc>
                        <a:spcAft>
                          <a:spcPts val="800"/>
                        </a:spcAft>
                      </a:pPr>
                      <a:r>
                        <a:rPr lang="en-IN" sz="2000" dirty="0">
                          <a:effectLst/>
                        </a:rPr>
                        <a:t>Description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c>
                  <a:txBody>
                    <a:bodyPr/>
                    <a:lstStyle/>
                    <a:p>
                      <a:pPr>
                        <a:lnSpc>
                          <a:spcPct val="107000"/>
                        </a:lnSpc>
                        <a:spcAft>
                          <a:spcPts val="800"/>
                        </a:spcAft>
                      </a:pPr>
                      <a:r>
                        <a:rPr lang="en-IN" sz="2000" dirty="0">
                          <a:effectLst/>
                        </a:rPr>
                        <a:t>Problem Found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c>
                  <a:txBody>
                    <a:bodyPr/>
                    <a:lstStyle/>
                    <a:p>
                      <a:pP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r>
              <a:tr h="1568450">
                <a:tc>
                  <a:txBody>
                    <a:bodyPr/>
                    <a:lstStyle/>
                    <a:p>
                      <a:pPr>
                        <a:lnSpc>
                          <a:spcPct val="107000"/>
                        </a:lnSpc>
                        <a:spcAft>
                          <a:spcPts val="800"/>
                        </a:spcAft>
                      </a:pPr>
                      <a:r>
                        <a:rPr lang="en-IN"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c>
                  <a:txBody>
                    <a:bodyPr/>
                    <a:lstStyle/>
                    <a:p>
                      <a:pPr>
                        <a:lnSpc>
                          <a:spcPct val="107000"/>
                        </a:lnSpc>
                        <a:spcAft>
                          <a:spcPts val="800"/>
                        </a:spcAft>
                      </a:pPr>
                      <a:r>
                        <a:rPr lang="en-IN" sz="1100" dirty="0">
                          <a:effectLst/>
                          <a:latin typeface="Calibri" panose="020F0502020204030204" pitchFamily="34" charset="0"/>
                          <a:cs typeface="Calibri" panose="020F0502020204030204" pitchFamily="34" charset="0"/>
                        </a:rPr>
                        <a:t> </a:t>
                      </a:r>
                      <a:r>
                        <a:rPr lang="en-IN" sz="1800" dirty="0">
                          <a:effectLst/>
                          <a:latin typeface="Calibri" panose="020F0502020204030204" pitchFamily="34" charset="0"/>
                          <a:cs typeface="Calibri" panose="020F0502020204030204" pitchFamily="34" charset="0"/>
                        </a:rPr>
                        <a:t>Toward Cloud Computing Reference Architecture</a:t>
                      </a:r>
                      <a:endParaRPr lang="en-IN" sz="1800" dirty="0">
                        <a:effectLst/>
                        <a:latin typeface="Calibri" panose="020F0502020204030204" pitchFamily="34" charset="0"/>
                        <a:cs typeface="Calibri" panose="020F0502020204030204" pitchFamily="34" charset="0"/>
                      </a:endParaRPr>
                    </a:p>
                  </a:txBody>
                  <a:tcPr marL="66865" marR="66865" marT="0" marB="0"/>
                </a:tc>
                <a:tc>
                  <a:txBody>
                    <a:bodyPr/>
                    <a:lstStyle/>
                    <a:p>
                      <a:pPr>
                        <a:lnSpc>
                          <a:spcPct val="107000"/>
                        </a:lnSpc>
                        <a:spcAft>
                          <a:spcPts val="800"/>
                        </a:spcAft>
                      </a:pPr>
                      <a:r>
                        <a:rPr lang="en-US" altLang="en-IN" sz="1600" dirty="0">
                          <a:effectLst/>
                          <a:latin typeface="Calibri" panose="020F0502020204030204" pitchFamily="34" charset="0"/>
                          <a:ea typeface="Calibri" panose="020F0502020204030204" pitchFamily="34" charset="0"/>
                          <a:cs typeface="Calibri" panose="020F0502020204030204" pitchFamily="34" charset="0"/>
                        </a:rPr>
                        <a:t>In this paper they have foced on architecure of cloud computing.</a:t>
                      </a:r>
                      <a:endParaRPr lang="en-US" altLang="en-IN"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altLang="en-IN" sz="1600" dirty="0">
                          <a:effectLst/>
                          <a:latin typeface="Calibri" panose="020F0502020204030204" pitchFamily="34" charset="0"/>
                          <a:ea typeface="Calibri" panose="020F0502020204030204" pitchFamily="34" charset="0"/>
                          <a:cs typeface="Calibri" panose="020F0502020204030204" pitchFamily="34" charset="0"/>
                        </a:rPr>
                        <a:t>how cloud computing work exactly</a:t>
                      </a:r>
                      <a:endParaRPr lang="en-US" alt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66865" marR="66865" marT="0" marB="0"/>
                </a:tc>
                <a:tc>
                  <a:txBody>
                    <a:bodyPr/>
                    <a:lstStyle/>
                    <a:p>
                      <a:pPr>
                        <a:lnSpc>
                          <a:spcPct val="107000"/>
                        </a:lnSpc>
                        <a:spcAft>
                          <a:spcPts val="800"/>
                        </a:spcAft>
                      </a:pPr>
                      <a:r>
                        <a:rPr lang="en-US" altLang="en-IN" sz="1600" dirty="0">
                          <a:effectLst/>
                          <a:latin typeface="Calibri" panose="020F0502020204030204" pitchFamily="34" charset="0"/>
                          <a:ea typeface="Calibri" panose="020F0502020204030204" pitchFamily="34" charset="0"/>
                          <a:cs typeface="Calibri" panose="020F0502020204030204" pitchFamily="34" charset="0"/>
                        </a:rPr>
                        <a:t>only basic information given</a:t>
                      </a:r>
                      <a:endParaRPr lang="en-US" alt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66865" marR="66865" marT="0"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r>
              <a:tr h="1999615">
                <a:tc>
                  <a:txBody>
                    <a:bodyPr/>
                    <a:lstStyle/>
                    <a:p>
                      <a:pPr>
                        <a:lnSpc>
                          <a:spcPct val="107000"/>
                        </a:lnSpc>
                        <a:spcAft>
                          <a:spcPts val="800"/>
                        </a:spcAft>
                      </a:pPr>
                      <a:r>
                        <a:rPr lang="en-IN" sz="2000" dirty="0">
                          <a:effectLst/>
                        </a:rPr>
                        <a: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c>
                  <a:txBody>
                    <a:bodyPr/>
                    <a:lstStyle/>
                    <a:p>
                      <a:pPr>
                        <a:lnSpc>
                          <a:spcPct val="107000"/>
                        </a:lnSpc>
                        <a:spcAft>
                          <a:spcPts val="800"/>
                        </a:spcAft>
                      </a:pPr>
                      <a:r>
                        <a:rPr lang="en-IN" sz="1100" dirty="0">
                          <a:effectLst/>
                          <a:latin typeface="Calibri" panose="020F0502020204030204" pitchFamily="34" charset="0"/>
                          <a:cs typeface="Calibri" panose="020F0502020204030204" pitchFamily="34" charset="0"/>
                        </a:rPr>
                        <a:t> </a:t>
                      </a:r>
                      <a:r>
                        <a:rPr lang="en-IN" sz="2000" dirty="0">
                          <a:effectLst/>
                          <a:latin typeface="Calibri" panose="020F0502020204030204" pitchFamily="34" charset="0"/>
                          <a:cs typeface="Calibri" panose="020F0502020204030204" pitchFamily="34" charset="0"/>
                        </a:rPr>
                        <a:t>Evaluation of Highly Reliable Cloud Computing</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txBody>
                  <a:tcPr marL="66865" marR="66865" marT="0" marB="0"/>
                </a:tc>
                <a:tc>
                  <a:txBody>
                    <a:bodyPr/>
                    <a:lstStyle/>
                    <a:p>
                      <a:pPr>
                        <a:lnSpc>
                          <a:spcPct val="107000"/>
                        </a:lnSpc>
                        <a:spcAft>
                          <a:spcPts val="800"/>
                        </a:spcAft>
                      </a:pPr>
                      <a:r>
                        <a:rPr lang="en-IN" sz="1600" dirty="0">
                          <a:effectLst/>
                          <a:latin typeface="Calibri" panose="020F0502020204030204" pitchFamily="34" charset="0"/>
                          <a:cs typeface="Calibri" panose="020F0502020204030204" pitchFamily="34" charset="0"/>
                        </a:rPr>
                        <a:t> In this paper they have </a:t>
                      </a:r>
                      <a:r>
                        <a:rPr lang="en-IN" sz="1600" dirty="0" err="1">
                          <a:effectLst/>
                          <a:latin typeface="Calibri" panose="020F0502020204030204" pitchFamily="34" charset="0"/>
                          <a:cs typeface="Calibri" panose="020F0502020204030204" pitchFamily="34" charset="0"/>
                        </a:rPr>
                        <a:t>foced</a:t>
                      </a:r>
                      <a:r>
                        <a:rPr lang="en-IN" sz="1600" dirty="0">
                          <a:effectLst/>
                          <a:latin typeface="Calibri" panose="020F0502020204030204" pitchFamily="34" charset="0"/>
                          <a:cs typeface="Calibri" panose="020F0502020204030204" pitchFamily="34" charset="0"/>
                        </a:rPr>
                        <a:t> on </a:t>
                      </a:r>
                      <a:r>
                        <a:rPr lang="en-US" altLang="en-IN" sz="1600" dirty="0">
                          <a:effectLst/>
                          <a:latin typeface="Calibri" panose="020F0502020204030204" pitchFamily="34" charset="0"/>
                          <a:cs typeface="Calibri" panose="020F0502020204030204" pitchFamily="34" charset="0"/>
                        </a:rPr>
                        <a:t>Evaluation of cloud</a:t>
                      </a:r>
                      <a:r>
                        <a:rPr lang="en-US" sz="1600" dirty="0">
                          <a:effectLst/>
                          <a:latin typeface="Calibri" panose="020F0502020204030204" pitchFamily="34" charset="0"/>
                          <a:cs typeface="Calibri" panose="020F0502020204030204" pitchFamily="34" charset="0"/>
                        </a:rPr>
                        <a:t>.</a:t>
                      </a:r>
                      <a:endParaRPr lang="en-US" sz="1600" dirty="0">
                        <a:effectLst/>
                        <a:latin typeface="Calibri" panose="020F0502020204030204" pitchFamily="34" charset="0"/>
                        <a:cs typeface="Calibri" panose="020F0502020204030204" pitchFamily="34" charset="0"/>
                      </a:endParaRPr>
                    </a:p>
                    <a:p>
                      <a:pPr>
                        <a:lnSpc>
                          <a:spcPct val="107000"/>
                        </a:lnSpc>
                        <a:spcAft>
                          <a:spcPts val="800"/>
                        </a:spcAft>
                      </a:pPr>
                      <a:r>
                        <a:rPr lang="en-US" altLang="en-IN" sz="1600" dirty="0">
                          <a:effectLst/>
                          <a:latin typeface="Calibri" panose="020F0502020204030204" pitchFamily="34" charset="0"/>
                          <a:ea typeface="Calibri" panose="020F0502020204030204" pitchFamily="34" charset="0"/>
                          <a:cs typeface="Calibri" panose="020F0502020204030204" pitchFamily="34" charset="0"/>
                        </a:rPr>
                        <a:t>it describe the history of the cloud computing.when it come in market and people use it</a:t>
                      </a:r>
                      <a:endParaRPr lang="en-US" alt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66865" marR="66865" marT="0" marB="0"/>
                </a:tc>
                <a:tc>
                  <a:txBody>
                    <a:bodyPr/>
                    <a:lstStyle/>
                    <a:p>
                      <a:pPr>
                        <a:lnSpc>
                          <a:spcPct val="107000"/>
                        </a:lnSpc>
                        <a:spcAft>
                          <a:spcPts val="800"/>
                        </a:spcAft>
                      </a:pPr>
                      <a:r>
                        <a:rPr lang="en-IN" sz="1600" dirty="0">
                          <a:effectLst/>
                          <a:latin typeface="Calibri" panose="020F0502020204030204" pitchFamily="34" charset="0"/>
                          <a:cs typeface="Calibri" panose="020F0502020204030204" pitchFamily="34" charset="0"/>
                        </a:rPr>
                        <a:t>No prediction of future result.</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txBody>
                  <a:tcPr marL="66865" marR="66865" marT="0" marB="0"/>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51460" y="404495"/>
          <a:ext cx="8425180" cy="4429125"/>
        </p:xfrm>
        <a:graphic>
          <a:graphicData uri="http://schemas.openxmlformats.org/drawingml/2006/table">
            <a:tbl>
              <a:tblPr firstRow="1" firstCol="1" bandRow="1">
                <a:tableStyleId>{5C22544A-7EE6-4342-B048-85BDC9FD1C3A}</a:tableStyleId>
              </a:tblPr>
              <a:tblGrid>
                <a:gridCol w="570865"/>
                <a:gridCol w="1938655"/>
                <a:gridCol w="2802255"/>
                <a:gridCol w="2872105"/>
                <a:gridCol w="241300"/>
              </a:tblGrid>
              <a:tr h="651510">
                <a:tc>
                  <a:txBody>
                    <a:bodyPr/>
                    <a:lstStyle/>
                    <a:p>
                      <a:pPr>
                        <a:lnSpc>
                          <a:spcPct val="107000"/>
                        </a:lnSpc>
                        <a:spcAft>
                          <a:spcPts val="800"/>
                        </a:spcAft>
                      </a:pPr>
                      <a:r>
                        <a:rPr lang="en-IN" sz="2000" dirty="0">
                          <a:effectLst/>
                        </a:rPr>
                        <a:t>Sr.no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c>
                  <a:txBody>
                    <a:bodyPr/>
                    <a:lstStyle/>
                    <a:p>
                      <a:pPr>
                        <a:lnSpc>
                          <a:spcPct val="107000"/>
                        </a:lnSpc>
                        <a:spcAft>
                          <a:spcPts val="800"/>
                        </a:spcAft>
                      </a:pPr>
                      <a:r>
                        <a:rPr lang="en-IN" sz="2000" dirty="0">
                          <a:effectLst/>
                        </a:rPr>
                        <a:t>Name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c>
                  <a:txBody>
                    <a:bodyPr/>
                    <a:lstStyle/>
                    <a:p>
                      <a:pPr>
                        <a:lnSpc>
                          <a:spcPct val="107000"/>
                        </a:lnSpc>
                        <a:spcAft>
                          <a:spcPts val="800"/>
                        </a:spcAft>
                      </a:pPr>
                      <a:r>
                        <a:rPr lang="en-IN" sz="2000">
                          <a:effectLst/>
                        </a:rPr>
                        <a:t>Description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c>
                  <a:txBody>
                    <a:bodyPr/>
                    <a:lstStyle/>
                    <a:p>
                      <a:pPr>
                        <a:lnSpc>
                          <a:spcPct val="107000"/>
                        </a:lnSpc>
                        <a:spcAft>
                          <a:spcPts val="800"/>
                        </a:spcAft>
                      </a:pPr>
                      <a:r>
                        <a:rPr lang="en-IN" sz="2000" dirty="0">
                          <a:effectLst/>
                        </a:rPr>
                        <a:t>Problem Found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c>
                  <a:txBody>
                    <a:bodyPr/>
                    <a:lstStyle/>
                    <a:p>
                      <a:pP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r>
              <a:tr h="192532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c>
                  <a:txBody>
                    <a:bodyPr/>
                    <a:lstStyle/>
                    <a:p>
                      <a:pPr>
                        <a:lnSpc>
                          <a:spcPct val="107000"/>
                        </a:lnSpc>
                        <a:spcAft>
                          <a:spcPts val="800"/>
                        </a:spcAft>
                      </a:pPr>
                      <a:r>
                        <a:rPr lang="en-IN" sz="1400" dirty="0">
                          <a:effectLst/>
                          <a:latin typeface="Calibri" panose="020F0502020204030204" pitchFamily="34" charset="0"/>
                          <a:cs typeface="Calibri" panose="020F0502020204030204" pitchFamily="34" charset="0"/>
                        </a:rPr>
                        <a:t> Utilising Amazon Web Services to provide an on</a:t>
                      </a:r>
                      <a:r>
                        <a:rPr lang="en-US" altLang="en-IN" sz="1400" dirty="0">
                          <a:effectLst/>
                          <a:latin typeface="Calibri" panose="020F0502020204030204" pitchFamily="34" charset="0"/>
                          <a:cs typeface="Calibri" panose="020F0502020204030204" pitchFamily="34" charset="0"/>
                        </a:rPr>
                        <a:t> </a:t>
                      </a:r>
                      <a:r>
                        <a:rPr lang="en-IN" sz="1400" dirty="0">
                          <a:effectLst/>
                          <a:latin typeface="Calibri" panose="020F0502020204030204" pitchFamily="34" charset="0"/>
                          <a:ea typeface="Calibri" panose="020F0502020204030204" pitchFamily="34" charset="0"/>
                          <a:cs typeface="Calibri" panose="020F0502020204030204" pitchFamily="34" charset="0"/>
                        </a:rPr>
                        <a:t>demand urgent computing facility for</a:t>
                      </a:r>
                      <a:r>
                        <a:rPr lang="en-US" altLang="en-IN" sz="1400" dirty="0">
                          <a:effectLst/>
                          <a:latin typeface="Calibri" panose="020F0502020204030204" pitchFamily="34" charset="0"/>
                          <a:ea typeface="Calibri" panose="020F0502020204030204" pitchFamily="34" charset="0"/>
                          <a:cs typeface="Calibri" panose="020F0502020204030204" pitchFamily="34" charset="0"/>
                        </a:rPr>
                        <a:t> </a:t>
                      </a:r>
                      <a:r>
                        <a:rPr lang="en-IN" sz="1400" dirty="0">
                          <a:effectLst/>
                          <a:latin typeface="Calibri" panose="020F0502020204030204" pitchFamily="34" charset="0"/>
                          <a:ea typeface="Calibri" panose="020F0502020204030204" pitchFamily="34" charset="0"/>
                          <a:cs typeface="Calibri" panose="020F0502020204030204" pitchFamily="34" charset="0"/>
                        </a:rPr>
                        <a:t>climateprediction.net</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txBody>
                  <a:tcPr marL="66865" marR="66865" marT="0" marB="0"/>
                </a:tc>
                <a:tc>
                  <a:txBody>
                    <a:bodyPr/>
                    <a:lstStyle/>
                    <a:p>
                      <a:pPr>
                        <a:lnSpc>
                          <a:spcPct val="107000"/>
                        </a:lnSpc>
                        <a:spcAft>
                          <a:spcPts val="800"/>
                        </a:spcAft>
                      </a:pPr>
                      <a:r>
                        <a:rPr lang="en-IN" sz="1400" dirty="0">
                          <a:effectLst/>
                          <a:latin typeface="Calibri" panose="020F0502020204030204" pitchFamily="34" charset="0"/>
                          <a:cs typeface="Calibri" panose="020F0502020204030204" pitchFamily="34" charset="0"/>
                        </a:rPr>
                        <a:t>In this paper they have focused on </a:t>
                      </a:r>
                      <a:r>
                        <a:rPr lang="en-US" altLang="en-IN" sz="1400" dirty="0">
                          <a:effectLst/>
                          <a:latin typeface="Calibri" panose="020F0502020204030204" pitchFamily="34" charset="0"/>
                          <a:cs typeface="Calibri" panose="020F0502020204030204" pitchFamily="34" charset="0"/>
                        </a:rPr>
                        <a:t>urgent depmand computing facility for climatepredicion.net</a:t>
                      </a:r>
                      <a:endParaRPr lang="en-US" sz="1400" dirty="0">
                        <a:effectLst/>
                        <a:latin typeface="Calibri" panose="020F0502020204030204" pitchFamily="34" charset="0"/>
                        <a:cs typeface="Calibri" panose="020F0502020204030204" pitchFamily="34" charset="0"/>
                      </a:endParaRPr>
                    </a:p>
                    <a:p>
                      <a:pPr>
                        <a:lnSpc>
                          <a:spcPct val="107000"/>
                        </a:lnSpc>
                        <a:spcAft>
                          <a:spcPts val="800"/>
                        </a:spcAft>
                      </a:pPr>
                      <a:r>
                        <a:rPr lang="en-US" altLang="en-IN" sz="1400" dirty="0">
                          <a:effectLst/>
                          <a:latin typeface="Calibri" panose="020F0502020204030204" pitchFamily="34" charset="0"/>
                          <a:ea typeface="Calibri" panose="020F0502020204030204" pitchFamily="34" charset="0"/>
                          <a:cs typeface="Calibri" panose="020F0502020204030204" pitchFamily="34" charset="0"/>
                        </a:rPr>
                        <a:t> </a:t>
                      </a:r>
                      <a:r>
                        <a:rPr lang="en-IN" sz="1400" dirty="0">
                          <a:effectLst/>
                          <a:latin typeface="Calibri" panose="020F0502020204030204" pitchFamily="34" charset="0"/>
                          <a:ea typeface="Calibri" panose="020F0502020204030204" pitchFamily="34" charset="0"/>
                          <a:cs typeface="Calibri" panose="020F0502020204030204" pitchFamily="34" charset="0"/>
                          <a:sym typeface="+mn-ea"/>
                        </a:rPr>
                        <a:t>climateprediction.net</a:t>
                      </a:r>
                      <a:r>
                        <a:rPr lang="en-US" altLang="en-IN" sz="1400" dirty="0">
                          <a:effectLst/>
                          <a:latin typeface="Calibri" panose="020F0502020204030204" pitchFamily="34" charset="0"/>
                          <a:ea typeface="Calibri" panose="020F0502020204030204" pitchFamily="34" charset="0"/>
                          <a:cs typeface="Calibri" panose="020F0502020204030204" pitchFamily="34" charset="0"/>
                          <a:sym typeface="+mn-ea"/>
                        </a:rPr>
                        <a:t> </a:t>
                      </a:r>
                      <a:r>
                        <a:rPr lang="en-US" altLang="en-IN" sz="1400" dirty="0">
                          <a:effectLst/>
                          <a:latin typeface="Calibri" panose="020F0502020204030204" pitchFamily="34" charset="0"/>
                          <a:ea typeface="Calibri" panose="020F0502020204030204" pitchFamily="34" charset="0"/>
                          <a:cs typeface="Calibri" panose="020F0502020204030204" pitchFamily="34" charset="0"/>
                        </a:rPr>
                        <a:t>volunteer computing project to investigate and reduce uncertainties in climate modelling</a:t>
                      </a:r>
                      <a:endParaRPr lang="en-US" altLang="en-IN" sz="1400" dirty="0">
                        <a:effectLst/>
                        <a:latin typeface="Calibri" panose="020F0502020204030204" pitchFamily="34" charset="0"/>
                        <a:ea typeface="Calibri" panose="020F0502020204030204" pitchFamily="34" charset="0"/>
                        <a:cs typeface="Calibri" panose="020F0502020204030204" pitchFamily="34" charset="0"/>
                      </a:endParaRPr>
                    </a:p>
                  </a:txBody>
                  <a:tcPr marL="66865" marR="66865" marT="0" marB="0"/>
                </a:tc>
                <a:tc>
                  <a:txBody>
                    <a:bodyPr/>
                    <a:lstStyle/>
                    <a:p>
                      <a:pPr>
                        <a:lnSpc>
                          <a:spcPct val="107000"/>
                        </a:lnSpc>
                        <a:spcAft>
                          <a:spcPts val="800"/>
                        </a:spcAft>
                      </a:pPr>
                      <a:r>
                        <a:rPr lang="en-IN" sz="1400" dirty="0">
                          <a:effectLst/>
                          <a:latin typeface="Calibri" panose="020F0502020204030204" pitchFamily="34" charset="0"/>
                          <a:cs typeface="Calibri" panose="020F0502020204030204" pitchFamily="34" charset="0"/>
                        </a:rPr>
                        <a:t>No deep analysis of result</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txBody>
                  <a:tcPr marL="66865" marR="66865"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r>
              <a:tr h="1852295">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c>
                  <a:txBody>
                    <a:bodyPr/>
                    <a:lstStyle/>
                    <a:p>
                      <a:pPr>
                        <a:lnSpc>
                          <a:spcPct val="107000"/>
                        </a:lnSpc>
                        <a:spcAft>
                          <a:spcPts val="800"/>
                        </a:spcAft>
                      </a:pPr>
                      <a:r>
                        <a:rPr lang="en-IN" sz="1400" dirty="0">
                          <a:effectLst/>
                          <a:latin typeface="Calibri" panose="020F0502020204030204" pitchFamily="34" charset="0"/>
                          <a:cs typeface="Calibri" panose="020F0502020204030204" pitchFamily="34" charset="0"/>
                        </a:rPr>
                        <a:t> Evaluating Caching and Storage Options on the</a:t>
                      </a:r>
                      <a:r>
                        <a:rPr lang="en-US" altLang="en-IN" sz="1400" dirty="0">
                          <a:effectLst/>
                          <a:latin typeface="Calibri" panose="020F0502020204030204" pitchFamily="34" charset="0"/>
                          <a:cs typeface="Calibri" panose="020F0502020204030204" pitchFamily="34" charset="0"/>
                        </a:rPr>
                        <a:t> </a:t>
                      </a:r>
                      <a:r>
                        <a:rPr lang="en-IN" sz="1400" dirty="0">
                          <a:effectLst/>
                          <a:latin typeface="Calibri" panose="020F0502020204030204" pitchFamily="34" charset="0"/>
                          <a:ea typeface="Calibri" panose="020F0502020204030204" pitchFamily="34" charset="0"/>
                          <a:cs typeface="Calibri" panose="020F0502020204030204" pitchFamily="34" charset="0"/>
                        </a:rPr>
                        <a:t>Amazon Web Services Cloud</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txBody>
                  <a:tcPr marL="66865" marR="66865" marT="0" marB="0"/>
                </a:tc>
                <a:tc>
                  <a:txBody>
                    <a:bodyPr/>
                    <a:lstStyle/>
                    <a:p>
                      <a:pPr>
                        <a:lnSpc>
                          <a:spcPct val="107000"/>
                        </a:lnSpc>
                        <a:spcAft>
                          <a:spcPts val="800"/>
                        </a:spcAft>
                      </a:pPr>
                      <a:r>
                        <a:rPr lang="en-IN" sz="1400" dirty="0">
                          <a:effectLst/>
                          <a:latin typeface="Calibri" panose="020F0502020204030204" pitchFamily="34" charset="0"/>
                          <a:cs typeface="Calibri" panose="020F0502020204030204" pitchFamily="34" charset="0"/>
                        </a:rPr>
                        <a:t>  In this paper they have </a:t>
                      </a:r>
                      <a:r>
                        <a:rPr lang="en-IN" sz="1400" dirty="0" err="1">
                          <a:effectLst/>
                          <a:latin typeface="Calibri" panose="020F0502020204030204" pitchFamily="34" charset="0"/>
                          <a:cs typeface="Calibri" panose="020F0502020204030204" pitchFamily="34" charset="0"/>
                        </a:rPr>
                        <a:t>focued</a:t>
                      </a:r>
                      <a:r>
                        <a:rPr lang="en-IN" sz="1400" dirty="0">
                          <a:effectLst/>
                          <a:latin typeface="Calibri" panose="020F0502020204030204" pitchFamily="34" charset="0"/>
                          <a:cs typeface="Calibri" panose="020F0502020204030204" pitchFamily="34" charset="0"/>
                        </a:rPr>
                        <a:t> on </a:t>
                      </a:r>
                      <a:r>
                        <a:rPr lang="en-US" altLang="en-IN" sz="1400" dirty="0">
                          <a:effectLst/>
                          <a:latin typeface="Calibri" panose="020F0502020204030204" pitchFamily="34" charset="0"/>
                          <a:cs typeface="Calibri" panose="020F0502020204030204" pitchFamily="34" charset="0"/>
                        </a:rPr>
                        <a:t>Evaluation of AWS </a:t>
                      </a:r>
                      <a:endParaRPr lang="en-US" altLang="en-IN" sz="1400" dirty="0">
                        <a:effectLst/>
                        <a:latin typeface="Calibri" panose="020F0502020204030204" pitchFamily="34" charset="0"/>
                        <a:cs typeface="Calibri" panose="020F0502020204030204" pitchFamily="34" charset="0"/>
                      </a:endParaRPr>
                    </a:p>
                    <a:p>
                      <a:pPr>
                        <a:lnSpc>
                          <a:spcPct val="107000"/>
                        </a:lnSpc>
                        <a:spcAft>
                          <a:spcPts val="800"/>
                        </a:spcAft>
                      </a:pPr>
                      <a:r>
                        <a:rPr lang="en-US" altLang="en-IN" sz="1400" dirty="0">
                          <a:effectLst/>
                          <a:latin typeface="Calibri" panose="020F0502020204030204" pitchFamily="34" charset="0"/>
                          <a:ea typeface="Calibri" panose="020F0502020204030204" pitchFamily="34" charset="0"/>
                          <a:cs typeface="Calibri" panose="020F0502020204030204" pitchFamily="34" charset="0"/>
                        </a:rPr>
                        <a:t>it describe the Evaluation of AWS and different services provide by AWs</a:t>
                      </a:r>
                      <a:endParaRPr lang="en-US" altLang="en-IN" sz="1400" dirty="0">
                        <a:effectLst/>
                        <a:latin typeface="Calibri" panose="020F0502020204030204" pitchFamily="34" charset="0"/>
                        <a:ea typeface="Calibri" panose="020F0502020204030204" pitchFamily="34" charset="0"/>
                        <a:cs typeface="Calibri" panose="020F0502020204030204" pitchFamily="34" charset="0"/>
                      </a:endParaRPr>
                    </a:p>
                  </a:txBody>
                  <a:tcPr marL="66865" marR="66865" marT="0" marB="0"/>
                </a:tc>
                <a:tc>
                  <a:txBody>
                    <a:bodyPr/>
                    <a:lstStyle/>
                    <a:p>
                      <a:pPr>
                        <a:lnSpc>
                          <a:spcPct val="107000"/>
                        </a:lnSpc>
                        <a:spcAft>
                          <a:spcPts val="800"/>
                        </a:spcAft>
                      </a:pPr>
                      <a:r>
                        <a:rPr lang="en-IN" sz="1400" dirty="0">
                          <a:effectLst/>
                          <a:latin typeface="Calibri" panose="020F0502020204030204" pitchFamily="34" charset="0"/>
                          <a:cs typeface="Calibri" panose="020F0502020204030204" pitchFamily="34" charset="0"/>
                        </a:rPr>
                        <a:t>No prediction of future result</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txBody>
                  <a:tcPr marL="66865" marR="66865" marT="0" marB="0"/>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r>
            </a:tbl>
          </a:graphicData>
        </a:graphic>
      </p:graphicFrame>
      <p:graphicFrame>
        <p:nvGraphicFramePr>
          <p:cNvPr id="6" name="Table 5"/>
          <p:cNvGraphicFramePr>
            <a:graphicFrameLocks noGrp="1"/>
          </p:cNvGraphicFramePr>
          <p:nvPr/>
        </p:nvGraphicFramePr>
        <p:xfrm>
          <a:off x="237490" y="4833620"/>
          <a:ext cx="8439150" cy="1925320"/>
        </p:xfrm>
        <a:graphic>
          <a:graphicData uri="http://schemas.openxmlformats.org/drawingml/2006/table">
            <a:tbl>
              <a:tblPr firstRow="1" firstCol="1" bandRow="1">
                <a:tableStyleId>{5C22544A-7EE6-4342-B048-85BDC9FD1C3A}</a:tableStyleId>
              </a:tblPr>
              <a:tblGrid>
                <a:gridCol w="584835"/>
                <a:gridCol w="1938655"/>
                <a:gridCol w="2802255"/>
                <a:gridCol w="2872105"/>
                <a:gridCol w="241300"/>
              </a:tblGrid>
              <a:tr h="1925320">
                <a:tc>
                  <a:txBody>
                    <a:bodyPr/>
                    <a:p>
                      <a:pPr>
                        <a:lnSpc>
                          <a:spcPct val="107000"/>
                        </a:lnSpc>
                        <a:spcAft>
                          <a:spcPts val="800"/>
                        </a:spcAft>
                      </a:pPr>
                      <a:r>
                        <a:rPr lang="en-US" altLang="en-IN" sz="2000" dirty="0">
                          <a:effectLst/>
                          <a:latin typeface="Calibri" panose="020F0502020204030204" pitchFamily="34" charset="0"/>
                          <a:ea typeface="Calibri" panose="020F0502020204030204" pitchFamily="34" charset="0"/>
                          <a:cs typeface="Times New Roman" panose="02020603050405020304" pitchFamily="18" charset="0"/>
                        </a:rPr>
                        <a:t>5.</a:t>
                      </a:r>
                      <a:endParaRPr lang="en-US" alt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tc>
                <a:tc>
                  <a:txBody>
                    <a:bodyPr/>
                    <a:p>
                      <a:pPr>
                        <a:lnSpc>
                          <a:spcPct val="107000"/>
                        </a:lnSpc>
                        <a:spcAft>
                          <a:spcPts val="800"/>
                        </a:spcAft>
                      </a:pPr>
                      <a:r>
                        <a:rPr lang="en-IN" sz="1400" b="0" dirty="0">
                          <a:solidFill>
                            <a:schemeClr val="bg1"/>
                          </a:solidFill>
                          <a:effectLst/>
                          <a:latin typeface="Calibri" panose="020F0502020204030204" pitchFamily="34" charset="0"/>
                          <a:cs typeface="Calibri" panose="020F0502020204030204" pitchFamily="34" charset="0"/>
                        </a:rPr>
                        <a:t> Comparison of the IoT Platform Vendors, Microsoft </a:t>
                      </a:r>
                      <a:r>
                        <a:rPr lang="en-IN" sz="1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Azure, Amazon Web Services, and Google Cloud, from Users’ Perspectives</a:t>
                      </a:r>
                      <a:endParaRPr lang="en-IN" sz="1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6865" marR="66865" marT="0" marB="0">
                    <a:solidFill>
                      <a:schemeClr val="tx2"/>
                    </a:solidFill>
                  </a:tcPr>
                </a:tc>
                <a:tc>
                  <a:txBody>
                    <a:bodyPr/>
                    <a:p>
                      <a:pPr>
                        <a:lnSpc>
                          <a:spcPct val="107000"/>
                        </a:lnSpc>
                        <a:spcAft>
                          <a:spcPts val="800"/>
                        </a:spcAft>
                      </a:pPr>
                      <a:r>
                        <a:rPr lang="en-US" altLang="en-IN" sz="14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this paper they have focuse on the diffrent cloud platform and comparision of this platform </a:t>
                      </a:r>
                      <a:endParaRPr lang="en-US" altLang="en-IN" sz="14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altLang="en-IN" sz="14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mostly focus on the users prespective how easily can use it and provide better enviroment</a:t>
                      </a:r>
                      <a:endParaRPr lang="en-US" altLang="en-IN" sz="14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solidFill>
                      <a:schemeClr val="tx2"/>
                    </a:solidFill>
                  </a:tcPr>
                </a:tc>
                <a:tc>
                  <a:txBody>
                    <a:bodyPr/>
                    <a:p>
                      <a:pPr>
                        <a:lnSpc>
                          <a:spcPct val="107000"/>
                        </a:lnSpc>
                        <a:spcAft>
                          <a:spcPts val="800"/>
                        </a:spcAft>
                      </a:pPr>
                      <a:r>
                        <a:rPr lang="en-US" altLang="en-IN" sz="14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only collection of all topic provided</a:t>
                      </a:r>
                      <a:endParaRPr lang="en-US" altLang="en-IN" sz="14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solidFill>
                      <a:schemeClr val="tx2"/>
                    </a:solidFill>
                  </a:tcPr>
                </a:tc>
                <a:tc>
                  <a:txBody>
                    <a:bodyPr/>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65" marR="66865" marT="0" marB="0">
                    <a:solidFill>
                      <a:schemeClr val="tx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2429664"/>
            <a:ext cx="7704856" cy="1999615"/>
          </a:xfrm>
          <a:prstGeom prst="rect">
            <a:avLst/>
          </a:prstGeom>
          <a:noFill/>
        </p:spPr>
        <p:txBody>
          <a:bodyPr wrap="square" rtlCol="0">
            <a:spAutoFit/>
          </a:bodyPr>
          <a:lstStyle/>
          <a:p>
            <a:pPr indent="0" algn="l">
              <a:buFont typeface="Arial" panose="020B0604020202020204" pitchFamily="34" charset="0"/>
              <a:buNone/>
            </a:pPr>
            <a:r>
              <a:rPr lang="en-US" altLang="en-IN" sz="2400" dirty="0"/>
              <a:t>Cloud computing enables on demand services like  computation,storage ,networking etc. Which can access through internet user not requied to manage this services.</a:t>
            </a:r>
            <a:endParaRPr lang="en-US" altLang="en-IN" sz="2400" dirty="0"/>
          </a:p>
          <a:p>
            <a:pPr indent="0" algn="l">
              <a:buFont typeface="Arial" panose="020B0604020202020204" pitchFamily="34" charset="0"/>
              <a:buNone/>
            </a:pPr>
            <a:r>
              <a:rPr lang="en-US" altLang="en-IN" sz="2800" dirty="0"/>
              <a:t> e.g AWS,ServerSpace ,IBM Cloud etc.</a:t>
            </a:r>
            <a:endParaRPr lang="en-US" altLang="en-IN" sz="2800" dirty="0"/>
          </a:p>
        </p:txBody>
      </p:sp>
      <p:pic>
        <p:nvPicPr>
          <p:cNvPr id="6" name="Content Placeholder 5"/>
          <p:cNvPicPr>
            <a:picLocks noChangeAspect="1"/>
          </p:cNvPicPr>
          <p:nvPr>
            <p:ph idx="1"/>
          </p:nvPr>
        </p:nvPicPr>
        <p:blipFill>
          <a:blip r:embed="rId1"/>
          <a:stretch>
            <a:fillRect/>
          </a:stretch>
        </p:blipFill>
        <p:spPr>
          <a:xfrm>
            <a:off x="6228080" y="44450"/>
            <a:ext cx="2914650" cy="1514475"/>
          </a:xfrm>
          <a:prstGeom prst="rect">
            <a:avLst/>
          </a:prstGeom>
        </p:spPr>
      </p:pic>
      <p:sp>
        <p:nvSpPr>
          <p:cNvPr id="8" name="TextBox 1"/>
          <p:cNvSpPr txBox="1"/>
          <p:nvPr/>
        </p:nvSpPr>
        <p:spPr>
          <a:xfrm>
            <a:off x="251639" y="908601"/>
            <a:ext cx="6264696" cy="1045210"/>
          </a:xfrm>
          <a:prstGeom prst="rect">
            <a:avLst/>
          </a:prstGeom>
          <a:noFill/>
        </p:spPr>
        <p:txBody>
          <a:bodyPr wrap="square" rtlCol="0">
            <a:spAutoFit/>
          </a:bodyPr>
          <a:p>
            <a:r>
              <a:rPr lang="en-US" altLang="en-IN" sz="4400" dirty="0">
                <a:solidFill>
                  <a:srgbClr val="FFC000"/>
                </a:solidFill>
                <a:latin typeface="Algerian" panose="04020705040A02060702" pitchFamily="82" charset="0"/>
                <a:cs typeface="Arial" panose="020B0604020202020204" pitchFamily="34" charset="0"/>
              </a:rPr>
              <a:t>Cloud Computing</a:t>
            </a:r>
            <a:endParaRPr lang="en-IN" sz="4400" dirty="0">
              <a:solidFill>
                <a:srgbClr val="FFC000"/>
              </a:solidFill>
              <a:latin typeface="Algerian" panose="04020705040A02060702" pitchFamily="82" charset="0"/>
              <a:cs typeface="Arial" panose="020B0604020202020204" pitchFamily="34"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004095" y="3573146"/>
            <a:ext cx="3298113" cy="4195763"/>
          </a:xfrm>
        </p:spPr>
        <p:txBody>
          <a:bodyPr/>
          <a:p>
            <a:endParaRPr lang="en-US"/>
          </a:p>
          <a:p>
            <a:endParaRPr lang="en-US"/>
          </a:p>
          <a:p>
            <a:endParaRPr lang="en-US"/>
          </a:p>
        </p:txBody>
      </p:sp>
      <p:sp>
        <p:nvSpPr>
          <p:cNvPr id="4" name="TextBox 1"/>
          <p:cNvSpPr txBox="1"/>
          <p:nvPr/>
        </p:nvSpPr>
        <p:spPr>
          <a:xfrm>
            <a:off x="391795" y="332740"/>
            <a:ext cx="8535035" cy="1045210"/>
          </a:xfrm>
          <a:prstGeom prst="rect">
            <a:avLst/>
          </a:prstGeom>
          <a:noFill/>
        </p:spPr>
        <p:txBody>
          <a:bodyPr wrap="square" rtlCol="0">
            <a:spAutoFit/>
          </a:bodyPr>
          <a:p>
            <a:r>
              <a:rPr lang="en-US" altLang="en-IN" sz="4400" dirty="0">
                <a:solidFill>
                  <a:srgbClr val="FFC000"/>
                </a:solidFill>
                <a:latin typeface="Algerian" panose="04020705040A02060702" pitchFamily="82" charset="0"/>
                <a:cs typeface="Arial" panose="020B0604020202020204" pitchFamily="34" charset="0"/>
              </a:rPr>
              <a:t>Feature of cloud computing</a:t>
            </a:r>
            <a:endParaRPr lang="en-IN" sz="4400" dirty="0">
              <a:solidFill>
                <a:srgbClr val="FFC000"/>
              </a:solidFill>
              <a:latin typeface="Algerian" panose="04020705040A02060702" pitchFamily="82" charset="0"/>
              <a:cs typeface="Arial" panose="020B0604020202020204" pitchFamily="34" charset="0"/>
            </a:endParaRPr>
          </a:p>
          <a:p>
            <a:endParaRPr lang="en-IN" dirty="0"/>
          </a:p>
        </p:txBody>
      </p:sp>
      <p:pic>
        <p:nvPicPr>
          <p:cNvPr id="5" name="Content Placeholder 4"/>
          <p:cNvPicPr>
            <a:picLocks noChangeAspect="1"/>
          </p:cNvPicPr>
          <p:nvPr>
            <p:ph sz="half" idx="2"/>
          </p:nvPr>
        </p:nvPicPr>
        <p:blipFill>
          <a:blip r:embed="rId1"/>
          <a:stretch>
            <a:fillRect/>
          </a:stretch>
        </p:blipFill>
        <p:spPr>
          <a:xfrm>
            <a:off x="391795" y="1340485"/>
            <a:ext cx="2876550" cy="1600200"/>
          </a:xfrm>
          <a:prstGeom prst="rect">
            <a:avLst/>
          </a:prstGeom>
        </p:spPr>
      </p:pic>
      <p:sp>
        <p:nvSpPr>
          <p:cNvPr id="8" name="Text Box 7"/>
          <p:cNvSpPr txBox="1"/>
          <p:nvPr/>
        </p:nvSpPr>
        <p:spPr>
          <a:xfrm>
            <a:off x="899795" y="2997200"/>
            <a:ext cx="1447165" cy="645160"/>
          </a:xfrm>
          <a:prstGeom prst="rect">
            <a:avLst/>
          </a:prstGeom>
          <a:noFill/>
        </p:spPr>
        <p:txBody>
          <a:bodyPr wrap="square" rtlCol="0">
            <a:spAutoFit/>
          </a:bodyPr>
          <a:p>
            <a:r>
              <a:rPr lang="en-US">
                <a:sym typeface="+mn-ea"/>
              </a:rPr>
              <a:t>Scalable</a:t>
            </a:r>
            <a:endParaRPr lang="en-US"/>
          </a:p>
          <a:p>
            <a:endParaRPr lang="en-US"/>
          </a:p>
        </p:txBody>
      </p:sp>
      <p:pic>
        <p:nvPicPr>
          <p:cNvPr id="9" name="Picture 8"/>
          <p:cNvPicPr>
            <a:picLocks noChangeAspect="1"/>
          </p:cNvPicPr>
          <p:nvPr/>
        </p:nvPicPr>
        <p:blipFill>
          <a:blip r:embed="rId2"/>
          <a:stretch>
            <a:fillRect/>
          </a:stretch>
        </p:blipFill>
        <p:spPr>
          <a:xfrm>
            <a:off x="4860290" y="1484630"/>
            <a:ext cx="2978150" cy="1527175"/>
          </a:xfrm>
          <a:prstGeom prst="rect">
            <a:avLst/>
          </a:prstGeom>
        </p:spPr>
      </p:pic>
      <p:sp>
        <p:nvSpPr>
          <p:cNvPr id="17" name="Text Box 16"/>
          <p:cNvSpPr txBox="1"/>
          <p:nvPr/>
        </p:nvSpPr>
        <p:spPr>
          <a:xfrm>
            <a:off x="5292090" y="3169920"/>
            <a:ext cx="2048510" cy="368300"/>
          </a:xfrm>
          <a:prstGeom prst="rect">
            <a:avLst/>
          </a:prstGeom>
          <a:noFill/>
        </p:spPr>
        <p:txBody>
          <a:bodyPr wrap="square" rtlCol="0">
            <a:spAutoFit/>
          </a:bodyPr>
          <a:p>
            <a:r>
              <a:rPr lang="en-US">
                <a:sym typeface="+mn-ea"/>
              </a:rPr>
              <a:t>Pay as you go</a:t>
            </a:r>
            <a:endParaRPr lang="en-US"/>
          </a:p>
        </p:txBody>
      </p:sp>
      <p:pic>
        <p:nvPicPr>
          <p:cNvPr id="19" name="Picture 18"/>
          <p:cNvPicPr>
            <a:picLocks noChangeAspect="1"/>
          </p:cNvPicPr>
          <p:nvPr/>
        </p:nvPicPr>
        <p:blipFill>
          <a:blip r:embed="rId3"/>
          <a:stretch>
            <a:fillRect/>
          </a:stretch>
        </p:blipFill>
        <p:spPr>
          <a:xfrm>
            <a:off x="683895" y="3691255"/>
            <a:ext cx="2066925" cy="1704975"/>
          </a:xfrm>
          <a:prstGeom prst="rect">
            <a:avLst/>
          </a:prstGeom>
        </p:spPr>
      </p:pic>
      <p:sp>
        <p:nvSpPr>
          <p:cNvPr id="27" name="Text Box 26"/>
          <p:cNvSpPr txBox="1"/>
          <p:nvPr/>
        </p:nvSpPr>
        <p:spPr>
          <a:xfrm>
            <a:off x="827405" y="5445125"/>
            <a:ext cx="1447165" cy="645160"/>
          </a:xfrm>
          <a:prstGeom prst="rect">
            <a:avLst/>
          </a:prstGeom>
          <a:noFill/>
        </p:spPr>
        <p:txBody>
          <a:bodyPr wrap="square" rtlCol="0">
            <a:spAutoFit/>
          </a:bodyPr>
          <a:p>
            <a:r>
              <a:rPr lang="en-US">
                <a:sym typeface="+mn-ea"/>
              </a:rPr>
              <a:t>Flexible</a:t>
            </a:r>
            <a:endParaRPr lang="en-US"/>
          </a:p>
          <a:p>
            <a:endParaRPr lang="en-US"/>
          </a:p>
        </p:txBody>
      </p:sp>
      <p:sp>
        <p:nvSpPr>
          <p:cNvPr id="28" name="Text Box 27"/>
          <p:cNvSpPr txBox="1"/>
          <p:nvPr/>
        </p:nvSpPr>
        <p:spPr>
          <a:xfrm>
            <a:off x="5084445" y="5417185"/>
            <a:ext cx="2753995" cy="922020"/>
          </a:xfrm>
          <a:prstGeom prst="rect">
            <a:avLst/>
          </a:prstGeom>
          <a:noFill/>
        </p:spPr>
        <p:txBody>
          <a:bodyPr wrap="square" rtlCol="0">
            <a:spAutoFit/>
          </a:bodyPr>
          <a:p>
            <a:r>
              <a:rPr lang="en-US">
                <a:sym typeface="+mn-ea"/>
              </a:rPr>
              <a:t>Secure and Disaster Recovery</a:t>
            </a:r>
            <a:endParaRPr lang="en-US"/>
          </a:p>
          <a:p>
            <a:endParaRPr lang="en-US"/>
          </a:p>
        </p:txBody>
      </p:sp>
      <p:pic>
        <p:nvPicPr>
          <p:cNvPr id="29" name="Picture 28"/>
          <p:cNvPicPr>
            <a:picLocks noChangeAspect="1"/>
          </p:cNvPicPr>
          <p:nvPr/>
        </p:nvPicPr>
        <p:blipFill>
          <a:blip r:embed="rId4"/>
          <a:stretch>
            <a:fillRect/>
          </a:stretch>
        </p:blipFill>
        <p:spPr>
          <a:xfrm>
            <a:off x="5220335" y="3630295"/>
            <a:ext cx="1981200" cy="1733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spDef>
      <a:spPr/>
      <a:bodyPr rtlCol="0" anchor="ctr"/>
      <a:lstStyle>
        <a:defPPr algn="ctr">
          <a:defRPr lang="en-US" dirty="0"/>
        </a:defPPr>
      </a:lstStyle>
      <a:style>
        <a:lnRef idx="2">
          <a:schemeClr val="dk1"/>
        </a:lnRef>
        <a:fillRef idx="1">
          <a:schemeClr val="lt1"/>
        </a:fillRef>
        <a:effectRef idx="0">
          <a:schemeClr val="dk1"/>
        </a:effectRef>
        <a:fontRef idx="minor">
          <a:schemeClr val="dk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6375</Words>
  <Application>WPS Presentation</Application>
  <PresentationFormat>On-screen Show (4:3)</PresentationFormat>
  <Paragraphs>320</Paragraphs>
  <Slides>27</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2" baseType="lpstr">
      <vt:lpstr>Arial</vt:lpstr>
      <vt:lpstr>SimSun</vt:lpstr>
      <vt:lpstr>Wingdings</vt:lpstr>
      <vt:lpstr>Wingdings 3</vt:lpstr>
      <vt:lpstr>Arial</vt:lpstr>
      <vt:lpstr>Cascadia Code SemiBold</vt:lpstr>
      <vt:lpstr>Segoe Print</vt:lpstr>
      <vt:lpstr>Algerian</vt:lpstr>
      <vt:lpstr>Calibri</vt:lpstr>
      <vt:lpstr>Times New Roman</vt:lpstr>
      <vt:lpstr>Century Gothic</vt:lpstr>
      <vt:lpstr>Microsoft YaHei</vt:lpstr>
      <vt:lpstr>Arial Unicode MS</vt:lpstr>
      <vt:lpstr>Ion</vt:lpstr>
      <vt:lpstr>StaticMetafile</vt:lpstr>
      <vt:lpstr>				                STCL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Amazon Web Service</vt:lpstr>
      <vt:lpstr>Benifits of uses  AWS </vt:lpstr>
      <vt:lpstr>AWS  REgions and availability zone</vt:lpstr>
      <vt:lpstr>AWS  REgions and availability zone</vt:lpstr>
      <vt:lpstr>AWS Core services  </vt:lpstr>
      <vt:lpstr>PowerPoint 演示文稿</vt:lpstr>
      <vt:lpstr>Elastic load balance </vt:lpstr>
      <vt:lpstr>AWS Storage services </vt:lpstr>
      <vt:lpstr>AWS Security services </vt:lpstr>
      <vt:lpstr>AWS DATABASE services </vt:lpstr>
      <vt:lpstr>AWS Networking services </vt:lpstr>
      <vt:lpstr>AWS career </vt:lpstr>
      <vt:lpstr>Aws disadvantages </vt:lpstr>
      <vt:lpstr>Conclusion </vt:lpstr>
      <vt:lpstr>References: </vt:lpstr>
      <vt:lpstr>            thank   you…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dc:creator>
  <cp:lastModifiedBy>Amol Dhawale 21U549</cp:lastModifiedBy>
  <cp:revision>147</cp:revision>
  <dcterms:created xsi:type="dcterms:W3CDTF">2022-04-02T12:13:00Z</dcterms:created>
  <dcterms:modified xsi:type="dcterms:W3CDTF">2022-10-19T10:24:55Z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DBD28EF915654C58A08177E56F48430A</vt:lpwstr>
  </property>
  <property fmtid="{D5CDD505-2E9C-101B-9397-08002B2CF9AE}" pid="3" name="KSOProductBuildVer">
    <vt:lpwstr>1033-11.2.0.11341</vt:lpwstr>
  </property>
</Properties>
</file>