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sldIdLst>
    <p:sldId id="256" r:id="rId2"/>
    <p:sldId id="257" r:id="rId3"/>
    <p:sldId id="258" r:id="rId4"/>
    <p:sldId id="259" r:id="rId5"/>
    <p:sldId id="275" r:id="rId6"/>
    <p:sldId id="279" r:id="rId7"/>
    <p:sldId id="276" r:id="rId8"/>
    <p:sldId id="277" r:id="rId9"/>
    <p:sldId id="278" r:id="rId10"/>
    <p:sldId id="280" r:id="rId11"/>
    <p:sldId id="281" r:id="rId12"/>
    <p:sldId id="260" r:id="rId13"/>
    <p:sldId id="264" r:id="rId14"/>
    <p:sldId id="266" r:id="rId15"/>
    <p:sldId id="267" r:id="rId16"/>
    <p:sldId id="268" r:id="rId17"/>
    <p:sldId id="262" r:id="rId18"/>
    <p:sldId id="261" r:id="rId19"/>
    <p:sldId id="26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20" autoAdjust="0"/>
    <p:restoredTop sz="94660"/>
  </p:normalViewPr>
  <p:slideViewPr>
    <p:cSldViewPr snapToGrid="0">
      <p:cViewPr varScale="1">
        <p:scale>
          <a:sx n="85" d="100"/>
          <a:sy n="85" d="100"/>
        </p:scale>
        <p:origin x="778"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7068EB-6054-41E6-A4DA-2616923B4B0E}"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597D7419-AC56-4F57-BAB2-4B7C86E6795C}">
      <dgm:prSet/>
      <dgm:spPr/>
      <dgm:t>
        <a:bodyPr/>
        <a:lstStyle/>
        <a:p>
          <a:pPr>
            <a:lnSpc>
              <a:spcPct val="100000"/>
            </a:lnSpc>
          </a:pPr>
          <a:r>
            <a:rPr lang="en-US" dirty="0"/>
            <a:t>Introduction about Bank &amp; Loan Process</a:t>
          </a:r>
        </a:p>
      </dgm:t>
    </dgm:pt>
    <dgm:pt modelId="{1FE5D7F9-CD9C-477E-988C-77B13C670048}" type="parTrans" cxnId="{CE7E5A6E-E5BC-4D8C-A2A9-BDC5524D8B95}">
      <dgm:prSet/>
      <dgm:spPr/>
      <dgm:t>
        <a:bodyPr/>
        <a:lstStyle/>
        <a:p>
          <a:endParaRPr lang="en-US"/>
        </a:p>
      </dgm:t>
    </dgm:pt>
    <dgm:pt modelId="{2F9D2148-432D-44F7-9A34-2D9C9EFC28B3}" type="sibTrans" cxnId="{CE7E5A6E-E5BC-4D8C-A2A9-BDC5524D8B95}">
      <dgm:prSet/>
      <dgm:spPr/>
      <dgm:t>
        <a:bodyPr/>
        <a:lstStyle/>
        <a:p>
          <a:pPr>
            <a:lnSpc>
              <a:spcPct val="100000"/>
            </a:lnSpc>
          </a:pPr>
          <a:endParaRPr lang="en-US"/>
        </a:p>
      </dgm:t>
    </dgm:pt>
    <dgm:pt modelId="{7514A23B-5931-416B-A41B-878268A663F8}">
      <dgm:prSet/>
      <dgm:spPr/>
      <dgm:t>
        <a:bodyPr/>
        <a:lstStyle/>
        <a:p>
          <a:pPr>
            <a:lnSpc>
              <a:spcPct val="100000"/>
            </a:lnSpc>
          </a:pPr>
          <a:r>
            <a:rPr lang="en-US" dirty="0"/>
            <a:t>List of KPI ‘s</a:t>
          </a:r>
        </a:p>
      </dgm:t>
    </dgm:pt>
    <dgm:pt modelId="{3A47C088-28A9-4428-AC7F-C0E4827E6FFF}" type="parTrans" cxnId="{B3EF9A34-1F11-4DF2-B44B-1976C8FBBDE5}">
      <dgm:prSet/>
      <dgm:spPr/>
      <dgm:t>
        <a:bodyPr/>
        <a:lstStyle/>
        <a:p>
          <a:endParaRPr lang="en-US"/>
        </a:p>
      </dgm:t>
    </dgm:pt>
    <dgm:pt modelId="{1B5635FA-8F81-4BB3-9D7A-199C8E6CB204}" type="sibTrans" cxnId="{B3EF9A34-1F11-4DF2-B44B-1976C8FBBDE5}">
      <dgm:prSet/>
      <dgm:spPr/>
      <dgm:t>
        <a:bodyPr/>
        <a:lstStyle/>
        <a:p>
          <a:pPr>
            <a:lnSpc>
              <a:spcPct val="100000"/>
            </a:lnSpc>
          </a:pPr>
          <a:endParaRPr lang="en-US"/>
        </a:p>
      </dgm:t>
    </dgm:pt>
    <dgm:pt modelId="{F6A817EB-D738-42D2-8A60-1FEEEFF9EB30}">
      <dgm:prSet/>
      <dgm:spPr/>
      <dgm:t>
        <a:bodyPr/>
        <a:lstStyle/>
        <a:p>
          <a:pPr>
            <a:lnSpc>
              <a:spcPct val="100000"/>
            </a:lnSpc>
          </a:pPr>
          <a:r>
            <a:rPr lang="en-US"/>
            <a:t>Dashboard</a:t>
          </a:r>
        </a:p>
      </dgm:t>
    </dgm:pt>
    <dgm:pt modelId="{48CC94FE-FED0-4769-B68E-66237D479C6F}" type="parTrans" cxnId="{477FBC44-77CE-4B2B-AC49-CC917CC17740}">
      <dgm:prSet/>
      <dgm:spPr/>
      <dgm:t>
        <a:bodyPr/>
        <a:lstStyle/>
        <a:p>
          <a:endParaRPr lang="en-US"/>
        </a:p>
      </dgm:t>
    </dgm:pt>
    <dgm:pt modelId="{B22ECB1F-23C2-42BA-9559-A89B2DA423DC}" type="sibTrans" cxnId="{477FBC44-77CE-4B2B-AC49-CC917CC17740}">
      <dgm:prSet/>
      <dgm:spPr/>
      <dgm:t>
        <a:bodyPr/>
        <a:lstStyle/>
        <a:p>
          <a:pPr>
            <a:lnSpc>
              <a:spcPct val="100000"/>
            </a:lnSpc>
          </a:pPr>
          <a:endParaRPr lang="en-US"/>
        </a:p>
      </dgm:t>
    </dgm:pt>
    <dgm:pt modelId="{8E0C5CFA-834C-465D-99C8-4287C3BBD122}">
      <dgm:prSet/>
      <dgm:spPr/>
      <dgm:t>
        <a:bodyPr/>
        <a:lstStyle/>
        <a:p>
          <a:pPr>
            <a:lnSpc>
              <a:spcPct val="100000"/>
            </a:lnSpc>
          </a:pPr>
          <a:r>
            <a:rPr lang="en-US"/>
            <a:t>Challenges</a:t>
          </a:r>
        </a:p>
      </dgm:t>
    </dgm:pt>
    <dgm:pt modelId="{3C794226-5CA7-42A0-82EB-079D841390DE}" type="parTrans" cxnId="{CE77EC42-A075-4B47-A943-249B4ACF4E15}">
      <dgm:prSet/>
      <dgm:spPr/>
      <dgm:t>
        <a:bodyPr/>
        <a:lstStyle/>
        <a:p>
          <a:endParaRPr lang="en-US"/>
        </a:p>
      </dgm:t>
    </dgm:pt>
    <dgm:pt modelId="{83131350-4982-41A9-8D01-9A9FCDF6E5D6}" type="sibTrans" cxnId="{CE77EC42-A075-4B47-A943-249B4ACF4E15}">
      <dgm:prSet/>
      <dgm:spPr/>
      <dgm:t>
        <a:bodyPr/>
        <a:lstStyle/>
        <a:p>
          <a:pPr>
            <a:lnSpc>
              <a:spcPct val="100000"/>
            </a:lnSpc>
          </a:pPr>
          <a:endParaRPr lang="en-US"/>
        </a:p>
      </dgm:t>
    </dgm:pt>
    <dgm:pt modelId="{9AA3BCD9-1804-4825-91FC-1173A1CEB285}">
      <dgm:prSet/>
      <dgm:spPr/>
      <dgm:t>
        <a:bodyPr/>
        <a:lstStyle/>
        <a:p>
          <a:pPr>
            <a:lnSpc>
              <a:spcPct val="100000"/>
            </a:lnSpc>
          </a:pPr>
          <a:r>
            <a:rPr lang="en-US" dirty="0"/>
            <a:t>KPI Outcome</a:t>
          </a:r>
        </a:p>
      </dgm:t>
    </dgm:pt>
    <dgm:pt modelId="{038488BD-2411-43AE-A6A0-8F18A8027D51}" type="parTrans" cxnId="{D2F087DA-BB18-4827-B837-109D38DF0A87}">
      <dgm:prSet/>
      <dgm:spPr/>
      <dgm:t>
        <a:bodyPr/>
        <a:lstStyle/>
        <a:p>
          <a:endParaRPr lang="en-US"/>
        </a:p>
      </dgm:t>
    </dgm:pt>
    <dgm:pt modelId="{11BCCB93-5A18-4352-8A74-78F8638284FD}" type="sibTrans" cxnId="{D2F087DA-BB18-4827-B837-109D38DF0A87}">
      <dgm:prSet/>
      <dgm:spPr/>
      <dgm:t>
        <a:bodyPr/>
        <a:lstStyle/>
        <a:p>
          <a:endParaRPr lang="en-US"/>
        </a:p>
      </dgm:t>
    </dgm:pt>
    <dgm:pt modelId="{A76E6456-738C-4968-8E39-28EC146F6A82}" type="pres">
      <dgm:prSet presAssocID="{B77068EB-6054-41E6-A4DA-2616923B4B0E}" presName="root" presStyleCnt="0">
        <dgm:presLayoutVars>
          <dgm:dir/>
          <dgm:resizeHandles val="exact"/>
        </dgm:presLayoutVars>
      </dgm:prSet>
      <dgm:spPr/>
    </dgm:pt>
    <dgm:pt modelId="{95B9FDE6-DA9F-49FA-B0DE-8CB8E4CDA1C2}" type="pres">
      <dgm:prSet presAssocID="{B77068EB-6054-41E6-A4DA-2616923B4B0E}" presName="container" presStyleCnt="0">
        <dgm:presLayoutVars>
          <dgm:dir/>
          <dgm:resizeHandles val="exact"/>
        </dgm:presLayoutVars>
      </dgm:prSet>
      <dgm:spPr/>
    </dgm:pt>
    <dgm:pt modelId="{2E7DCEC6-3CAF-4711-A434-F99BF9ECF608}" type="pres">
      <dgm:prSet presAssocID="{597D7419-AC56-4F57-BAB2-4B7C86E6795C}" presName="compNode" presStyleCnt="0"/>
      <dgm:spPr/>
    </dgm:pt>
    <dgm:pt modelId="{CCBCAEF8-9758-4231-AB12-F56C9F1261BB}" type="pres">
      <dgm:prSet presAssocID="{597D7419-AC56-4F57-BAB2-4B7C86E6795C}" presName="iconBgRect" presStyleLbl="bgShp" presStyleIdx="0" presStyleCnt="5"/>
      <dgm:spPr/>
    </dgm:pt>
    <dgm:pt modelId="{999913AC-3A95-43CE-8F49-272CF24FB9B3}" type="pres">
      <dgm:prSet presAssocID="{597D7419-AC56-4F57-BAB2-4B7C86E6795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nk"/>
        </a:ext>
      </dgm:extLst>
    </dgm:pt>
    <dgm:pt modelId="{14183498-C2DB-4A2B-B768-BADD2ADF87F7}" type="pres">
      <dgm:prSet presAssocID="{597D7419-AC56-4F57-BAB2-4B7C86E6795C}" presName="spaceRect" presStyleCnt="0"/>
      <dgm:spPr/>
    </dgm:pt>
    <dgm:pt modelId="{81E973BC-8E2A-48A9-97CB-2A5914C59250}" type="pres">
      <dgm:prSet presAssocID="{597D7419-AC56-4F57-BAB2-4B7C86E6795C}" presName="textRect" presStyleLbl="revTx" presStyleIdx="0" presStyleCnt="5">
        <dgm:presLayoutVars>
          <dgm:chMax val="1"/>
          <dgm:chPref val="1"/>
        </dgm:presLayoutVars>
      </dgm:prSet>
      <dgm:spPr/>
    </dgm:pt>
    <dgm:pt modelId="{16165B0E-9A22-497C-A61C-9DD543B16C37}" type="pres">
      <dgm:prSet presAssocID="{2F9D2148-432D-44F7-9A34-2D9C9EFC28B3}" presName="sibTrans" presStyleLbl="sibTrans2D1" presStyleIdx="0" presStyleCnt="0"/>
      <dgm:spPr/>
    </dgm:pt>
    <dgm:pt modelId="{0170EB86-1D9A-4FAF-8F71-E5D88BA8933C}" type="pres">
      <dgm:prSet presAssocID="{7514A23B-5931-416B-A41B-878268A663F8}" presName="compNode" presStyleCnt="0"/>
      <dgm:spPr/>
    </dgm:pt>
    <dgm:pt modelId="{DA036493-FFF7-4E8F-85A8-A2752A571F3A}" type="pres">
      <dgm:prSet presAssocID="{7514A23B-5931-416B-A41B-878268A663F8}" presName="iconBgRect" presStyleLbl="bgShp" presStyleIdx="1" presStyleCnt="5"/>
      <dgm:spPr/>
    </dgm:pt>
    <dgm:pt modelId="{FA1F0345-6853-4090-91CF-1835A0637483}" type="pres">
      <dgm:prSet presAssocID="{7514A23B-5931-416B-A41B-878268A663F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5B7A9489-0264-43F7-AB05-36DA1786EFD7}" type="pres">
      <dgm:prSet presAssocID="{7514A23B-5931-416B-A41B-878268A663F8}" presName="spaceRect" presStyleCnt="0"/>
      <dgm:spPr/>
    </dgm:pt>
    <dgm:pt modelId="{E79A7700-214B-4225-A1FE-C926DED4F3E2}" type="pres">
      <dgm:prSet presAssocID="{7514A23B-5931-416B-A41B-878268A663F8}" presName="textRect" presStyleLbl="revTx" presStyleIdx="1" presStyleCnt="5">
        <dgm:presLayoutVars>
          <dgm:chMax val="1"/>
          <dgm:chPref val="1"/>
        </dgm:presLayoutVars>
      </dgm:prSet>
      <dgm:spPr/>
    </dgm:pt>
    <dgm:pt modelId="{B047A83B-11B1-4DD2-A7A5-66AB1EEE8039}" type="pres">
      <dgm:prSet presAssocID="{1B5635FA-8F81-4BB3-9D7A-199C8E6CB204}" presName="sibTrans" presStyleLbl="sibTrans2D1" presStyleIdx="0" presStyleCnt="0"/>
      <dgm:spPr/>
    </dgm:pt>
    <dgm:pt modelId="{FC947CCC-5950-4415-BA83-9FD558C276A5}" type="pres">
      <dgm:prSet presAssocID="{F6A817EB-D738-42D2-8A60-1FEEEFF9EB30}" presName="compNode" presStyleCnt="0"/>
      <dgm:spPr/>
    </dgm:pt>
    <dgm:pt modelId="{FF938702-5367-4A5E-B860-13D41CB57612}" type="pres">
      <dgm:prSet presAssocID="{F6A817EB-D738-42D2-8A60-1FEEEFF9EB30}" presName="iconBgRect" presStyleLbl="bgShp" presStyleIdx="2" presStyleCnt="5"/>
      <dgm:spPr/>
    </dgm:pt>
    <dgm:pt modelId="{203BE96A-17B4-492F-8209-CF057BDB547D}" type="pres">
      <dgm:prSet presAssocID="{F6A817EB-D738-42D2-8A60-1FEEEFF9EB3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auge"/>
        </a:ext>
      </dgm:extLst>
    </dgm:pt>
    <dgm:pt modelId="{90EEFEBB-702C-4AAD-BBA8-61E05678566C}" type="pres">
      <dgm:prSet presAssocID="{F6A817EB-D738-42D2-8A60-1FEEEFF9EB30}" presName="spaceRect" presStyleCnt="0"/>
      <dgm:spPr/>
    </dgm:pt>
    <dgm:pt modelId="{36B1AB14-0162-41A6-9863-AA01533CFD89}" type="pres">
      <dgm:prSet presAssocID="{F6A817EB-D738-42D2-8A60-1FEEEFF9EB30}" presName="textRect" presStyleLbl="revTx" presStyleIdx="2" presStyleCnt="5">
        <dgm:presLayoutVars>
          <dgm:chMax val="1"/>
          <dgm:chPref val="1"/>
        </dgm:presLayoutVars>
      </dgm:prSet>
      <dgm:spPr/>
    </dgm:pt>
    <dgm:pt modelId="{5B266D83-8D16-4172-B9C3-038C9D0B0932}" type="pres">
      <dgm:prSet presAssocID="{B22ECB1F-23C2-42BA-9559-A89B2DA423DC}" presName="sibTrans" presStyleLbl="sibTrans2D1" presStyleIdx="0" presStyleCnt="0"/>
      <dgm:spPr/>
    </dgm:pt>
    <dgm:pt modelId="{FBA6EC20-E788-4DE7-8903-441091747C8A}" type="pres">
      <dgm:prSet presAssocID="{8E0C5CFA-834C-465D-99C8-4287C3BBD122}" presName="compNode" presStyleCnt="0"/>
      <dgm:spPr/>
    </dgm:pt>
    <dgm:pt modelId="{E53E2FA5-035F-484A-8328-933BFDFD3405}" type="pres">
      <dgm:prSet presAssocID="{8E0C5CFA-834C-465D-99C8-4287C3BBD122}" presName="iconBgRect" presStyleLbl="bgShp" presStyleIdx="3" presStyleCnt="5"/>
      <dgm:spPr/>
    </dgm:pt>
    <dgm:pt modelId="{BAF83094-7521-4D4F-AED3-AA8EB3DA84D9}" type="pres">
      <dgm:prSet presAssocID="{8E0C5CFA-834C-465D-99C8-4287C3BBD12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arning"/>
        </a:ext>
      </dgm:extLst>
    </dgm:pt>
    <dgm:pt modelId="{6160B913-9397-4BC6-9598-4C37CC987A44}" type="pres">
      <dgm:prSet presAssocID="{8E0C5CFA-834C-465D-99C8-4287C3BBD122}" presName="spaceRect" presStyleCnt="0"/>
      <dgm:spPr/>
    </dgm:pt>
    <dgm:pt modelId="{DD98B3EB-290C-42A6-9F66-7572B43EADDD}" type="pres">
      <dgm:prSet presAssocID="{8E0C5CFA-834C-465D-99C8-4287C3BBD122}" presName="textRect" presStyleLbl="revTx" presStyleIdx="3" presStyleCnt="5">
        <dgm:presLayoutVars>
          <dgm:chMax val="1"/>
          <dgm:chPref val="1"/>
        </dgm:presLayoutVars>
      </dgm:prSet>
      <dgm:spPr/>
    </dgm:pt>
    <dgm:pt modelId="{29FC8E46-AAC6-4472-BE22-C1DB55362295}" type="pres">
      <dgm:prSet presAssocID="{83131350-4982-41A9-8D01-9A9FCDF6E5D6}" presName="sibTrans" presStyleLbl="sibTrans2D1" presStyleIdx="0" presStyleCnt="0"/>
      <dgm:spPr/>
    </dgm:pt>
    <dgm:pt modelId="{DDD5C878-DEA9-499F-B85E-DC850DBCF7D7}" type="pres">
      <dgm:prSet presAssocID="{9AA3BCD9-1804-4825-91FC-1173A1CEB285}" presName="compNode" presStyleCnt="0"/>
      <dgm:spPr/>
    </dgm:pt>
    <dgm:pt modelId="{C3969D27-4CD9-43B6-BC50-674BE61A087B}" type="pres">
      <dgm:prSet presAssocID="{9AA3BCD9-1804-4825-91FC-1173A1CEB285}" presName="iconBgRect" presStyleLbl="bgShp" presStyleIdx="4" presStyleCnt="5"/>
      <dgm:spPr/>
    </dgm:pt>
    <dgm:pt modelId="{5B183269-08BD-4529-89F1-8E985746540F}" type="pres">
      <dgm:prSet presAssocID="{9AA3BCD9-1804-4825-91FC-1173A1CEB28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heckmark"/>
        </a:ext>
      </dgm:extLst>
    </dgm:pt>
    <dgm:pt modelId="{EDF3FF73-6E15-4654-A0A5-BB918D07FE31}" type="pres">
      <dgm:prSet presAssocID="{9AA3BCD9-1804-4825-91FC-1173A1CEB285}" presName="spaceRect" presStyleCnt="0"/>
      <dgm:spPr/>
    </dgm:pt>
    <dgm:pt modelId="{78A0B703-75CC-4BFB-9763-1BACC907335A}" type="pres">
      <dgm:prSet presAssocID="{9AA3BCD9-1804-4825-91FC-1173A1CEB285}" presName="textRect" presStyleLbl="revTx" presStyleIdx="4" presStyleCnt="5">
        <dgm:presLayoutVars>
          <dgm:chMax val="1"/>
          <dgm:chPref val="1"/>
        </dgm:presLayoutVars>
      </dgm:prSet>
      <dgm:spPr/>
    </dgm:pt>
  </dgm:ptLst>
  <dgm:cxnLst>
    <dgm:cxn modelId="{A9A03408-23DC-4C9D-B16D-8E6A9303813A}" type="presOf" srcId="{B22ECB1F-23C2-42BA-9559-A89B2DA423DC}" destId="{5B266D83-8D16-4172-B9C3-038C9D0B0932}" srcOrd="0" destOrd="0" presId="urn:microsoft.com/office/officeart/2018/2/layout/IconCircleList"/>
    <dgm:cxn modelId="{0A403C17-50A0-4C8E-AD8B-060C8850F39E}" type="presOf" srcId="{8E0C5CFA-834C-465D-99C8-4287C3BBD122}" destId="{DD98B3EB-290C-42A6-9F66-7572B43EADDD}" srcOrd="0" destOrd="0" presId="urn:microsoft.com/office/officeart/2018/2/layout/IconCircleList"/>
    <dgm:cxn modelId="{FEA22E2C-F84B-4ED0-95AB-7B6D81F11DBD}" type="presOf" srcId="{1B5635FA-8F81-4BB3-9D7A-199C8E6CB204}" destId="{B047A83B-11B1-4DD2-A7A5-66AB1EEE8039}" srcOrd="0" destOrd="0" presId="urn:microsoft.com/office/officeart/2018/2/layout/IconCircleList"/>
    <dgm:cxn modelId="{B3EF9A34-1F11-4DF2-B44B-1976C8FBBDE5}" srcId="{B77068EB-6054-41E6-A4DA-2616923B4B0E}" destId="{7514A23B-5931-416B-A41B-878268A663F8}" srcOrd="1" destOrd="0" parTransId="{3A47C088-28A9-4428-AC7F-C0E4827E6FFF}" sibTransId="{1B5635FA-8F81-4BB3-9D7A-199C8E6CB204}"/>
    <dgm:cxn modelId="{16CA135E-232B-410A-BFF9-5FF0E26721A1}" type="presOf" srcId="{B77068EB-6054-41E6-A4DA-2616923B4B0E}" destId="{A76E6456-738C-4968-8E39-28EC146F6A82}" srcOrd="0" destOrd="0" presId="urn:microsoft.com/office/officeart/2018/2/layout/IconCircleList"/>
    <dgm:cxn modelId="{A4E6D35E-1A94-4467-9C13-E9207EE9D0E3}" type="presOf" srcId="{7514A23B-5931-416B-A41B-878268A663F8}" destId="{E79A7700-214B-4225-A1FE-C926DED4F3E2}" srcOrd="0" destOrd="0" presId="urn:microsoft.com/office/officeart/2018/2/layout/IconCircleList"/>
    <dgm:cxn modelId="{CE77EC42-A075-4B47-A943-249B4ACF4E15}" srcId="{B77068EB-6054-41E6-A4DA-2616923B4B0E}" destId="{8E0C5CFA-834C-465D-99C8-4287C3BBD122}" srcOrd="3" destOrd="0" parTransId="{3C794226-5CA7-42A0-82EB-079D841390DE}" sibTransId="{83131350-4982-41A9-8D01-9A9FCDF6E5D6}"/>
    <dgm:cxn modelId="{477FBC44-77CE-4B2B-AC49-CC917CC17740}" srcId="{B77068EB-6054-41E6-A4DA-2616923B4B0E}" destId="{F6A817EB-D738-42D2-8A60-1FEEEFF9EB30}" srcOrd="2" destOrd="0" parTransId="{48CC94FE-FED0-4769-B68E-66237D479C6F}" sibTransId="{B22ECB1F-23C2-42BA-9559-A89B2DA423DC}"/>
    <dgm:cxn modelId="{CE7E5A6E-E5BC-4D8C-A2A9-BDC5524D8B95}" srcId="{B77068EB-6054-41E6-A4DA-2616923B4B0E}" destId="{597D7419-AC56-4F57-BAB2-4B7C86E6795C}" srcOrd="0" destOrd="0" parTransId="{1FE5D7F9-CD9C-477E-988C-77B13C670048}" sibTransId="{2F9D2148-432D-44F7-9A34-2D9C9EFC28B3}"/>
    <dgm:cxn modelId="{AE1DB686-DDC2-4AA5-96D0-CD709DCA13EF}" type="presOf" srcId="{F6A817EB-D738-42D2-8A60-1FEEEFF9EB30}" destId="{36B1AB14-0162-41A6-9863-AA01533CFD89}" srcOrd="0" destOrd="0" presId="urn:microsoft.com/office/officeart/2018/2/layout/IconCircleList"/>
    <dgm:cxn modelId="{088FB8B5-12E8-49F7-9D42-275F2AC1DF0D}" type="presOf" srcId="{597D7419-AC56-4F57-BAB2-4B7C86E6795C}" destId="{81E973BC-8E2A-48A9-97CB-2A5914C59250}" srcOrd="0" destOrd="0" presId="urn:microsoft.com/office/officeart/2018/2/layout/IconCircleList"/>
    <dgm:cxn modelId="{6DDCADC8-8526-44A0-AF22-96D7A016187A}" type="presOf" srcId="{9AA3BCD9-1804-4825-91FC-1173A1CEB285}" destId="{78A0B703-75CC-4BFB-9763-1BACC907335A}" srcOrd="0" destOrd="0" presId="urn:microsoft.com/office/officeart/2018/2/layout/IconCircleList"/>
    <dgm:cxn modelId="{32072DCB-E654-47E6-A9B9-AAA46D3A5F06}" type="presOf" srcId="{83131350-4982-41A9-8D01-9A9FCDF6E5D6}" destId="{29FC8E46-AAC6-4472-BE22-C1DB55362295}" srcOrd="0" destOrd="0" presId="urn:microsoft.com/office/officeart/2018/2/layout/IconCircleList"/>
    <dgm:cxn modelId="{D741C7D4-6A1C-4087-B5FD-91B766F14725}" type="presOf" srcId="{2F9D2148-432D-44F7-9A34-2D9C9EFC28B3}" destId="{16165B0E-9A22-497C-A61C-9DD543B16C37}" srcOrd="0" destOrd="0" presId="urn:microsoft.com/office/officeart/2018/2/layout/IconCircleList"/>
    <dgm:cxn modelId="{D2F087DA-BB18-4827-B837-109D38DF0A87}" srcId="{B77068EB-6054-41E6-A4DA-2616923B4B0E}" destId="{9AA3BCD9-1804-4825-91FC-1173A1CEB285}" srcOrd="4" destOrd="0" parTransId="{038488BD-2411-43AE-A6A0-8F18A8027D51}" sibTransId="{11BCCB93-5A18-4352-8A74-78F8638284FD}"/>
    <dgm:cxn modelId="{44143494-E13A-439B-8636-DBC5F2D9A05A}" type="presParOf" srcId="{A76E6456-738C-4968-8E39-28EC146F6A82}" destId="{95B9FDE6-DA9F-49FA-B0DE-8CB8E4CDA1C2}" srcOrd="0" destOrd="0" presId="urn:microsoft.com/office/officeart/2018/2/layout/IconCircleList"/>
    <dgm:cxn modelId="{6D491C0A-CE8B-4B57-AB7F-2CF6166396CA}" type="presParOf" srcId="{95B9FDE6-DA9F-49FA-B0DE-8CB8E4CDA1C2}" destId="{2E7DCEC6-3CAF-4711-A434-F99BF9ECF608}" srcOrd="0" destOrd="0" presId="urn:microsoft.com/office/officeart/2018/2/layout/IconCircleList"/>
    <dgm:cxn modelId="{E76E4A7E-C914-4B6C-8AD5-0615038B58C7}" type="presParOf" srcId="{2E7DCEC6-3CAF-4711-A434-F99BF9ECF608}" destId="{CCBCAEF8-9758-4231-AB12-F56C9F1261BB}" srcOrd="0" destOrd="0" presId="urn:microsoft.com/office/officeart/2018/2/layout/IconCircleList"/>
    <dgm:cxn modelId="{D7840281-7138-40A2-BA7D-53386C3D568D}" type="presParOf" srcId="{2E7DCEC6-3CAF-4711-A434-F99BF9ECF608}" destId="{999913AC-3A95-43CE-8F49-272CF24FB9B3}" srcOrd="1" destOrd="0" presId="urn:microsoft.com/office/officeart/2018/2/layout/IconCircleList"/>
    <dgm:cxn modelId="{01C64C3A-8E36-42F6-9D9E-6DADD060FB30}" type="presParOf" srcId="{2E7DCEC6-3CAF-4711-A434-F99BF9ECF608}" destId="{14183498-C2DB-4A2B-B768-BADD2ADF87F7}" srcOrd="2" destOrd="0" presId="urn:microsoft.com/office/officeart/2018/2/layout/IconCircleList"/>
    <dgm:cxn modelId="{E856E324-E762-4D42-BA6C-353094D7F10C}" type="presParOf" srcId="{2E7DCEC6-3CAF-4711-A434-F99BF9ECF608}" destId="{81E973BC-8E2A-48A9-97CB-2A5914C59250}" srcOrd="3" destOrd="0" presId="urn:microsoft.com/office/officeart/2018/2/layout/IconCircleList"/>
    <dgm:cxn modelId="{862C1CED-FD55-4432-85D0-C8A63DC63C38}" type="presParOf" srcId="{95B9FDE6-DA9F-49FA-B0DE-8CB8E4CDA1C2}" destId="{16165B0E-9A22-497C-A61C-9DD543B16C37}" srcOrd="1" destOrd="0" presId="urn:microsoft.com/office/officeart/2018/2/layout/IconCircleList"/>
    <dgm:cxn modelId="{012BC092-3440-411E-8DF3-5DC383D852B8}" type="presParOf" srcId="{95B9FDE6-DA9F-49FA-B0DE-8CB8E4CDA1C2}" destId="{0170EB86-1D9A-4FAF-8F71-E5D88BA8933C}" srcOrd="2" destOrd="0" presId="urn:microsoft.com/office/officeart/2018/2/layout/IconCircleList"/>
    <dgm:cxn modelId="{6F473ABA-AD6A-492A-8DEF-FE61D3E7BFC4}" type="presParOf" srcId="{0170EB86-1D9A-4FAF-8F71-E5D88BA8933C}" destId="{DA036493-FFF7-4E8F-85A8-A2752A571F3A}" srcOrd="0" destOrd="0" presId="urn:microsoft.com/office/officeart/2018/2/layout/IconCircleList"/>
    <dgm:cxn modelId="{2DDEF14D-7ED6-4939-BB21-1AF49461A7D4}" type="presParOf" srcId="{0170EB86-1D9A-4FAF-8F71-E5D88BA8933C}" destId="{FA1F0345-6853-4090-91CF-1835A0637483}" srcOrd="1" destOrd="0" presId="urn:microsoft.com/office/officeart/2018/2/layout/IconCircleList"/>
    <dgm:cxn modelId="{0593FDD0-7DA9-48F1-BA9B-B421C7D051EA}" type="presParOf" srcId="{0170EB86-1D9A-4FAF-8F71-E5D88BA8933C}" destId="{5B7A9489-0264-43F7-AB05-36DA1786EFD7}" srcOrd="2" destOrd="0" presId="urn:microsoft.com/office/officeart/2018/2/layout/IconCircleList"/>
    <dgm:cxn modelId="{ECEEF138-72E8-4FBA-931F-31105C4483FC}" type="presParOf" srcId="{0170EB86-1D9A-4FAF-8F71-E5D88BA8933C}" destId="{E79A7700-214B-4225-A1FE-C926DED4F3E2}" srcOrd="3" destOrd="0" presId="urn:microsoft.com/office/officeart/2018/2/layout/IconCircleList"/>
    <dgm:cxn modelId="{ABB42867-3A0F-4538-A40A-CF41D92153AE}" type="presParOf" srcId="{95B9FDE6-DA9F-49FA-B0DE-8CB8E4CDA1C2}" destId="{B047A83B-11B1-4DD2-A7A5-66AB1EEE8039}" srcOrd="3" destOrd="0" presId="urn:microsoft.com/office/officeart/2018/2/layout/IconCircleList"/>
    <dgm:cxn modelId="{9FB61477-FC45-470F-A610-155733857586}" type="presParOf" srcId="{95B9FDE6-DA9F-49FA-B0DE-8CB8E4CDA1C2}" destId="{FC947CCC-5950-4415-BA83-9FD558C276A5}" srcOrd="4" destOrd="0" presId="urn:microsoft.com/office/officeart/2018/2/layout/IconCircleList"/>
    <dgm:cxn modelId="{47B998DE-F0D9-4E1D-BC40-B879717FB949}" type="presParOf" srcId="{FC947CCC-5950-4415-BA83-9FD558C276A5}" destId="{FF938702-5367-4A5E-B860-13D41CB57612}" srcOrd="0" destOrd="0" presId="urn:microsoft.com/office/officeart/2018/2/layout/IconCircleList"/>
    <dgm:cxn modelId="{F8689D19-A3BC-4440-A633-FC642AC63982}" type="presParOf" srcId="{FC947CCC-5950-4415-BA83-9FD558C276A5}" destId="{203BE96A-17B4-492F-8209-CF057BDB547D}" srcOrd="1" destOrd="0" presId="urn:microsoft.com/office/officeart/2018/2/layout/IconCircleList"/>
    <dgm:cxn modelId="{ECE41D1F-2757-4290-935F-90DAB896DA7C}" type="presParOf" srcId="{FC947CCC-5950-4415-BA83-9FD558C276A5}" destId="{90EEFEBB-702C-4AAD-BBA8-61E05678566C}" srcOrd="2" destOrd="0" presId="urn:microsoft.com/office/officeart/2018/2/layout/IconCircleList"/>
    <dgm:cxn modelId="{6AF898EA-7E4D-4C5C-BA51-12530F5FA6A1}" type="presParOf" srcId="{FC947CCC-5950-4415-BA83-9FD558C276A5}" destId="{36B1AB14-0162-41A6-9863-AA01533CFD89}" srcOrd="3" destOrd="0" presId="urn:microsoft.com/office/officeart/2018/2/layout/IconCircleList"/>
    <dgm:cxn modelId="{00245AA7-7F18-4369-A7E0-E9D0D6872974}" type="presParOf" srcId="{95B9FDE6-DA9F-49FA-B0DE-8CB8E4CDA1C2}" destId="{5B266D83-8D16-4172-B9C3-038C9D0B0932}" srcOrd="5" destOrd="0" presId="urn:microsoft.com/office/officeart/2018/2/layout/IconCircleList"/>
    <dgm:cxn modelId="{E00813E4-9470-4F84-B88D-73760B01812B}" type="presParOf" srcId="{95B9FDE6-DA9F-49FA-B0DE-8CB8E4CDA1C2}" destId="{FBA6EC20-E788-4DE7-8903-441091747C8A}" srcOrd="6" destOrd="0" presId="urn:microsoft.com/office/officeart/2018/2/layout/IconCircleList"/>
    <dgm:cxn modelId="{B2123348-F442-44E0-B156-31E9C1A46DAB}" type="presParOf" srcId="{FBA6EC20-E788-4DE7-8903-441091747C8A}" destId="{E53E2FA5-035F-484A-8328-933BFDFD3405}" srcOrd="0" destOrd="0" presId="urn:microsoft.com/office/officeart/2018/2/layout/IconCircleList"/>
    <dgm:cxn modelId="{CEA74963-F8C1-48DB-96C3-329CE27CCD48}" type="presParOf" srcId="{FBA6EC20-E788-4DE7-8903-441091747C8A}" destId="{BAF83094-7521-4D4F-AED3-AA8EB3DA84D9}" srcOrd="1" destOrd="0" presId="urn:microsoft.com/office/officeart/2018/2/layout/IconCircleList"/>
    <dgm:cxn modelId="{CD9E8240-94AA-4323-8635-880606497096}" type="presParOf" srcId="{FBA6EC20-E788-4DE7-8903-441091747C8A}" destId="{6160B913-9397-4BC6-9598-4C37CC987A44}" srcOrd="2" destOrd="0" presId="urn:microsoft.com/office/officeart/2018/2/layout/IconCircleList"/>
    <dgm:cxn modelId="{1769D3DF-5FB5-429E-8D96-620CA3D6FD76}" type="presParOf" srcId="{FBA6EC20-E788-4DE7-8903-441091747C8A}" destId="{DD98B3EB-290C-42A6-9F66-7572B43EADDD}" srcOrd="3" destOrd="0" presId="urn:microsoft.com/office/officeart/2018/2/layout/IconCircleList"/>
    <dgm:cxn modelId="{0956847A-19B0-41AF-93EB-626F91778D64}" type="presParOf" srcId="{95B9FDE6-DA9F-49FA-B0DE-8CB8E4CDA1C2}" destId="{29FC8E46-AAC6-4472-BE22-C1DB55362295}" srcOrd="7" destOrd="0" presId="urn:microsoft.com/office/officeart/2018/2/layout/IconCircleList"/>
    <dgm:cxn modelId="{B2E5EBE4-5070-46C8-8139-9A353AA4E9A5}" type="presParOf" srcId="{95B9FDE6-DA9F-49FA-B0DE-8CB8E4CDA1C2}" destId="{DDD5C878-DEA9-499F-B85E-DC850DBCF7D7}" srcOrd="8" destOrd="0" presId="urn:microsoft.com/office/officeart/2018/2/layout/IconCircleList"/>
    <dgm:cxn modelId="{3EADF996-58FD-49CB-ABDA-4ABB9C416FB6}" type="presParOf" srcId="{DDD5C878-DEA9-499F-B85E-DC850DBCF7D7}" destId="{C3969D27-4CD9-43B6-BC50-674BE61A087B}" srcOrd="0" destOrd="0" presId="urn:microsoft.com/office/officeart/2018/2/layout/IconCircleList"/>
    <dgm:cxn modelId="{0963EFCA-3504-4ACD-876B-9E2E2DD9519A}" type="presParOf" srcId="{DDD5C878-DEA9-499F-B85E-DC850DBCF7D7}" destId="{5B183269-08BD-4529-89F1-8E985746540F}" srcOrd="1" destOrd="0" presId="urn:microsoft.com/office/officeart/2018/2/layout/IconCircleList"/>
    <dgm:cxn modelId="{D5256822-7ECD-45E0-AC72-696FDA810EC2}" type="presParOf" srcId="{DDD5C878-DEA9-499F-B85E-DC850DBCF7D7}" destId="{EDF3FF73-6E15-4654-A0A5-BB918D07FE31}" srcOrd="2" destOrd="0" presId="urn:microsoft.com/office/officeart/2018/2/layout/IconCircleList"/>
    <dgm:cxn modelId="{6E0FED58-ED53-4DB4-824B-62253B3B0960}" type="presParOf" srcId="{DDD5C878-DEA9-499F-B85E-DC850DBCF7D7}" destId="{78A0B703-75CC-4BFB-9763-1BACC907335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3A99B6-C45F-40C4-81DF-0AB6CE599953}"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0051C85C-B2AC-4AAF-9B35-4099EF6CA5C1}">
      <dgm:prSet/>
      <dgm:spPr/>
      <dgm:t>
        <a:bodyPr/>
        <a:lstStyle/>
        <a:p>
          <a:r>
            <a:rPr lang="en-US" b="1" dirty="0">
              <a:solidFill>
                <a:srgbClr val="C00000"/>
              </a:solidFill>
            </a:rPr>
            <a:t>KPI 1- Year wise Loan Amount Stat</a:t>
          </a:r>
        </a:p>
      </dgm:t>
    </dgm:pt>
    <dgm:pt modelId="{3E975E89-44B0-4269-B64C-3CEDE1D2D9FA}" type="parTrans" cxnId="{AF9EF33F-BCF6-4046-A4DA-89EE35E1C07F}">
      <dgm:prSet/>
      <dgm:spPr/>
      <dgm:t>
        <a:bodyPr/>
        <a:lstStyle/>
        <a:p>
          <a:endParaRPr lang="en-US" b="1">
            <a:solidFill>
              <a:srgbClr val="C00000"/>
            </a:solidFill>
          </a:endParaRPr>
        </a:p>
      </dgm:t>
    </dgm:pt>
    <dgm:pt modelId="{FDCC9BDE-75B2-4166-8718-0ADF5B82A175}" type="sibTrans" cxnId="{AF9EF33F-BCF6-4046-A4DA-89EE35E1C07F}">
      <dgm:prSet/>
      <dgm:spPr/>
      <dgm:t>
        <a:bodyPr/>
        <a:lstStyle/>
        <a:p>
          <a:endParaRPr lang="en-US" b="1">
            <a:solidFill>
              <a:srgbClr val="C00000"/>
            </a:solidFill>
          </a:endParaRPr>
        </a:p>
      </dgm:t>
    </dgm:pt>
    <dgm:pt modelId="{EBE1ED87-F36E-474E-B906-70EB9C9528CC}">
      <dgm:prSet/>
      <dgm:spPr/>
      <dgm:t>
        <a:bodyPr/>
        <a:lstStyle/>
        <a:p>
          <a:r>
            <a:rPr lang="en-US" b="1" dirty="0">
              <a:solidFill>
                <a:srgbClr val="C00000"/>
              </a:solidFill>
            </a:rPr>
            <a:t>KPI 2-  Grade &amp; Sub-grade wise Revolving Balance</a:t>
          </a:r>
        </a:p>
      </dgm:t>
    </dgm:pt>
    <dgm:pt modelId="{AEFF856A-49C4-4B5E-9AF5-C08B12C35BCE}" type="parTrans" cxnId="{74204CC7-FA34-4292-BB91-B03FDD70C392}">
      <dgm:prSet/>
      <dgm:spPr/>
      <dgm:t>
        <a:bodyPr/>
        <a:lstStyle/>
        <a:p>
          <a:endParaRPr lang="en-US" b="1">
            <a:solidFill>
              <a:srgbClr val="C00000"/>
            </a:solidFill>
          </a:endParaRPr>
        </a:p>
      </dgm:t>
    </dgm:pt>
    <dgm:pt modelId="{A395A8CD-C57A-4E84-8EED-29C295E217C5}" type="sibTrans" cxnId="{74204CC7-FA34-4292-BB91-B03FDD70C392}">
      <dgm:prSet/>
      <dgm:spPr/>
      <dgm:t>
        <a:bodyPr/>
        <a:lstStyle/>
        <a:p>
          <a:endParaRPr lang="en-US" b="1">
            <a:solidFill>
              <a:srgbClr val="C00000"/>
            </a:solidFill>
          </a:endParaRPr>
        </a:p>
      </dgm:t>
    </dgm:pt>
    <dgm:pt modelId="{AE6B8F62-999A-410E-A7C7-453939F2E3E7}">
      <dgm:prSet/>
      <dgm:spPr/>
      <dgm:t>
        <a:bodyPr/>
        <a:lstStyle/>
        <a:p>
          <a:r>
            <a:rPr lang="en-US" b="1" dirty="0">
              <a:solidFill>
                <a:srgbClr val="C00000"/>
              </a:solidFill>
            </a:rPr>
            <a:t>KPI 3 – Verification status by Total Payments </a:t>
          </a:r>
        </a:p>
      </dgm:t>
    </dgm:pt>
    <dgm:pt modelId="{39366027-A40C-40C1-A5A6-5F55E1018CF9}" type="parTrans" cxnId="{3FDCB64B-F542-458C-8794-E76037F1D7A7}">
      <dgm:prSet/>
      <dgm:spPr/>
      <dgm:t>
        <a:bodyPr/>
        <a:lstStyle/>
        <a:p>
          <a:endParaRPr lang="en-US" b="1">
            <a:solidFill>
              <a:srgbClr val="C00000"/>
            </a:solidFill>
          </a:endParaRPr>
        </a:p>
      </dgm:t>
    </dgm:pt>
    <dgm:pt modelId="{D3697289-7FFD-4553-9873-BC1A39A061F5}" type="sibTrans" cxnId="{3FDCB64B-F542-458C-8794-E76037F1D7A7}">
      <dgm:prSet/>
      <dgm:spPr/>
      <dgm:t>
        <a:bodyPr/>
        <a:lstStyle/>
        <a:p>
          <a:endParaRPr lang="en-US" b="1">
            <a:solidFill>
              <a:srgbClr val="C00000"/>
            </a:solidFill>
          </a:endParaRPr>
        </a:p>
      </dgm:t>
    </dgm:pt>
    <dgm:pt modelId="{2F886B6F-47DF-47DB-AC35-DF11E1569DD5}">
      <dgm:prSet/>
      <dgm:spPr/>
      <dgm:t>
        <a:bodyPr/>
        <a:lstStyle/>
        <a:p>
          <a:r>
            <a:rPr lang="en-US" b="1" dirty="0">
              <a:solidFill>
                <a:srgbClr val="C00000"/>
              </a:solidFill>
            </a:rPr>
            <a:t>KPI 4- State wise and Last_Credit_Pull Date wise Status</a:t>
          </a:r>
        </a:p>
      </dgm:t>
    </dgm:pt>
    <dgm:pt modelId="{A1CBCF1E-1CFE-4DED-9B35-4D503A07CDA8}" type="parTrans" cxnId="{BD69EE91-EE53-4954-B2E0-A8C24DC42578}">
      <dgm:prSet/>
      <dgm:spPr/>
      <dgm:t>
        <a:bodyPr/>
        <a:lstStyle/>
        <a:p>
          <a:endParaRPr lang="en-US" b="1">
            <a:solidFill>
              <a:srgbClr val="C00000"/>
            </a:solidFill>
          </a:endParaRPr>
        </a:p>
      </dgm:t>
    </dgm:pt>
    <dgm:pt modelId="{5F963FDB-5361-468E-AE65-45487C67D9B1}" type="sibTrans" cxnId="{BD69EE91-EE53-4954-B2E0-A8C24DC42578}">
      <dgm:prSet/>
      <dgm:spPr/>
      <dgm:t>
        <a:bodyPr/>
        <a:lstStyle/>
        <a:p>
          <a:endParaRPr lang="en-US" b="1">
            <a:solidFill>
              <a:srgbClr val="C00000"/>
            </a:solidFill>
          </a:endParaRPr>
        </a:p>
      </dgm:t>
    </dgm:pt>
    <dgm:pt modelId="{CEFCAD4B-FD82-41BB-85C9-949CC68DA627}">
      <dgm:prSet/>
      <dgm:spPr/>
      <dgm:t>
        <a:bodyPr/>
        <a:lstStyle/>
        <a:p>
          <a:r>
            <a:rPr lang="en-US" b="1" dirty="0">
              <a:solidFill>
                <a:srgbClr val="C00000"/>
              </a:solidFill>
            </a:rPr>
            <a:t>KPI 5- Home Ownership Vs Last payment date</a:t>
          </a:r>
        </a:p>
      </dgm:t>
    </dgm:pt>
    <dgm:pt modelId="{AAABC31E-BB5D-48C7-81FD-55F638F234F9}" type="parTrans" cxnId="{A16F2524-2758-4D40-9576-538F8CDA6E40}">
      <dgm:prSet/>
      <dgm:spPr/>
      <dgm:t>
        <a:bodyPr/>
        <a:lstStyle/>
        <a:p>
          <a:endParaRPr lang="en-US" b="1">
            <a:solidFill>
              <a:srgbClr val="C00000"/>
            </a:solidFill>
          </a:endParaRPr>
        </a:p>
      </dgm:t>
    </dgm:pt>
    <dgm:pt modelId="{CFAC6DF9-DE08-4AA8-B509-C0D173DF3998}" type="sibTrans" cxnId="{A16F2524-2758-4D40-9576-538F8CDA6E40}">
      <dgm:prSet/>
      <dgm:spPr/>
      <dgm:t>
        <a:bodyPr/>
        <a:lstStyle/>
        <a:p>
          <a:endParaRPr lang="en-US" b="1">
            <a:solidFill>
              <a:srgbClr val="C00000"/>
            </a:solidFill>
          </a:endParaRPr>
        </a:p>
      </dgm:t>
    </dgm:pt>
    <dgm:pt modelId="{BA75021D-6591-42A5-B952-3503B5780705}">
      <dgm:prSet/>
      <dgm:spPr/>
      <dgm:t>
        <a:bodyPr/>
        <a:lstStyle/>
        <a:p>
          <a:r>
            <a:rPr lang="en-US" b="1" dirty="0">
              <a:solidFill>
                <a:srgbClr val="C00000"/>
              </a:solidFill>
            </a:rPr>
            <a:t>KPI 6- Purpose of Loan amount</a:t>
          </a:r>
        </a:p>
      </dgm:t>
    </dgm:pt>
    <dgm:pt modelId="{FDCE3D5C-8A25-4EFA-A34D-7D538D5032D5}" type="parTrans" cxnId="{0EB211D8-3C44-4AED-B90D-2327441477BD}">
      <dgm:prSet/>
      <dgm:spPr/>
      <dgm:t>
        <a:bodyPr/>
        <a:lstStyle/>
        <a:p>
          <a:endParaRPr lang="en-US" b="1">
            <a:solidFill>
              <a:srgbClr val="C00000"/>
            </a:solidFill>
          </a:endParaRPr>
        </a:p>
      </dgm:t>
    </dgm:pt>
    <dgm:pt modelId="{DA8FB6F3-412E-4326-9608-1FCB23C33781}" type="sibTrans" cxnId="{0EB211D8-3C44-4AED-B90D-2327441477BD}">
      <dgm:prSet/>
      <dgm:spPr/>
      <dgm:t>
        <a:bodyPr/>
        <a:lstStyle/>
        <a:p>
          <a:endParaRPr lang="en-US" b="1">
            <a:solidFill>
              <a:srgbClr val="C00000"/>
            </a:solidFill>
          </a:endParaRPr>
        </a:p>
      </dgm:t>
    </dgm:pt>
    <dgm:pt modelId="{41B4AD49-7032-4406-B58A-16A3F6E38483}">
      <dgm:prSet/>
      <dgm:spPr/>
      <dgm:t>
        <a:bodyPr/>
        <a:lstStyle/>
        <a:p>
          <a:r>
            <a:rPr lang="en-US" b="1" dirty="0">
              <a:solidFill>
                <a:srgbClr val="C00000"/>
              </a:solidFill>
            </a:rPr>
            <a:t>KPI 7 – Count of Members by States</a:t>
          </a:r>
        </a:p>
      </dgm:t>
    </dgm:pt>
    <dgm:pt modelId="{5CDDA466-4C32-4F37-A467-9127FA65269F}" type="parTrans" cxnId="{4DE60FF6-0F55-4F1A-A015-0F2CEE6C52B3}">
      <dgm:prSet/>
      <dgm:spPr/>
      <dgm:t>
        <a:bodyPr/>
        <a:lstStyle/>
        <a:p>
          <a:endParaRPr lang="en-US" b="1">
            <a:solidFill>
              <a:srgbClr val="C00000"/>
            </a:solidFill>
          </a:endParaRPr>
        </a:p>
      </dgm:t>
    </dgm:pt>
    <dgm:pt modelId="{87B7F5AB-1C2C-4266-ADF3-CC92C2BD18E0}" type="sibTrans" cxnId="{4DE60FF6-0F55-4F1A-A015-0F2CEE6C52B3}">
      <dgm:prSet/>
      <dgm:spPr/>
      <dgm:t>
        <a:bodyPr/>
        <a:lstStyle/>
        <a:p>
          <a:endParaRPr lang="en-US" b="1">
            <a:solidFill>
              <a:srgbClr val="C00000"/>
            </a:solidFill>
          </a:endParaRPr>
        </a:p>
      </dgm:t>
    </dgm:pt>
    <dgm:pt modelId="{73901200-4474-46E3-820C-E0E15FCCF70A}" type="pres">
      <dgm:prSet presAssocID="{B23A99B6-C45F-40C4-81DF-0AB6CE599953}" presName="vert0" presStyleCnt="0">
        <dgm:presLayoutVars>
          <dgm:dir/>
          <dgm:animOne val="branch"/>
          <dgm:animLvl val="lvl"/>
        </dgm:presLayoutVars>
      </dgm:prSet>
      <dgm:spPr/>
    </dgm:pt>
    <dgm:pt modelId="{7B982401-389D-433C-8460-0F7A9C3CBCC7}" type="pres">
      <dgm:prSet presAssocID="{0051C85C-B2AC-4AAF-9B35-4099EF6CA5C1}" presName="thickLine" presStyleLbl="alignNode1" presStyleIdx="0" presStyleCnt="7"/>
      <dgm:spPr/>
    </dgm:pt>
    <dgm:pt modelId="{DF368D90-2C30-47F7-98A2-B16E44161942}" type="pres">
      <dgm:prSet presAssocID="{0051C85C-B2AC-4AAF-9B35-4099EF6CA5C1}" presName="horz1" presStyleCnt="0"/>
      <dgm:spPr/>
    </dgm:pt>
    <dgm:pt modelId="{0F16DFDF-5650-4E71-9EC0-1D55E06C7E63}" type="pres">
      <dgm:prSet presAssocID="{0051C85C-B2AC-4AAF-9B35-4099EF6CA5C1}" presName="tx1" presStyleLbl="revTx" presStyleIdx="0" presStyleCnt="7"/>
      <dgm:spPr/>
    </dgm:pt>
    <dgm:pt modelId="{3A8F0BF2-1EBC-4FE5-9016-D5FA04C9F0E9}" type="pres">
      <dgm:prSet presAssocID="{0051C85C-B2AC-4AAF-9B35-4099EF6CA5C1}" presName="vert1" presStyleCnt="0"/>
      <dgm:spPr/>
    </dgm:pt>
    <dgm:pt modelId="{62A7CD75-A849-4223-9A2D-2520F6E03096}" type="pres">
      <dgm:prSet presAssocID="{EBE1ED87-F36E-474E-B906-70EB9C9528CC}" presName="thickLine" presStyleLbl="alignNode1" presStyleIdx="1" presStyleCnt="7"/>
      <dgm:spPr/>
    </dgm:pt>
    <dgm:pt modelId="{7504A0B0-CA4E-400A-95A8-837CE4D80535}" type="pres">
      <dgm:prSet presAssocID="{EBE1ED87-F36E-474E-B906-70EB9C9528CC}" presName="horz1" presStyleCnt="0"/>
      <dgm:spPr/>
    </dgm:pt>
    <dgm:pt modelId="{98018385-D223-4675-8A68-BBE58A6959CD}" type="pres">
      <dgm:prSet presAssocID="{EBE1ED87-F36E-474E-B906-70EB9C9528CC}" presName="tx1" presStyleLbl="revTx" presStyleIdx="1" presStyleCnt="7"/>
      <dgm:spPr/>
    </dgm:pt>
    <dgm:pt modelId="{630A3EFB-997C-4466-8892-682B61BCFDDC}" type="pres">
      <dgm:prSet presAssocID="{EBE1ED87-F36E-474E-B906-70EB9C9528CC}" presName="vert1" presStyleCnt="0"/>
      <dgm:spPr/>
    </dgm:pt>
    <dgm:pt modelId="{2A43E6C9-0DEC-4AA5-90CC-786D47C2C5EA}" type="pres">
      <dgm:prSet presAssocID="{AE6B8F62-999A-410E-A7C7-453939F2E3E7}" presName="thickLine" presStyleLbl="alignNode1" presStyleIdx="2" presStyleCnt="7"/>
      <dgm:spPr/>
    </dgm:pt>
    <dgm:pt modelId="{9067C5A8-3FF1-42AA-AEB7-B778B39C08C4}" type="pres">
      <dgm:prSet presAssocID="{AE6B8F62-999A-410E-A7C7-453939F2E3E7}" presName="horz1" presStyleCnt="0"/>
      <dgm:spPr/>
    </dgm:pt>
    <dgm:pt modelId="{532A53F1-F45F-4BBB-AE6A-F2A818BB794B}" type="pres">
      <dgm:prSet presAssocID="{AE6B8F62-999A-410E-A7C7-453939F2E3E7}" presName="tx1" presStyleLbl="revTx" presStyleIdx="2" presStyleCnt="7"/>
      <dgm:spPr/>
    </dgm:pt>
    <dgm:pt modelId="{197848B3-90E5-4D45-9495-6B7C0A01F24A}" type="pres">
      <dgm:prSet presAssocID="{AE6B8F62-999A-410E-A7C7-453939F2E3E7}" presName="vert1" presStyleCnt="0"/>
      <dgm:spPr/>
    </dgm:pt>
    <dgm:pt modelId="{BFF540F5-EA21-43DC-82F9-CEFBEE78B5F6}" type="pres">
      <dgm:prSet presAssocID="{2F886B6F-47DF-47DB-AC35-DF11E1569DD5}" presName="thickLine" presStyleLbl="alignNode1" presStyleIdx="3" presStyleCnt="7"/>
      <dgm:spPr/>
    </dgm:pt>
    <dgm:pt modelId="{730F9129-47CD-4589-9FF5-3C99FE62B5A3}" type="pres">
      <dgm:prSet presAssocID="{2F886B6F-47DF-47DB-AC35-DF11E1569DD5}" presName="horz1" presStyleCnt="0"/>
      <dgm:spPr/>
    </dgm:pt>
    <dgm:pt modelId="{5D798D1B-EBF4-4A32-A814-89D6C04BAA08}" type="pres">
      <dgm:prSet presAssocID="{2F886B6F-47DF-47DB-AC35-DF11E1569DD5}" presName="tx1" presStyleLbl="revTx" presStyleIdx="3" presStyleCnt="7"/>
      <dgm:spPr/>
    </dgm:pt>
    <dgm:pt modelId="{BA05CAB7-1656-4847-9193-B03A6B0D05C0}" type="pres">
      <dgm:prSet presAssocID="{2F886B6F-47DF-47DB-AC35-DF11E1569DD5}" presName="vert1" presStyleCnt="0"/>
      <dgm:spPr/>
    </dgm:pt>
    <dgm:pt modelId="{7123F8F7-0B6D-46DF-B913-5B4269773F9F}" type="pres">
      <dgm:prSet presAssocID="{CEFCAD4B-FD82-41BB-85C9-949CC68DA627}" presName="thickLine" presStyleLbl="alignNode1" presStyleIdx="4" presStyleCnt="7"/>
      <dgm:spPr/>
    </dgm:pt>
    <dgm:pt modelId="{B45274CC-8117-483B-B3F9-EA3940B0044C}" type="pres">
      <dgm:prSet presAssocID="{CEFCAD4B-FD82-41BB-85C9-949CC68DA627}" presName="horz1" presStyleCnt="0"/>
      <dgm:spPr/>
    </dgm:pt>
    <dgm:pt modelId="{3EF464DC-76D9-4B7A-96EE-E9D2839F64A2}" type="pres">
      <dgm:prSet presAssocID="{CEFCAD4B-FD82-41BB-85C9-949CC68DA627}" presName="tx1" presStyleLbl="revTx" presStyleIdx="4" presStyleCnt="7"/>
      <dgm:spPr/>
    </dgm:pt>
    <dgm:pt modelId="{20A9E7FC-2078-4857-BDEB-9C2AF88D85D4}" type="pres">
      <dgm:prSet presAssocID="{CEFCAD4B-FD82-41BB-85C9-949CC68DA627}" presName="vert1" presStyleCnt="0"/>
      <dgm:spPr/>
    </dgm:pt>
    <dgm:pt modelId="{2C437AFE-D254-4346-B74E-720302EDB1FC}" type="pres">
      <dgm:prSet presAssocID="{BA75021D-6591-42A5-B952-3503B5780705}" presName="thickLine" presStyleLbl="alignNode1" presStyleIdx="5" presStyleCnt="7"/>
      <dgm:spPr/>
    </dgm:pt>
    <dgm:pt modelId="{32BCB7F7-800F-4FED-8DBF-F3796320731D}" type="pres">
      <dgm:prSet presAssocID="{BA75021D-6591-42A5-B952-3503B5780705}" presName="horz1" presStyleCnt="0"/>
      <dgm:spPr/>
    </dgm:pt>
    <dgm:pt modelId="{FA5E4EF1-E35E-44E0-B076-F74906E8474D}" type="pres">
      <dgm:prSet presAssocID="{BA75021D-6591-42A5-B952-3503B5780705}" presName="tx1" presStyleLbl="revTx" presStyleIdx="5" presStyleCnt="7"/>
      <dgm:spPr/>
    </dgm:pt>
    <dgm:pt modelId="{E49ED1F8-3061-4A9F-B9ED-6E74B9AA7D84}" type="pres">
      <dgm:prSet presAssocID="{BA75021D-6591-42A5-B952-3503B5780705}" presName="vert1" presStyleCnt="0"/>
      <dgm:spPr/>
    </dgm:pt>
    <dgm:pt modelId="{8D4C4A9B-E717-4EB4-9513-00E3CE768AFF}" type="pres">
      <dgm:prSet presAssocID="{41B4AD49-7032-4406-B58A-16A3F6E38483}" presName="thickLine" presStyleLbl="alignNode1" presStyleIdx="6" presStyleCnt="7"/>
      <dgm:spPr/>
    </dgm:pt>
    <dgm:pt modelId="{9D4D5BE0-6B79-466A-B403-1852256CDDEE}" type="pres">
      <dgm:prSet presAssocID="{41B4AD49-7032-4406-B58A-16A3F6E38483}" presName="horz1" presStyleCnt="0"/>
      <dgm:spPr/>
    </dgm:pt>
    <dgm:pt modelId="{1AFAE980-5397-45AA-A7DF-7F92A023CF1D}" type="pres">
      <dgm:prSet presAssocID="{41B4AD49-7032-4406-B58A-16A3F6E38483}" presName="tx1" presStyleLbl="revTx" presStyleIdx="6" presStyleCnt="7"/>
      <dgm:spPr/>
    </dgm:pt>
    <dgm:pt modelId="{E38F7036-ECA8-4957-B273-CF0C6C51ABE8}" type="pres">
      <dgm:prSet presAssocID="{41B4AD49-7032-4406-B58A-16A3F6E38483}" presName="vert1" presStyleCnt="0"/>
      <dgm:spPr/>
    </dgm:pt>
  </dgm:ptLst>
  <dgm:cxnLst>
    <dgm:cxn modelId="{4291FE22-2D25-43A6-BF64-A5CFE9B97133}" type="presOf" srcId="{EBE1ED87-F36E-474E-B906-70EB9C9528CC}" destId="{98018385-D223-4675-8A68-BBE58A6959CD}" srcOrd="0" destOrd="0" presId="urn:microsoft.com/office/officeart/2008/layout/LinedList"/>
    <dgm:cxn modelId="{A16F2524-2758-4D40-9576-538F8CDA6E40}" srcId="{B23A99B6-C45F-40C4-81DF-0AB6CE599953}" destId="{CEFCAD4B-FD82-41BB-85C9-949CC68DA627}" srcOrd="4" destOrd="0" parTransId="{AAABC31E-BB5D-48C7-81FD-55F638F234F9}" sibTransId="{CFAC6DF9-DE08-4AA8-B509-C0D173DF3998}"/>
    <dgm:cxn modelId="{C1D6AB2C-DBCD-400A-977D-F0222991640C}" type="presOf" srcId="{0051C85C-B2AC-4AAF-9B35-4099EF6CA5C1}" destId="{0F16DFDF-5650-4E71-9EC0-1D55E06C7E63}" srcOrd="0" destOrd="0" presId="urn:microsoft.com/office/officeart/2008/layout/LinedList"/>
    <dgm:cxn modelId="{AF9EF33F-BCF6-4046-A4DA-89EE35E1C07F}" srcId="{B23A99B6-C45F-40C4-81DF-0AB6CE599953}" destId="{0051C85C-B2AC-4AAF-9B35-4099EF6CA5C1}" srcOrd="0" destOrd="0" parTransId="{3E975E89-44B0-4269-B64C-3CEDE1D2D9FA}" sibTransId="{FDCC9BDE-75B2-4166-8718-0ADF5B82A175}"/>
    <dgm:cxn modelId="{7C7D2243-EB37-4367-9EF2-AE0AC5BEC587}" type="presOf" srcId="{B23A99B6-C45F-40C4-81DF-0AB6CE599953}" destId="{73901200-4474-46E3-820C-E0E15FCCF70A}" srcOrd="0" destOrd="0" presId="urn:microsoft.com/office/officeart/2008/layout/LinedList"/>
    <dgm:cxn modelId="{B1C0F564-E7DA-4ABD-886D-10CE01D4D2D9}" type="presOf" srcId="{2F886B6F-47DF-47DB-AC35-DF11E1569DD5}" destId="{5D798D1B-EBF4-4A32-A814-89D6C04BAA08}" srcOrd="0" destOrd="0" presId="urn:microsoft.com/office/officeart/2008/layout/LinedList"/>
    <dgm:cxn modelId="{3FDCB64B-F542-458C-8794-E76037F1D7A7}" srcId="{B23A99B6-C45F-40C4-81DF-0AB6CE599953}" destId="{AE6B8F62-999A-410E-A7C7-453939F2E3E7}" srcOrd="2" destOrd="0" parTransId="{39366027-A40C-40C1-A5A6-5F55E1018CF9}" sibTransId="{D3697289-7FFD-4553-9873-BC1A39A061F5}"/>
    <dgm:cxn modelId="{BD69EE91-EE53-4954-B2E0-A8C24DC42578}" srcId="{B23A99B6-C45F-40C4-81DF-0AB6CE599953}" destId="{2F886B6F-47DF-47DB-AC35-DF11E1569DD5}" srcOrd="3" destOrd="0" parTransId="{A1CBCF1E-1CFE-4DED-9B35-4D503A07CDA8}" sibTransId="{5F963FDB-5361-468E-AE65-45487C67D9B1}"/>
    <dgm:cxn modelId="{AE3C7A9D-DA13-4C0C-BE41-644B847B9904}" type="presOf" srcId="{41B4AD49-7032-4406-B58A-16A3F6E38483}" destId="{1AFAE980-5397-45AA-A7DF-7F92A023CF1D}" srcOrd="0" destOrd="0" presId="urn:microsoft.com/office/officeart/2008/layout/LinedList"/>
    <dgm:cxn modelId="{74204CC7-FA34-4292-BB91-B03FDD70C392}" srcId="{B23A99B6-C45F-40C4-81DF-0AB6CE599953}" destId="{EBE1ED87-F36E-474E-B906-70EB9C9528CC}" srcOrd="1" destOrd="0" parTransId="{AEFF856A-49C4-4B5E-9AF5-C08B12C35BCE}" sibTransId="{A395A8CD-C57A-4E84-8EED-29C295E217C5}"/>
    <dgm:cxn modelId="{15090CD2-F91E-40E9-8ACB-75F05061AA2C}" type="presOf" srcId="{CEFCAD4B-FD82-41BB-85C9-949CC68DA627}" destId="{3EF464DC-76D9-4B7A-96EE-E9D2839F64A2}" srcOrd="0" destOrd="0" presId="urn:microsoft.com/office/officeart/2008/layout/LinedList"/>
    <dgm:cxn modelId="{0EB211D8-3C44-4AED-B90D-2327441477BD}" srcId="{B23A99B6-C45F-40C4-81DF-0AB6CE599953}" destId="{BA75021D-6591-42A5-B952-3503B5780705}" srcOrd="5" destOrd="0" parTransId="{FDCE3D5C-8A25-4EFA-A34D-7D538D5032D5}" sibTransId="{DA8FB6F3-412E-4326-9608-1FCB23C33781}"/>
    <dgm:cxn modelId="{7ED804E0-7589-4923-81B8-6A395E6DFDC2}" type="presOf" srcId="{BA75021D-6591-42A5-B952-3503B5780705}" destId="{FA5E4EF1-E35E-44E0-B076-F74906E8474D}" srcOrd="0" destOrd="0" presId="urn:microsoft.com/office/officeart/2008/layout/LinedList"/>
    <dgm:cxn modelId="{A49B25E9-04F4-4315-87C5-8FC25C43D12E}" type="presOf" srcId="{AE6B8F62-999A-410E-A7C7-453939F2E3E7}" destId="{532A53F1-F45F-4BBB-AE6A-F2A818BB794B}" srcOrd="0" destOrd="0" presId="urn:microsoft.com/office/officeart/2008/layout/LinedList"/>
    <dgm:cxn modelId="{4DE60FF6-0F55-4F1A-A015-0F2CEE6C52B3}" srcId="{B23A99B6-C45F-40C4-81DF-0AB6CE599953}" destId="{41B4AD49-7032-4406-B58A-16A3F6E38483}" srcOrd="6" destOrd="0" parTransId="{5CDDA466-4C32-4F37-A467-9127FA65269F}" sibTransId="{87B7F5AB-1C2C-4266-ADF3-CC92C2BD18E0}"/>
    <dgm:cxn modelId="{EDD6887D-FDA2-46CF-867F-A90BCD29A794}" type="presParOf" srcId="{73901200-4474-46E3-820C-E0E15FCCF70A}" destId="{7B982401-389D-433C-8460-0F7A9C3CBCC7}" srcOrd="0" destOrd="0" presId="urn:microsoft.com/office/officeart/2008/layout/LinedList"/>
    <dgm:cxn modelId="{2C0E047F-64EC-4E83-9269-7894A6BD1447}" type="presParOf" srcId="{73901200-4474-46E3-820C-E0E15FCCF70A}" destId="{DF368D90-2C30-47F7-98A2-B16E44161942}" srcOrd="1" destOrd="0" presId="urn:microsoft.com/office/officeart/2008/layout/LinedList"/>
    <dgm:cxn modelId="{5E2396CD-2596-4E99-879F-372A0EA8D983}" type="presParOf" srcId="{DF368D90-2C30-47F7-98A2-B16E44161942}" destId="{0F16DFDF-5650-4E71-9EC0-1D55E06C7E63}" srcOrd="0" destOrd="0" presId="urn:microsoft.com/office/officeart/2008/layout/LinedList"/>
    <dgm:cxn modelId="{86DD9C7A-806B-43F7-8907-46B4E7D91D85}" type="presParOf" srcId="{DF368D90-2C30-47F7-98A2-B16E44161942}" destId="{3A8F0BF2-1EBC-4FE5-9016-D5FA04C9F0E9}" srcOrd="1" destOrd="0" presId="urn:microsoft.com/office/officeart/2008/layout/LinedList"/>
    <dgm:cxn modelId="{E4A98537-8BF7-4611-9677-7BD8C8B48DBA}" type="presParOf" srcId="{73901200-4474-46E3-820C-E0E15FCCF70A}" destId="{62A7CD75-A849-4223-9A2D-2520F6E03096}" srcOrd="2" destOrd="0" presId="urn:microsoft.com/office/officeart/2008/layout/LinedList"/>
    <dgm:cxn modelId="{8D4BA0A4-8695-4B46-88D5-2D3DC01EC39E}" type="presParOf" srcId="{73901200-4474-46E3-820C-E0E15FCCF70A}" destId="{7504A0B0-CA4E-400A-95A8-837CE4D80535}" srcOrd="3" destOrd="0" presId="urn:microsoft.com/office/officeart/2008/layout/LinedList"/>
    <dgm:cxn modelId="{1E42BA92-795A-4083-82BC-154600D9D357}" type="presParOf" srcId="{7504A0B0-CA4E-400A-95A8-837CE4D80535}" destId="{98018385-D223-4675-8A68-BBE58A6959CD}" srcOrd="0" destOrd="0" presId="urn:microsoft.com/office/officeart/2008/layout/LinedList"/>
    <dgm:cxn modelId="{3BAC6C0F-5AE4-41F1-97DF-BE0F661F7AE8}" type="presParOf" srcId="{7504A0B0-CA4E-400A-95A8-837CE4D80535}" destId="{630A3EFB-997C-4466-8892-682B61BCFDDC}" srcOrd="1" destOrd="0" presId="urn:microsoft.com/office/officeart/2008/layout/LinedList"/>
    <dgm:cxn modelId="{E4219824-1079-4C94-BACB-ED37473A27BD}" type="presParOf" srcId="{73901200-4474-46E3-820C-E0E15FCCF70A}" destId="{2A43E6C9-0DEC-4AA5-90CC-786D47C2C5EA}" srcOrd="4" destOrd="0" presId="urn:microsoft.com/office/officeart/2008/layout/LinedList"/>
    <dgm:cxn modelId="{F721D289-4914-4B85-B78B-844938F90522}" type="presParOf" srcId="{73901200-4474-46E3-820C-E0E15FCCF70A}" destId="{9067C5A8-3FF1-42AA-AEB7-B778B39C08C4}" srcOrd="5" destOrd="0" presId="urn:microsoft.com/office/officeart/2008/layout/LinedList"/>
    <dgm:cxn modelId="{4274D3DD-6A21-426E-A64B-9A9BB25A41A5}" type="presParOf" srcId="{9067C5A8-3FF1-42AA-AEB7-B778B39C08C4}" destId="{532A53F1-F45F-4BBB-AE6A-F2A818BB794B}" srcOrd="0" destOrd="0" presId="urn:microsoft.com/office/officeart/2008/layout/LinedList"/>
    <dgm:cxn modelId="{830D2AC5-941A-4F82-BE12-BFFF781969C5}" type="presParOf" srcId="{9067C5A8-3FF1-42AA-AEB7-B778B39C08C4}" destId="{197848B3-90E5-4D45-9495-6B7C0A01F24A}" srcOrd="1" destOrd="0" presId="urn:microsoft.com/office/officeart/2008/layout/LinedList"/>
    <dgm:cxn modelId="{E38E18A5-8538-495E-862C-AEA308F2EEEA}" type="presParOf" srcId="{73901200-4474-46E3-820C-E0E15FCCF70A}" destId="{BFF540F5-EA21-43DC-82F9-CEFBEE78B5F6}" srcOrd="6" destOrd="0" presId="urn:microsoft.com/office/officeart/2008/layout/LinedList"/>
    <dgm:cxn modelId="{2BC0856D-DB1F-4D10-BB73-AD48FEBB5238}" type="presParOf" srcId="{73901200-4474-46E3-820C-E0E15FCCF70A}" destId="{730F9129-47CD-4589-9FF5-3C99FE62B5A3}" srcOrd="7" destOrd="0" presId="urn:microsoft.com/office/officeart/2008/layout/LinedList"/>
    <dgm:cxn modelId="{E49C2CA6-7862-497D-A597-3FF8A6977427}" type="presParOf" srcId="{730F9129-47CD-4589-9FF5-3C99FE62B5A3}" destId="{5D798D1B-EBF4-4A32-A814-89D6C04BAA08}" srcOrd="0" destOrd="0" presId="urn:microsoft.com/office/officeart/2008/layout/LinedList"/>
    <dgm:cxn modelId="{B52D18E7-D37A-4982-A61D-5B07EBF6C3B0}" type="presParOf" srcId="{730F9129-47CD-4589-9FF5-3C99FE62B5A3}" destId="{BA05CAB7-1656-4847-9193-B03A6B0D05C0}" srcOrd="1" destOrd="0" presId="urn:microsoft.com/office/officeart/2008/layout/LinedList"/>
    <dgm:cxn modelId="{80CF2072-509E-4FC9-9ED0-DF59FA314689}" type="presParOf" srcId="{73901200-4474-46E3-820C-E0E15FCCF70A}" destId="{7123F8F7-0B6D-46DF-B913-5B4269773F9F}" srcOrd="8" destOrd="0" presId="urn:microsoft.com/office/officeart/2008/layout/LinedList"/>
    <dgm:cxn modelId="{F5A731AA-5C58-4CF0-9E34-8FA44AC5AD23}" type="presParOf" srcId="{73901200-4474-46E3-820C-E0E15FCCF70A}" destId="{B45274CC-8117-483B-B3F9-EA3940B0044C}" srcOrd="9" destOrd="0" presId="urn:microsoft.com/office/officeart/2008/layout/LinedList"/>
    <dgm:cxn modelId="{EB6902EE-E105-416B-96AE-93069750CA82}" type="presParOf" srcId="{B45274CC-8117-483B-B3F9-EA3940B0044C}" destId="{3EF464DC-76D9-4B7A-96EE-E9D2839F64A2}" srcOrd="0" destOrd="0" presId="urn:microsoft.com/office/officeart/2008/layout/LinedList"/>
    <dgm:cxn modelId="{F959CBA4-BEF1-415B-AF18-1CFC3DFD609C}" type="presParOf" srcId="{B45274CC-8117-483B-B3F9-EA3940B0044C}" destId="{20A9E7FC-2078-4857-BDEB-9C2AF88D85D4}" srcOrd="1" destOrd="0" presId="urn:microsoft.com/office/officeart/2008/layout/LinedList"/>
    <dgm:cxn modelId="{CFB6B4FD-D3A5-406E-BF96-0337BF45FCB0}" type="presParOf" srcId="{73901200-4474-46E3-820C-E0E15FCCF70A}" destId="{2C437AFE-D254-4346-B74E-720302EDB1FC}" srcOrd="10" destOrd="0" presId="urn:microsoft.com/office/officeart/2008/layout/LinedList"/>
    <dgm:cxn modelId="{A41D28F9-4B40-44B9-B64D-8C8BABE8E03F}" type="presParOf" srcId="{73901200-4474-46E3-820C-E0E15FCCF70A}" destId="{32BCB7F7-800F-4FED-8DBF-F3796320731D}" srcOrd="11" destOrd="0" presId="urn:microsoft.com/office/officeart/2008/layout/LinedList"/>
    <dgm:cxn modelId="{018B92A7-D1F2-4FE9-99F8-7796C1C21D61}" type="presParOf" srcId="{32BCB7F7-800F-4FED-8DBF-F3796320731D}" destId="{FA5E4EF1-E35E-44E0-B076-F74906E8474D}" srcOrd="0" destOrd="0" presId="urn:microsoft.com/office/officeart/2008/layout/LinedList"/>
    <dgm:cxn modelId="{AE48F438-1E08-475C-BF97-45DAD1831B24}" type="presParOf" srcId="{32BCB7F7-800F-4FED-8DBF-F3796320731D}" destId="{E49ED1F8-3061-4A9F-B9ED-6E74B9AA7D84}" srcOrd="1" destOrd="0" presId="urn:microsoft.com/office/officeart/2008/layout/LinedList"/>
    <dgm:cxn modelId="{A59D2324-00C1-4747-BE8B-BE43AAD88B7D}" type="presParOf" srcId="{73901200-4474-46E3-820C-E0E15FCCF70A}" destId="{8D4C4A9B-E717-4EB4-9513-00E3CE768AFF}" srcOrd="12" destOrd="0" presId="urn:microsoft.com/office/officeart/2008/layout/LinedList"/>
    <dgm:cxn modelId="{172B6426-6884-4F37-8FEF-3E76F6F47018}" type="presParOf" srcId="{73901200-4474-46E3-820C-E0E15FCCF70A}" destId="{9D4D5BE0-6B79-466A-B403-1852256CDDEE}" srcOrd="13" destOrd="0" presId="urn:microsoft.com/office/officeart/2008/layout/LinedList"/>
    <dgm:cxn modelId="{59979A20-1C5F-412C-8BC6-6936FF9AC76E}" type="presParOf" srcId="{9D4D5BE0-6B79-466A-B403-1852256CDDEE}" destId="{1AFAE980-5397-45AA-A7DF-7F92A023CF1D}" srcOrd="0" destOrd="0" presId="urn:microsoft.com/office/officeart/2008/layout/LinedList"/>
    <dgm:cxn modelId="{6410DCCF-5B96-44DE-BE72-C4357F5B1320}" type="presParOf" srcId="{9D4D5BE0-6B79-466A-B403-1852256CDDEE}" destId="{E38F7036-ECA8-4957-B273-CF0C6C51ABE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882520-C836-4DB1-9603-82C706A19FB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27D19469-BD59-4282-A00D-07A525F8EF8C}">
      <dgm:prSet/>
      <dgm:spPr/>
      <dgm:t>
        <a:bodyPr/>
        <a:lstStyle/>
        <a:p>
          <a:r>
            <a:rPr lang="en-US"/>
            <a:t>Null Value</a:t>
          </a:r>
        </a:p>
      </dgm:t>
    </dgm:pt>
    <dgm:pt modelId="{9A229076-7B2D-433F-A2C1-188244D0F0BD}" type="parTrans" cxnId="{317C6740-8C2D-4D2F-83A8-47E7F2EABA99}">
      <dgm:prSet/>
      <dgm:spPr/>
      <dgm:t>
        <a:bodyPr/>
        <a:lstStyle/>
        <a:p>
          <a:endParaRPr lang="en-US"/>
        </a:p>
      </dgm:t>
    </dgm:pt>
    <dgm:pt modelId="{1FF28DC3-783D-479C-850F-00BB3D698481}" type="sibTrans" cxnId="{317C6740-8C2D-4D2F-83A8-47E7F2EABA99}">
      <dgm:prSet/>
      <dgm:spPr/>
      <dgm:t>
        <a:bodyPr/>
        <a:lstStyle/>
        <a:p>
          <a:endParaRPr lang="en-US"/>
        </a:p>
      </dgm:t>
    </dgm:pt>
    <dgm:pt modelId="{0CD1AAE9-8CF0-4A46-949D-3C3ABF5C9641}">
      <dgm:prSet/>
      <dgm:spPr/>
      <dgm:t>
        <a:bodyPr/>
        <a:lstStyle/>
        <a:p>
          <a:r>
            <a:rPr lang="en-US"/>
            <a:t>Duplicate values</a:t>
          </a:r>
        </a:p>
      </dgm:t>
    </dgm:pt>
    <dgm:pt modelId="{068980CC-FAE4-4EB0-B9C6-ADA145FF1909}" type="parTrans" cxnId="{734D46CB-2DF9-4F53-B109-058983795D83}">
      <dgm:prSet/>
      <dgm:spPr/>
      <dgm:t>
        <a:bodyPr/>
        <a:lstStyle/>
        <a:p>
          <a:endParaRPr lang="en-US"/>
        </a:p>
      </dgm:t>
    </dgm:pt>
    <dgm:pt modelId="{4928AF54-DD04-49DB-9178-34AC8AC0565F}" type="sibTrans" cxnId="{734D46CB-2DF9-4F53-B109-058983795D83}">
      <dgm:prSet/>
      <dgm:spPr/>
      <dgm:t>
        <a:bodyPr/>
        <a:lstStyle/>
        <a:p>
          <a:endParaRPr lang="en-US"/>
        </a:p>
      </dgm:t>
    </dgm:pt>
    <dgm:pt modelId="{DE4A6AC1-9567-44D0-B6D0-8C690AC92090}">
      <dgm:prSet/>
      <dgm:spPr/>
      <dgm:t>
        <a:bodyPr/>
        <a:lstStyle/>
        <a:p>
          <a:r>
            <a:rPr lang="en-US" dirty="0"/>
            <a:t>Merging Datasets of different formats</a:t>
          </a:r>
        </a:p>
      </dgm:t>
    </dgm:pt>
    <dgm:pt modelId="{4264B3DB-7CDB-4AB7-AE94-A495650A71C4}" type="parTrans" cxnId="{21CD08A1-C375-4D92-A232-97E8E33C6950}">
      <dgm:prSet/>
      <dgm:spPr/>
      <dgm:t>
        <a:bodyPr/>
        <a:lstStyle/>
        <a:p>
          <a:endParaRPr lang="en-US"/>
        </a:p>
      </dgm:t>
    </dgm:pt>
    <dgm:pt modelId="{6A397A7C-BFB1-4A4C-826D-935E17459744}" type="sibTrans" cxnId="{21CD08A1-C375-4D92-A232-97E8E33C6950}">
      <dgm:prSet/>
      <dgm:spPr/>
      <dgm:t>
        <a:bodyPr/>
        <a:lstStyle/>
        <a:p>
          <a:endParaRPr lang="en-US"/>
        </a:p>
      </dgm:t>
    </dgm:pt>
    <dgm:pt modelId="{F0DDB739-64FF-479F-891F-467F45D2B609}">
      <dgm:prSet/>
      <dgm:spPr/>
      <dgm:t>
        <a:bodyPr/>
        <a:lstStyle/>
        <a:p>
          <a:r>
            <a:rPr lang="en-US" dirty="0"/>
            <a:t>Column Formatting</a:t>
          </a:r>
        </a:p>
      </dgm:t>
    </dgm:pt>
    <dgm:pt modelId="{643F2009-0371-47B0-82C2-D47AE1911D92}" type="parTrans" cxnId="{9004AB51-2720-47DA-A86C-685CA3B5BB99}">
      <dgm:prSet/>
      <dgm:spPr/>
      <dgm:t>
        <a:bodyPr/>
        <a:lstStyle/>
        <a:p>
          <a:endParaRPr lang="en-US"/>
        </a:p>
      </dgm:t>
    </dgm:pt>
    <dgm:pt modelId="{E4502DFE-9929-4C83-82CE-9C1F162233DB}" type="sibTrans" cxnId="{9004AB51-2720-47DA-A86C-685CA3B5BB99}">
      <dgm:prSet/>
      <dgm:spPr/>
      <dgm:t>
        <a:bodyPr/>
        <a:lstStyle/>
        <a:p>
          <a:endParaRPr lang="en-US"/>
        </a:p>
      </dgm:t>
    </dgm:pt>
    <dgm:pt modelId="{A943AF4C-BE83-45A7-A19F-DD371C383053}" type="pres">
      <dgm:prSet presAssocID="{27882520-C836-4DB1-9603-82C706A19FBC}" presName="linear" presStyleCnt="0">
        <dgm:presLayoutVars>
          <dgm:animLvl val="lvl"/>
          <dgm:resizeHandles val="exact"/>
        </dgm:presLayoutVars>
      </dgm:prSet>
      <dgm:spPr/>
    </dgm:pt>
    <dgm:pt modelId="{E7CD2D71-6E2B-4166-BC81-36949CB52300}" type="pres">
      <dgm:prSet presAssocID="{27D19469-BD59-4282-A00D-07A525F8EF8C}" presName="parentText" presStyleLbl="node1" presStyleIdx="0" presStyleCnt="4">
        <dgm:presLayoutVars>
          <dgm:chMax val="0"/>
          <dgm:bulletEnabled val="1"/>
        </dgm:presLayoutVars>
      </dgm:prSet>
      <dgm:spPr/>
    </dgm:pt>
    <dgm:pt modelId="{15F7D9F8-B838-4AA4-AFE6-06ABD9723AB2}" type="pres">
      <dgm:prSet presAssocID="{1FF28DC3-783D-479C-850F-00BB3D698481}" presName="spacer" presStyleCnt="0"/>
      <dgm:spPr/>
    </dgm:pt>
    <dgm:pt modelId="{602EB0B5-7B67-4DED-BE70-C906257AB5EC}" type="pres">
      <dgm:prSet presAssocID="{0CD1AAE9-8CF0-4A46-949D-3C3ABF5C9641}" presName="parentText" presStyleLbl="node1" presStyleIdx="1" presStyleCnt="4">
        <dgm:presLayoutVars>
          <dgm:chMax val="0"/>
          <dgm:bulletEnabled val="1"/>
        </dgm:presLayoutVars>
      </dgm:prSet>
      <dgm:spPr/>
    </dgm:pt>
    <dgm:pt modelId="{AB9B49FC-FF93-4C17-9083-CDDAC3D05B1C}" type="pres">
      <dgm:prSet presAssocID="{4928AF54-DD04-49DB-9178-34AC8AC0565F}" presName="spacer" presStyleCnt="0"/>
      <dgm:spPr/>
    </dgm:pt>
    <dgm:pt modelId="{B617EBB7-1C77-4D29-A2EE-0B92A83B49C5}" type="pres">
      <dgm:prSet presAssocID="{DE4A6AC1-9567-44D0-B6D0-8C690AC92090}" presName="parentText" presStyleLbl="node1" presStyleIdx="2" presStyleCnt="4">
        <dgm:presLayoutVars>
          <dgm:chMax val="0"/>
          <dgm:bulletEnabled val="1"/>
        </dgm:presLayoutVars>
      </dgm:prSet>
      <dgm:spPr/>
    </dgm:pt>
    <dgm:pt modelId="{72D8A39E-FA47-43F1-811F-D267BE7E69F5}" type="pres">
      <dgm:prSet presAssocID="{6A397A7C-BFB1-4A4C-826D-935E17459744}" presName="spacer" presStyleCnt="0"/>
      <dgm:spPr/>
    </dgm:pt>
    <dgm:pt modelId="{38A665D9-AF60-4FB2-8C95-1C64EC2D448D}" type="pres">
      <dgm:prSet presAssocID="{F0DDB739-64FF-479F-891F-467F45D2B609}" presName="parentText" presStyleLbl="node1" presStyleIdx="3" presStyleCnt="4" custLinFactY="-253" custLinFactNeighborX="-4921" custLinFactNeighborY="-100000">
        <dgm:presLayoutVars>
          <dgm:chMax val="0"/>
          <dgm:bulletEnabled val="1"/>
        </dgm:presLayoutVars>
      </dgm:prSet>
      <dgm:spPr/>
    </dgm:pt>
  </dgm:ptLst>
  <dgm:cxnLst>
    <dgm:cxn modelId="{317C6740-8C2D-4D2F-83A8-47E7F2EABA99}" srcId="{27882520-C836-4DB1-9603-82C706A19FBC}" destId="{27D19469-BD59-4282-A00D-07A525F8EF8C}" srcOrd="0" destOrd="0" parTransId="{9A229076-7B2D-433F-A2C1-188244D0F0BD}" sibTransId="{1FF28DC3-783D-479C-850F-00BB3D698481}"/>
    <dgm:cxn modelId="{777F2142-79BA-4CE6-BA9E-BAF36B0131C7}" type="presOf" srcId="{DE4A6AC1-9567-44D0-B6D0-8C690AC92090}" destId="{B617EBB7-1C77-4D29-A2EE-0B92A83B49C5}" srcOrd="0" destOrd="0" presId="urn:microsoft.com/office/officeart/2005/8/layout/vList2"/>
    <dgm:cxn modelId="{9004AB51-2720-47DA-A86C-685CA3B5BB99}" srcId="{27882520-C836-4DB1-9603-82C706A19FBC}" destId="{F0DDB739-64FF-479F-891F-467F45D2B609}" srcOrd="3" destOrd="0" parTransId="{643F2009-0371-47B0-82C2-D47AE1911D92}" sibTransId="{E4502DFE-9929-4C83-82CE-9C1F162233DB}"/>
    <dgm:cxn modelId="{DEF1F886-51F6-4D0A-B345-94C3DCA8B207}" type="presOf" srcId="{F0DDB739-64FF-479F-891F-467F45D2B609}" destId="{38A665D9-AF60-4FB2-8C95-1C64EC2D448D}" srcOrd="0" destOrd="0" presId="urn:microsoft.com/office/officeart/2005/8/layout/vList2"/>
    <dgm:cxn modelId="{A2C8009F-B2A1-4131-98E0-15CB6F41CEC8}" type="presOf" srcId="{27D19469-BD59-4282-A00D-07A525F8EF8C}" destId="{E7CD2D71-6E2B-4166-BC81-36949CB52300}" srcOrd="0" destOrd="0" presId="urn:microsoft.com/office/officeart/2005/8/layout/vList2"/>
    <dgm:cxn modelId="{21CD08A1-C375-4D92-A232-97E8E33C6950}" srcId="{27882520-C836-4DB1-9603-82C706A19FBC}" destId="{DE4A6AC1-9567-44D0-B6D0-8C690AC92090}" srcOrd="2" destOrd="0" parTransId="{4264B3DB-7CDB-4AB7-AE94-A495650A71C4}" sibTransId="{6A397A7C-BFB1-4A4C-826D-935E17459744}"/>
    <dgm:cxn modelId="{F86834AF-C14D-4502-8B69-903271DCB3D1}" type="presOf" srcId="{27882520-C836-4DB1-9603-82C706A19FBC}" destId="{A943AF4C-BE83-45A7-A19F-DD371C383053}" srcOrd="0" destOrd="0" presId="urn:microsoft.com/office/officeart/2005/8/layout/vList2"/>
    <dgm:cxn modelId="{734D46CB-2DF9-4F53-B109-058983795D83}" srcId="{27882520-C836-4DB1-9603-82C706A19FBC}" destId="{0CD1AAE9-8CF0-4A46-949D-3C3ABF5C9641}" srcOrd="1" destOrd="0" parTransId="{068980CC-FAE4-4EB0-B9C6-ADA145FF1909}" sibTransId="{4928AF54-DD04-49DB-9178-34AC8AC0565F}"/>
    <dgm:cxn modelId="{5AD1AAE1-45F6-47BD-83E5-0974015F3B42}" type="presOf" srcId="{0CD1AAE9-8CF0-4A46-949D-3C3ABF5C9641}" destId="{602EB0B5-7B67-4DED-BE70-C906257AB5EC}" srcOrd="0" destOrd="0" presId="urn:microsoft.com/office/officeart/2005/8/layout/vList2"/>
    <dgm:cxn modelId="{B2FA71B4-423A-44C7-A7EE-A3BAFE586DC9}" type="presParOf" srcId="{A943AF4C-BE83-45A7-A19F-DD371C383053}" destId="{E7CD2D71-6E2B-4166-BC81-36949CB52300}" srcOrd="0" destOrd="0" presId="urn:microsoft.com/office/officeart/2005/8/layout/vList2"/>
    <dgm:cxn modelId="{0FA84521-9955-4A63-A2D8-1A5CEC41FAA0}" type="presParOf" srcId="{A943AF4C-BE83-45A7-A19F-DD371C383053}" destId="{15F7D9F8-B838-4AA4-AFE6-06ABD9723AB2}" srcOrd="1" destOrd="0" presId="urn:microsoft.com/office/officeart/2005/8/layout/vList2"/>
    <dgm:cxn modelId="{9CDCE0EC-A696-4A25-8B9F-E503641880B7}" type="presParOf" srcId="{A943AF4C-BE83-45A7-A19F-DD371C383053}" destId="{602EB0B5-7B67-4DED-BE70-C906257AB5EC}" srcOrd="2" destOrd="0" presId="urn:microsoft.com/office/officeart/2005/8/layout/vList2"/>
    <dgm:cxn modelId="{30D7EBA7-5CDF-4360-B808-8DDDF1A8EC09}" type="presParOf" srcId="{A943AF4C-BE83-45A7-A19F-DD371C383053}" destId="{AB9B49FC-FF93-4C17-9083-CDDAC3D05B1C}" srcOrd="3" destOrd="0" presId="urn:microsoft.com/office/officeart/2005/8/layout/vList2"/>
    <dgm:cxn modelId="{5FD2B646-0DD1-46D9-A48D-1495CC7BB976}" type="presParOf" srcId="{A943AF4C-BE83-45A7-A19F-DD371C383053}" destId="{B617EBB7-1C77-4D29-A2EE-0B92A83B49C5}" srcOrd="4" destOrd="0" presId="urn:microsoft.com/office/officeart/2005/8/layout/vList2"/>
    <dgm:cxn modelId="{D2A7B799-800F-4C3F-969B-60A2F7651328}" type="presParOf" srcId="{A943AF4C-BE83-45A7-A19F-DD371C383053}" destId="{72D8A39E-FA47-43F1-811F-D267BE7E69F5}" srcOrd="5" destOrd="0" presId="urn:microsoft.com/office/officeart/2005/8/layout/vList2"/>
    <dgm:cxn modelId="{0246DBFB-00D4-48B4-9374-D84AD98A6051}" type="presParOf" srcId="{A943AF4C-BE83-45A7-A19F-DD371C383053}" destId="{38A665D9-AF60-4FB2-8C95-1C64EC2D448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C67733A-F096-4FAB-87BD-80F4FE2988F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EDE2740-6C9B-4A67-AE12-D5CFF82A2FCC}">
      <dgm:prSet/>
      <dgm:spPr/>
      <dgm:t>
        <a:bodyPr/>
        <a:lstStyle/>
        <a:p>
          <a:r>
            <a:rPr lang="en-US" dirty="0"/>
            <a:t>From overall outcome and comparing with other Grades, we could see a huge Loan Amount of $13,36,51,350 has been processed from Grade B.</a:t>
          </a:r>
        </a:p>
      </dgm:t>
    </dgm:pt>
    <dgm:pt modelId="{A17A01BF-504D-4C3C-B12F-A5006B6A9E57}" type="parTrans" cxnId="{AD203C6D-9858-4B21-B066-C96844869D85}">
      <dgm:prSet/>
      <dgm:spPr/>
      <dgm:t>
        <a:bodyPr/>
        <a:lstStyle/>
        <a:p>
          <a:endParaRPr lang="en-US"/>
        </a:p>
      </dgm:t>
    </dgm:pt>
    <dgm:pt modelId="{E5C4E258-BAC4-46CD-BC99-8C81858CBEE6}" type="sibTrans" cxnId="{AD203C6D-9858-4B21-B066-C96844869D85}">
      <dgm:prSet/>
      <dgm:spPr/>
      <dgm:t>
        <a:bodyPr/>
        <a:lstStyle/>
        <a:p>
          <a:endParaRPr lang="en-US"/>
        </a:p>
      </dgm:t>
    </dgm:pt>
    <dgm:pt modelId="{1E17D00E-9561-45A2-813E-E2D00E5B2B29}">
      <dgm:prSet/>
      <dgm:spPr/>
      <dgm:t>
        <a:bodyPr/>
        <a:lstStyle/>
        <a:p>
          <a:r>
            <a:rPr lang="en-US" dirty="0"/>
            <a:t>The purpose of availing loan is because of Debt consolidation which has 53.11%.</a:t>
          </a:r>
        </a:p>
      </dgm:t>
    </dgm:pt>
    <dgm:pt modelId="{C29F082A-A2B9-452C-915C-7918F7D84F52}" type="parTrans" cxnId="{C8F47DC0-1549-493B-863E-62473AAEA49A}">
      <dgm:prSet/>
      <dgm:spPr/>
      <dgm:t>
        <a:bodyPr/>
        <a:lstStyle/>
        <a:p>
          <a:endParaRPr lang="en-US"/>
        </a:p>
      </dgm:t>
    </dgm:pt>
    <dgm:pt modelId="{79825BC9-F1E7-4D13-B620-C4F917F11C93}" type="sibTrans" cxnId="{C8F47DC0-1549-493B-863E-62473AAEA49A}">
      <dgm:prSet/>
      <dgm:spPr/>
      <dgm:t>
        <a:bodyPr/>
        <a:lstStyle/>
        <a:p>
          <a:endParaRPr lang="en-US"/>
        </a:p>
      </dgm:t>
    </dgm:pt>
    <dgm:pt modelId="{A2D8AA94-33F2-4170-AF5A-5268BCDEA4D9}">
      <dgm:prSet/>
      <dgm:spPr/>
      <dgm:t>
        <a:bodyPr/>
        <a:lstStyle/>
        <a:p>
          <a:r>
            <a:rPr lang="en-IN"/>
            <a:t>In the month of May from the year 2011, the customer has applied for Loan amount from the state CA having 7099 customers count.</a:t>
          </a:r>
          <a:endParaRPr lang="en-US"/>
        </a:p>
      </dgm:t>
    </dgm:pt>
    <dgm:pt modelId="{2F025978-549A-47D6-A092-A2FAB0108E86}" type="parTrans" cxnId="{D681CFAA-5E88-45FB-8608-83454FE838B3}">
      <dgm:prSet/>
      <dgm:spPr/>
      <dgm:t>
        <a:bodyPr/>
        <a:lstStyle/>
        <a:p>
          <a:endParaRPr lang="en-US"/>
        </a:p>
      </dgm:t>
    </dgm:pt>
    <dgm:pt modelId="{F14B2311-DD4A-47EA-9219-89B8E6F11DD8}" type="sibTrans" cxnId="{D681CFAA-5E88-45FB-8608-83454FE838B3}">
      <dgm:prSet/>
      <dgm:spPr/>
      <dgm:t>
        <a:bodyPr/>
        <a:lstStyle/>
        <a:p>
          <a:endParaRPr lang="en-US"/>
        </a:p>
      </dgm:t>
    </dgm:pt>
    <dgm:pt modelId="{353C6546-3EFC-45C0-BE89-10B4661EAE20}">
      <dgm:prSet/>
      <dgm:spPr/>
      <dgm:t>
        <a:bodyPr/>
        <a:lstStyle/>
        <a:p>
          <a:r>
            <a:rPr lang="en-IN"/>
            <a:t>Customer belongs to Other Home ownership have more Not verified status as 40%.</a:t>
          </a:r>
          <a:endParaRPr lang="en-US"/>
        </a:p>
      </dgm:t>
    </dgm:pt>
    <dgm:pt modelId="{81800020-98D4-489A-B8D8-DB8733182DE5}" type="parTrans" cxnId="{DA2F9C78-8C0E-49BE-BFC8-C5057B2B0110}">
      <dgm:prSet/>
      <dgm:spPr/>
      <dgm:t>
        <a:bodyPr/>
        <a:lstStyle/>
        <a:p>
          <a:endParaRPr lang="en-US"/>
        </a:p>
      </dgm:t>
    </dgm:pt>
    <dgm:pt modelId="{B4C40D32-78B1-461D-8DFD-8E03C4F241D9}" type="sibTrans" cxnId="{DA2F9C78-8C0E-49BE-BFC8-C5057B2B0110}">
      <dgm:prSet/>
      <dgm:spPr/>
      <dgm:t>
        <a:bodyPr/>
        <a:lstStyle/>
        <a:p>
          <a:endParaRPr lang="en-US"/>
        </a:p>
      </dgm:t>
    </dgm:pt>
    <dgm:pt modelId="{0B437BB5-13D6-48B1-B371-A5A13E61A6DB}">
      <dgm:prSet/>
      <dgm:spPr/>
      <dgm:t>
        <a:bodyPr/>
        <a:lstStyle/>
        <a:p>
          <a:r>
            <a:rPr lang="en-IN"/>
            <a:t>Customer belongs to Mortgage Home ownership have more Verified status as 72%.</a:t>
          </a:r>
          <a:endParaRPr lang="en-US"/>
        </a:p>
      </dgm:t>
    </dgm:pt>
    <dgm:pt modelId="{BF706D06-A490-40CD-8BC9-1BD2D3D44463}" type="parTrans" cxnId="{F0A7C6D5-1476-423A-8CE0-E43353F4CFDE}">
      <dgm:prSet/>
      <dgm:spPr/>
      <dgm:t>
        <a:bodyPr/>
        <a:lstStyle/>
        <a:p>
          <a:endParaRPr lang="en-US"/>
        </a:p>
      </dgm:t>
    </dgm:pt>
    <dgm:pt modelId="{68D3A5DA-E955-476A-B7A5-7D277D3DFB55}" type="sibTrans" cxnId="{F0A7C6D5-1476-423A-8CE0-E43353F4CFDE}">
      <dgm:prSet/>
      <dgm:spPr/>
      <dgm:t>
        <a:bodyPr/>
        <a:lstStyle/>
        <a:p>
          <a:endParaRPr lang="en-US"/>
        </a:p>
      </dgm:t>
    </dgm:pt>
    <dgm:pt modelId="{70B2A454-ADD6-42FA-8043-9BE4A7965548}">
      <dgm:prSet/>
      <dgm:spPr/>
      <dgm:t>
        <a:bodyPr/>
        <a:lstStyle/>
        <a:p>
          <a:r>
            <a:rPr lang="en-US" dirty="0"/>
            <a:t>With maximum amount of 35K loan amount, we could see count of 517 customers has availed with 60 months of term while comparing to the customers count with the term of 30 months term.</a:t>
          </a:r>
        </a:p>
      </dgm:t>
    </dgm:pt>
    <dgm:pt modelId="{6112D627-DEC8-41B2-9FBD-FC69307D5F82}" type="parTrans" cxnId="{85D221B5-C81B-4657-857F-6F9882E26318}">
      <dgm:prSet/>
      <dgm:spPr/>
      <dgm:t>
        <a:bodyPr/>
        <a:lstStyle/>
        <a:p>
          <a:endParaRPr lang="en-US"/>
        </a:p>
      </dgm:t>
    </dgm:pt>
    <dgm:pt modelId="{804A8771-21A9-47C9-93FD-2C582D0EDDDE}" type="sibTrans" cxnId="{85D221B5-C81B-4657-857F-6F9882E26318}">
      <dgm:prSet/>
      <dgm:spPr/>
      <dgm:t>
        <a:bodyPr/>
        <a:lstStyle/>
        <a:p>
          <a:endParaRPr lang="en-US"/>
        </a:p>
      </dgm:t>
    </dgm:pt>
    <dgm:pt modelId="{95C9E677-744C-40BE-B0F8-287D489E1C5D}" type="pres">
      <dgm:prSet presAssocID="{CC67733A-F096-4FAB-87BD-80F4FE2988FC}" presName="linear" presStyleCnt="0">
        <dgm:presLayoutVars>
          <dgm:animLvl val="lvl"/>
          <dgm:resizeHandles val="exact"/>
        </dgm:presLayoutVars>
      </dgm:prSet>
      <dgm:spPr/>
    </dgm:pt>
    <dgm:pt modelId="{6525ECCE-C7F3-4271-B40E-7581A6B8E422}" type="pres">
      <dgm:prSet presAssocID="{9EDE2740-6C9B-4A67-AE12-D5CFF82A2FCC}" presName="parentText" presStyleLbl="node1" presStyleIdx="0" presStyleCnt="6">
        <dgm:presLayoutVars>
          <dgm:chMax val="0"/>
          <dgm:bulletEnabled val="1"/>
        </dgm:presLayoutVars>
      </dgm:prSet>
      <dgm:spPr/>
    </dgm:pt>
    <dgm:pt modelId="{B53D4ABB-79B8-4267-91DF-07C3C6689D9F}" type="pres">
      <dgm:prSet presAssocID="{E5C4E258-BAC4-46CD-BC99-8C81858CBEE6}" presName="spacer" presStyleCnt="0"/>
      <dgm:spPr/>
    </dgm:pt>
    <dgm:pt modelId="{A7E5F5DF-AB13-4EE8-934F-5C3A8EE07F8A}" type="pres">
      <dgm:prSet presAssocID="{1E17D00E-9561-45A2-813E-E2D00E5B2B29}" presName="parentText" presStyleLbl="node1" presStyleIdx="1" presStyleCnt="6">
        <dgm:presLayoutVars>
          <dgm:chMax val="0"/>
          <dgm:bulletEnabled val="1"/>
        </dgm:presLayoutVars>
      </dgm:prSet>
      <dgm:spPr/>
    </dgm:pt>
    <dgm:pt modelId="{CB8DE498-F5A5-4627-B644-4781E85772CF}" type="pres">
      <dgm:prSet presAssocID="{79825BC9-F1E7-4D13-B620-C4F917F11C93}" presName="spacer" presStyleCnt="0"/>
      <dgm:spPr/>
    </dgm:pt>
    <dgm:pt modelId="{2D21AC34-E0F9-45E1-94EB-E3EB786C5FFD}" type="pres">
      <dgm:prSet presAssocID="{A2D8AA94-33F2-4170-AF5A-5268BCDEA4D9}" presName="parentText" presStyleLbl="node1" presStyleIdx="2" presStyleCnt="6">
        <dgm:presLayoutVars>
          <dgm:chMax val="0"/>
          <dgm:bulletEnabled val="1"/>
        </dgm:presLayoutVars>
      </dgm:prSet>
      <dgm:spPr/>
    </dgm:pt>
    <dgm:pt modelId="{3A60D536-CA03-4B57-871C-80E16ABE9ECA}" type="pres">
      <dgm:prSet presAssocID="{F14B2311-DD4A-47EA-9219-89B8E6F11DD8}" presName="spacer" presStyleCnt="0"/>
      <dgm:spPr/>
    </dgm:pt>
    <dgm:pt modelId="{83132A2F-E016-4D15-8FA8-A9E2B7A2648C}" type="pres">
      <dgm:prSet presAssocID="{353C6546-3EFC-45C0-BE89-10B4661EAE20}" presName="parentText" presStyleLbl="node1" presStyleIdx="3" presStyleCnt="6">
        <dgm:presLayoutVars>
          <dgm:chMax val="0"/>
          <dgm:bulletEnabled val="1"/>
        </dgm:presLayoutVars>
      </dgm:prSet>
      <dgm:spPr/>
    </dgm:pt>
    <dgm:pt modelId="{22608EB7-CBC0-4E03-984B-53733A95616B}" type="pres">
      <dgm:prSet presAssocID="{B4C40D32-78B1-461D-8DFD-8E03C4F241D9}" presName="spacer" presStyleCnt="0"/>
      <dgm:spPr/>
    </dgm:pt>
    <dgm:pt modelId="{46BC6635-B17C-4FAD-B554-9760E09E76A6}" type="pres">
      <dgm:prSet presAssocID="{0B437BB5-13D6-48B1-B371-A5A13E61A6DB}" presName="parentText" presStyleLbl="node1" presStyleIdx="4" presStyleCnt="6">
        <dgm:presLayoutVars>
          <dgm:chMax val="0"/>
          <dgm:bulletEnabled val="1"/>
        </dgm:presLayoutVars>
      </dgm:prSet>
      <dgm:spPr/>
    </dgm:pt>
    <dgm:pt modelId="{50B19323-38EF-406E-872A-B48AA1ED6B3D}" type="pres">
      <dgm:prSet presAssocID="{68D3A5DA-E955-476A-B7A5-7D277D3DFB55}" presName="spacer" presStyleCnt="0"/>
      <dgm:spPr/>
    </dgm:pt>
    <dgm:pt modelId="{D5D0872C-3BAF-41F3-80EF-930601CC6B01}" type="pres">
      <dgm:prSet presAssocID="{70B2A454-ADD6-42FA-8043-9BE4A7965548}" presName="parentText" presStyleLbl="node1" presStyleIdx="5" presStyleCnt="6">
        <dgm:presLayoutVars>
          <dgm:chMax val="0"/>
          <dgm:bulletEnabled val="1"/>
        </dgm:presLayoutVars>
      </dgm:prSet>
      <dgm:spPr/>
    </dgm:pt>
  </dgm:ptLst>
  <dgm:cxnLst>
    <dgm:cxn modelId="{393E3463-6437-4EEC-B3C4-711B62233A64}" type="presOf" srcId="{CC67733A-F096-4FAB-87BD-80F4FE2988FC}" destId="{95C9E677-744C-40BE-B0F8-287D489E1C5D}" srcOrd="0" destOrd="0" presId="urn:microsoft.com/office/officeart/2005/8/layout/vList2"/>
    <dgm:cxn modelId="{4B1EBC64-9FF5-4E6F-83AF-F31F9B380E1E}" type="presOf" srcId="{353C6546-3EFC-45C0-BE89-10B4661EAE20}" destId="{83132A2F-E016-4D15-8FA8-A9E2B7A2648C}" srcOrd="0" destOrd="0" presId="urn:microsoft.com/office/officeart/2005/8/layout/vList2"/>
    <dgm:cxn modelId="{AD203C6D-9858-4B21-B066-C96844869D85}" srcId="{CC67733A-F096-4FAB-87BD-80F4FE2988FC}" destId="{9EDE2740-6C9B-4A67-AE12-D5CFF82A2FCC}" srcOrd="0" destOrd="0" parTransId="{A17A01BF-504D-4C3C-B12F-A5006B6A9E57}" sibTransId="{E5C4E258-BAC4-46CD-BC99-8C81858CBEE6}"/>
    <dgm:cxn modelId="{74BAF350-2C7C-4C56-B15C-2D19738FCE64}" type="presOf" srcId="{0B437BB5-13D6-48B1-B371-A5A13E61A6DB}" destId="{46BC6635-B17C-4FAD-B554-9760E09E76A6}" srcOrd="0" destOrd="0" presId="urn:microsoft.com/office/officeart/2005/8/layout/vList2"/>
    <dgm:cxn modelId="{DA2F9C78-8C0E-49BE-BFC8-C5057B2B0110}" srcId="{CC67733A-F096-4FAB-87BD-80F4FE2988FC}" destId="{353C6546-3EFC-45C0-BE89-10B4661EAE20}" srcOrd="3" destOrd="0" parTransId="{81800020-98D4-489A-B8D8-DB8733182DE5}" sibTransId="{B4C40D32-78B1-461D-8DFD-8E03C4F241D9}"/>
    <dgm:cxn modelId="{E2487583-4256-4308-BE48-23BB6681E44B}" type="presOf" srcId="{A2D8AA94-33F2-4170-AF5A-5268BCDEA4D9}" destId="{2D21AC34-E0F9-45E1-94EB-E3EB786C5FFD}" srcOrd="0" destOrd="0" presId="urn:microsoft.com/office/officeart/2005/8/layout/vList2"/>
    <dgm:cxn modelId="{727A70AA-DF2D-43B8-8254-ED5CE722DED6}" type="presOf" srcId="{70B2A454-ADD6-42FA-8043-9BE4A7965548}" destId="{D5D0872C-3BAF-41F3-80EF-930601CC6B01}" srcOrd="0" destOrd="0" presId="urn:microsoft.com/office/officeart/2005/8/layout/vList2"/>
    <dgm:cxn modelId="{D681CFAA-5E88-45FB-8608-83454FE838B3}" srcId="{CC67733A-F096-4FAB-87BD-80F4FE2988FC}" destId="{A2D8AA94-33F2-4170-AF5A-5268BCDEA4D9}" srcOrd="2" destOrd="0" parTransId="{2F025978-549A-47D6-A092-A2FAB0108E86}" sibTransId="{F14B2311-DD4A-47EA-9219-89B8E6F11DD8}"/>
    <dgm:cxn modelId="{8D721DAC-32B6-4CEE-AF41-8AFEFBBE670B}" type="presOf" srcId="{9EDE2740-6C9B-4A67-AE12-D5CFF82A2FCC}" destId="{6525ECCE-C7F3-4271-B40E-7581A6B8E422}" srcOrd="0" destOrd="0" presId="urn:microsoft.com/office/officeart/2005/8/layout/vList2"/>
    <dgm:cxn modelId="{85D221B5-C81B-4657-857F-6F9882E26318}" srcId="{CC67733A-F096-4FAB-87BD-80F4FE2988FC}" destId="{70B2A454-ADD6-42FA-8043-9BE4A7965548}" srcOrd="5" destOrd="0" parTransId="{6112D627-DEC8-41B2-9FBD-FC69307D5F82}" sibTransId="{804A8771-21A9-47C9-93FD-2C582D0EDDDE}"/>
    <dgm:cxn modelId="{C8F47DC0-1549-493B-863E-62473AAEA49A}" srcId="{CC67733A-F096-4FAB-87BD-80F4FE2988FC}" destId="{1E17D00E-9561-45A2-813E-E2D00E5B2B29}" srcOrd="1" destOrd="0" parTransId="{C29F082A-A2B9-452C-915C-7918F7D84F52}" sibTransId="{79825BC9-F1E7-4D13-B620-C4F917F11C93}"/>
    <dgm:cxn modelId="{E33376D5-79B1-4539-8BDE-3046ED44EC44}" type="presOf" srcId="{1E17D00E-9561-45A2-813E-E2D00E5B2B29}" destId="{A7E5F5DF-AB13-4EE8-934F-5C3A8EE07F8A}" srcOrd="0" destOrd="0" presId="urn:microsoft.com/office/officeart/2005/8/layout/vList2"/>
    <dgm:cxn modelId="{F0A7C6D5-1476-423A-8CE0-E43353F4CFDE}" srcId="{CC67733A-F096-4FAB-87BD-80F4FE2988FC}" destId="{0B437BB5-13D6-48B1-B371-A5A13E61A6DB}" srcOrd="4" destOrd="0" parTransId="{BF706D06-A490-40CD-8BC9-1BD2D3D44463}" sibTransId="{68D3A5DA-E955-476A-B7A5-7D277D3DFB55}"/>
    <dgm:cxn modelId="{55A25F0A-7918-4A70-A8FF-15D2A1BCE864}" type="presParOf" srcId="{95C9E677-744C-40BE-B0F8-287D489E1C5D}" destId="{6525ECCE-C7F3-4271-B40E-7581A6B8E422}" srcOrd="0" destOrd="0" presId="urn:microsoft.com/office/officeart/2005/8/layout/vList2"/>
    <dgm:cxn modelId="{44392B6E-2A30-4E90-B09E-C1E8272CC434}" type="presParOf" srcId="{95C9E677-744C-40BE-B0F8-287D489E1C5D}" destId="{B53D4ABB-79B8-4267-91DF-07C3C6689D9F}" srcOrd="1" destOrd="0" presId="urn:microsoft.com/office/officeart/2005/8/layout/vList2"/>
    <dgm:cxn modelId="{DAAD418C-495A-4163-9AF6-CF9ECC1C42CE}" type="presParOf" srcId="{95C9E677-744C-40BE-B0F8-287D489E1C5D}" destId="{A7E5F5DF-AB13-4EE8-934F-5C3A8EE07F8A}" srcOrd="2" destOrd="0" presId="urn:microsoft.com/office/officeart/2005/8/layout/vList2"/>
    <dgm:cxn modelId="{E51E12AB-6C72-484B-8984-0BCB8E29E468}" type="presParOf" srcId="{95C9E677-744C-40BE-B0F8-287D489E1C5D}" destId="{CB8DE498-F5A5-4627-B644-4781E85772CF}" srcOrd="3" destOrd="0" presId="urn:microsoft.com/office/officeart/2005/8/layout/vList2"/>
    <dgm:cxn modelId="{E17D25B3-82BE-462F-A714-95FEE56B4372}" type="presParOf" srcId="{95C9E677-744C-40BE-B0F8-287D489E1C5D}" destId="{2D21AC34-E0F9-45E1-94EB-E3EB786C5FFD}" srcOrd="4" destOrd="0" presId="urn:microsoft.com/office/officeart/2005/8/layout/vList2"/>
    <dgm:cxn modelId="{4EF4CFFC-BD7A-43A3-8FE4-0DACC747510D}" type="presParOf" srcId="{95C9E677-744C-40BE-B0F8-287D489E1C5D}" destId="{3A60D536-CA03-4B57-871C-80E16ABE9ECA}" srcOrd="5" destOrd="0" presId="urn:microsoft.com/office/officeart/2005/8/layout/vList2"/>
    <dgm:cxn modelId="{B661D5A2-125F-4809-B922-B15BE66C1EC6}" type="presParOf" srcId="{95C9E677-744C-40BE-B0F8-287D489E1C5D}" destId="{83132A2F-E016-4D15-8FA8-A9E2B7A2648C}" srcOrd="6" destOrd="0" presId="urn:microsoft.com/office/officeart/2005/8/layout/vList2"/>
    <dgm:cxn modelId="{17854F26-C26B-4A19-923D-C3D52ED8F4DB}" type="presParOf" srcId="{95C9E677-744C-40BE-B0F8-287D489E1C5D}" destId="{22608EB7-CBC0-4E03-984B-53733A95616B}" srcOrd="7" destOrd="0" presId="urn:microsoft.com/office/officeart/2005/8/layout/vList2"/>
    <dgm:cxn modelId="{1A0C8262-302A-4792-B348-173AB1163B7D}" type="presParOf" srcId="{95C9E677-744C-40BE-B0F8-287D489E1C5D}" destId="{46BC6635-B17C-4FAD-B554-9760E09E76A6}" srcOrd="8" destOrd="0" presId="urn:microsoft.com/office/officeart/2005/8/layout/vList2"/>
    <dgm:cxn modelId="{DF06BBF7-A89E-4A73-A5B8-91414F63C1AF}" type="presParOf" srcId="{95C9E677-744C-40BE-B0F8-287D489E1C5D}" destId="{50B19323-38EF-406E-872A-B48AA1ED6B3D}" srcOrd="9" destOrd="0" presId="urn:microsoft.com/office/officeart/2005/8/layout/vList2"/>
    <dgm:cxn modelId="{17B886F4-8398-4FCB-859C-A829CB2B4EDB}" type="presParOf" srcId="{95C9E677-744C-40BE-B0F8-287D489E1C5D}" destId="{D5D0872C-3BAF-41F3-80EF-930601CC6B01}"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CAEF8-9758-4231-AB12-F56C9F1261BB}">
      <dsp:nvSpPr>
        <dsp:cNvPr id="0" name=""/>
        <dsp:cNvSpPr/>
      </dsp:nvSpPr>
      <dsp:spPr>
        <a:xfrm>
          <a:off x="753398" y="45744"/>
          <a:ext cx="945428" cy="94542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9913AC-3A95-43CE-8F49-272CF24FB9B3}">
      <dsp:nvSpPr>
        <dsp:cNvPr id="0" name=""/>
        <dsp:cNvSpPr/>
      </dsp:nvSpPr>
      <dsp:spPr>
        <a:xfrm>
          <a:off x="951938" y="244284"/>
          <a:ext cx="548348" cy="5483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E973BC-8E2A-48A9-97CB-2A5914C59250}">
      <dsp:nvSpPr>
        <dsp:cNvPr id="0" name=""/>
        <dsp:cNvSpPr/>
      </dsp:nvSpPr>
      <dsp:spPr>
        <a:xfrm>
          <a:off x="1901418" y="45744"/>
          <a:ext cx="2228509" cy="945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Introduction about Bank &amp; Loan Process</a:t>
          </a:r>
        </a:p>
      </dsp:txBody>
      <dsp:txXfrm>
        <a:off x="1901418" y="45744"/>
        <a:ext cx="2228509" cy="945428"/>
      </dsp:txXfrm>
    </dsp:sp>
    <dsp:sp modelId="{DA036493-FFF7-4E8F-85A8-A2752A571F3A}">
      <dsp:nvSpPr>
        <dsp:cNvPr id="0" name=""/>
        <dsp:cNvSpPr/>
      </dsp:nvSpPr>
      <dsp:spPr>
        <a:xfrm>
          <a:off x="4518229" y="45744"/>
          <a:ext cx="945428" cy="94542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1F0345-6853-4090-91CF-1835A0637483}">
      <dsp:nvSpPr>
        <dsp:cNvPr id="0" name=""/>
        <dsp:cNvSpPr/>
      </dsp:nvSpPr>
      <dsp:spPr>
        <a:xfrm>
          <a:off x="4716769" y="244284"/>
          <a:ext cx="548348" cy="5483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9A7700-214B-4225-A1FE-C926DED4F3E2}">
      <dsp:nvSpPr>
        <dsp:cNvPr id="0" name=""/>
        <dsp:cNvSpPr/>
      </dsp:nvSpPr>
      <dsp:spPr>
        <a:xfrm>
          <a:off x="5666249" y="45744"/>
          <a:ext cx="2228509" cy="945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List of KPI ‘s</a:t>
          </a:r>
        </a:p>
      </dsp:txBody>
      <dsp:txXfrm>
        <a:off x="5666249" y="45744"/>
        <a:ext cx="2228509" cy="945428"/>
      </dsp:txXfrm>
    </dsp:sp>
    <dsp:sp modelId="{FF938702-5367-4A5E-B860-13D41CB57612}">
      <dsp:nvSpPr>
        <dsp:cNvPr id="0" name=""/>
        <dsp:cNvSpPr/>
      </dsp:nvSpPr>
      <dsp:spPr>
        <a:xfrm>
          <a:off x="753398" y="1745296"/>
          <a:ext cx="945428" cy="94542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3BE96A-17B4-492F-8209-CF057BDB547D}">
      <dsp:nvSpPr>
        <dsp:cNvPr id="0" name=""/>
        <dsp:cNvSpPr/>
      </dsp:nvSpPr>
      <dsp:spPr>
        <a:xfrm>
          <a:off x="951938" y="1943836"/>
          <a:ext cx="548348" cy="5483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B1AB14-0162-41A6-9863-AA01533CFD89}">
      <dsp:nvSpPr>
        <dsp:cNvPr id="0" name=""/>
        <dsp:cNvSpPr/>
      </dsp:nvSpPr>
      <dsp:spPr>
        <a:xfrm>
          <a:off x="1901418" y="1745296"/>
          <a:ext cx="2228509" cy="945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Dashboard</a:t>
          </a:r>
        </a:p>
      </dsp:txBody>
      <dsp:txXfrm>
        <a:off x="1901418" y="1745296"/>
        <a:ext cx="2228509" cy="945428"/>
      </dsp:txXfrm>
    </dsp:sp>
    <dsp:sp modelId="{E53E2FA5-035F-484A-8328-933BFDFD3405}">
      <dsp:nvSpPr>
        <dsp:cNvPr id="0" name=""/>
        <dsp:cNvSpPr/>
      </dsp:nvSpPr>
      <dsp:spPr>
        <a:xfrm>
          <a:off x="4518229" y="1745296"/>
          <a:ext cx="945428" cy="94542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F83094-7521-4D4F-AED3-AA8EB3DA84D9}">
      <dsp:nvSpPr>
        <dsp:cNvPr id="0" name=""/>
        <dsp:cNvSpPr/>
      </dsp:nvSpPr>
      <dsp:spPr>
        <a:xfrm>
          <a:off x="4716769" y="1943836"/>
          <a:ext cx="548348" cy="5483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98B3EB-290C-42A6-9F66-7572B43EADDD}">
      <dsp:nvSpPr>
        <dsp:cNvPr id="0" name=""/>
        <dsp:cNvSpPr/>
      </dsp:nvSpPr>
      <dsp:spPr>
        <a:xfrm>
          <a:off x="5666249" y="1745296"/>
          <a:ext cx="2228509" cy="945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Challenges</a:t>
          </a:r>
        </a:p>
      </dsp:txBody>
      <dsp:txXfrm>
        <a:off x="5666249" y="1745296"/>
        <a:ext cx="2228509" cy="945428"/>
      </dsp:txXfrm>
    </dsp:sp>
    <dsp:sp modelId="{C3969D27-4CD9-43B6-BC50-674BE61A087B}">
      <dsp:nvSpPr>
        <dsp:cNvPr id="0" name=""/>
        <dsp:cNvSpPr/>
      </dsp:nvSpPr>
      <dsp:spPr>
        <a:xfrm>
          <a:off x="753398" y="3444848"/>
          <a:ext cx="945428" cy="94542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183269-08BD-4529-89F1-8E985746540F}">
      <dsp:nvSpPr>
        <dsp:cNvPr id="0" name=""/>
        <dsp:cNvSpPr/>
      </dsp:nvSpPr>
      <dsp:spPr>
        <a:xfrm>
          <a:off x="951938" y="3643388"/>
          <a:ext cx="548348" cy="5483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A0B703-75CC-4BFB-9763-1BACC907335A}">
      <dsp:nvSpPr>
        <dsp:cNvPr id="0" name=""/>
        <dsp:cNvSpPr/>
      </dsp:nvSpPr>
      <dsp:spPr>
        <a:xfrm>
          <a:off x="1901418" y="3444848"/>
          <a:ext cx="2228509" cy="945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KPI Outcome</a:t>
          </a:r>
        </a:p>
      </dsp:txBody>
      <dsp:txXfrm>
        <a:off x="1901418" y="3444848"/>
        <a:ext cx="2228509" cy="9454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982401-389D-433C-8460-0F7A9C3CBCC7}">
      <dsp:nvSpPr>
        <dsp:cNvPr id="0" name=""/>
        <dsp:cNvSpPr/>
      </dsp:nvSpPr>
      <dsp:spPr>
        <a:xfrm>
          <a:off x="0" y="646"/>
          <a:ext cx="582693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16DFDF-5650-4E71-9EC0-1D55E06C7E63}">
      <dsp:nvSpPr>
        <dsp:cNvPr id="0" name=""/>
        <dsp:cNvSpPr/>
      </dsp:nvSpPr>
      <dsp:spPr>
        <a:xfrm>
          <a:off x="0" y="646"/>
          <a:ext cx="5826934" cy="756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solidFill>
                <a:srgbClr val="C00000"/>
              </a:solidFill>
            </a:rPr>
            <a:t>KPI 1- Year wise Loan Amount Stat</a:t>
          </a:r>
        </a:p>
      </dsp:txBody>
      <dsp:txXfrm>
        <a:off x="0" y="646"/>
        <a:ext cx="5826934" cy="756556"/>
      </dsp:txXfrm>
    </dsp:sp>
    <dsp:sp modelId="{62A7CD75-A849-4223-9A2D-2520F6E03096}">
      <dsp:nvSpPr>
        <dsp:cNvPr id="0" name=""/>
        <dsp:cNvSpPr/>
      </dsp:nvSpPr>
      <dsp:spPr>
        <a:xfrm>
          <a:off x="0" y="757203"/>
          <a:ext cx="5826934" cy="0"/>
        </a:xfrm>
        <a:prstGeom prst="line">
          <a:avLst/>
        </a:prstGeom>
        <a:solidFill>
          <a:schemeClr val="accent2">
            <a:hueOff val="-252710"/>
            <a:satOff val="-1391"/>
            <a:lumOff val="-196"/>
            <a:alphaOff val="0"/>
          </a:schemeClr>
        </a:solidFill>
        <a:ln w="12700" cap="flat" cmpd="sng" algn="ctr">
          <a:solidFill>
            <a:schemeClr val="accent2">
              <a:hueOff val="-252710"/>
              <a:satOff val="-1391"/>
              <a:lumOff val="-19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018385-D223-4675-8A68-BBE58A6959CD}">
      <dsp:nvSpPr>
        <dsp:cNvPr id="0" name=""/>
        <dsp:cNvSpPr/>
      </dsp:nvSpPr>
      <dsp:spPr>
        <a:xfrm>
          <a:off x="0" y="757203"/>
          <a:ext cx="5826934" cy="756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solidFill>
                <a:srgbClr val="C00000"/>
              </a:solidFill>
            </a:rPr>
            <a:t>KPI 2-  Grade &amp; Sub-grade wise Revolving Balance</a:t>
          </a:r>
        </a:p>
      </dsp:txBody>
      <dsp:txXfrm>
        <a:off x="0" y="757203"/>
        <a:ext cx="5826934" cy="756556"/>
      </dsp:txXfrm>
    </dsp:sp>
    <dsp:sp modelId="{2A43E6C9-0DEC-4AA5-90CC-786D47C2C5EA}">
      <dsp:nvSpPr>
        <dsp:cNvPr id="0" name=""/>
        <dsp:cNvSpPr/>
      </dsp:nvSpPr>
      <dsp:spPr>
        <a:xfrm>
          <a:off x="0" y="1513760"/>
          <a:ext cx="5826934" cy="0"/>
        </a:xfrm>
        <a:prstGeom prst="line">
          <a:avLst/>
        </a:prstGeom>
        <a:solidFill>
          <a:schemeClr val="accent2">
            <a:hueOff val="-505419"/>
            <a:satOff val="-2781"/>
            <a:lumOff val="-392"/>
            <a:alphaOff val="0"/>
          </a:schemeClr>
        </a:solidFill>
        <a:ln w="12700" cap="flat" cmpd="sng" algn="ctr">
          <a:solidFill>
            <a:schemeClr val="accent2">
              <a:hueOff val="-505419"/>
              <a:satOff val="-2781"/>
              <a:lumOff val="-39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2A53F1-F45F-4BBB-AE6A-F2A818BB794B}">
      <dsp:nvSpPr>
        <dsp:cNvPr id="0" name=""/>
        <dsp:cNvSpPr/>
      </dsp:nvSpPr>
      <dsp:spPr>
        <a:xfrm>
          <a:off x="0" y="1513760"/>
          <a:ext cx="5826934" cy="756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solidFill>
                <a:srgbClr val="C00000"/>
              </a:solidFill>
            </a:rPr>
            <a:t>KPI 3 – Verification status by Total Payments </a:t>
          </a:r>
        </a:p>
      </dsp:txBody>
      <dsp:txXfrm>
        <a:off x="0" y="1513760"/>
        <a:ext cx="5826934" cy="756556"/>
      </dsp:txXfrm>
    </dsp:sp>
    <dsp:sp modelId="{BFF540F5-EA21-43DC-82F9-CEFBEE78B5F6}">
      <dsp:nvSpPr>
        <dsp:cNvPr id="0" name=""/>
        <dsp:cNvSpPr/>
      </dsp:nvSpPr>
      <dsp:spPr>
        <a:xfrm>
          <a:off x="0" y="2270317"/>
          <a:ext cx="5826934" cy="0"/>
        </a:xfrm>
        <a:prstGeom prst="line">
          <a:avLst/>
        </a:prstGeom>
        <a:solidFill>
          <a:schemeClr val="accent2">
            <a:hueOff val="-758129"/>
            <a:satOff val="-4172"/>
            <a:lumOff val="-589"/>
            <a:alphaOff val="0"/>
          </a:schemeClr>
        </a:solidFill>
        <a:ln w="12700" cap="flat" cmpd="sng" algn="ctr">
          <a:solidFill>
            <a:schemeClr val="accent2">
              <a:hueOff val="-758129"/>
              <a:satOff val="-4172"/>
              <a:lumOff val="-58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798D1B-EBF4-4A32-A814-89D6C04BAA08}">
      <dsp:nvSpPr>
        <dsp:cNvPr id="0" name=""/>
        <dsp:cNvSpPr/>
      </dsp:nvSpPr>
      <dsp:spPr>
        <a:xfrm>
          <a:off x="0" y="2270317"/>
          <a:ext cx="5826934" cy="756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solidFill>
                <a:srgbClr val="C00000"/>
              </a:solidFill>
            </a:rPr>
            <a:t>KPI 4- State wise and Last_Credit_Pull Date wise Status</a:t>
          </a:r>
        </a:p>
      </dsp:txBody>
      <dsp:txXfrm>
        <a:off x="0" y="2270317"/>
        <a:ext cx="5826934" cy="756556"/>
      </dsp:txXfrm>
    </dsp:sp>
    <dsp:sp modelId="{7123F8F7-0B6D-46DF-B913-5B4269773F9F}">
      <dsp:nvSpPr>
        <dsp:cNvPr id="0" name=""/>
        <dsp:cNvSpPr/>
      </dsp:nvSpPr>
      <dsp:spPr>
        <a:xfrm>
          <a:off x="0" y="3026874"/>
          <a:ext cx="5826934" cy="0"/>
        </a:xfrm>
        <a:prstGeom prst="line">
          <a:avLst/>
        </a:prstGeom>
        <a:solidFill>
          <a:schemeClr val="accent2">
            <a:hueOff val="-1010839"/>
            <a:satOff val="-5563"/>
            <a:lumOff val="-785"/>
            <a:alphaOff val="0"/>
          </a:schemeClr>
        </a:solidFill>
        <a:ln w="12700" cap="flat" cmpd="sng" algn="ctr">
          <a:solidFill>
            <a:schemeClr val="accent2">
              <a:hueOff val="-1010839"/>
              <a:satOff val="-5563"/>
              <a:lumOff val="-78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F464DC-76D9-4B7A-96EE-E9D2839F64A2}">
      <dsp:nvSpPr>
        <dsp:cNvPr id="0" name=""/>
        <dsp:cNvSpPr/>
      </dsp:nvSpPr>
      <dsp:spPr>
        <a:xfrm>
          <a:off x="0" y="3026874"/>
          <a:ext cx="5826934" cy="756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solidFill>
                <a:srgbClr val="C00000"/>
              </a:solidFill>
            </a:rPr>
            <a:t>KPI 5- Home Ownership Vs Last payment date</a:t>
          </a:r>
        </a:p>
      </dsp:txBody>
      <dsp:txXfrm>
        <a:off x="0" y="3026874"/>
        <a:ext cx="5826934" cy="756556"/>
      </dsp:txXfrm>
    </dsp:sp>
    <dsp:sp modelId="{2C437AFE-D254-4346-B74E-720302EDB1FC}">
      <dsp:nvSpPr>
        <dsp:cNvPr id="0" name=""/>
        <dsp:cNvSpPr/>
      </dsp:nvSpPr>
      <dsp:spPr>
        <a:xfrm>
          <a:off x="0" y="3783431"/>
          <a:ext cx="5826934" cy="0"/>
        </a:xfrm>
        <a:prstGeom prst="line">
          <a:avLst/>
        </a:prstGeom>
        <a:solidFill>
          <a:schemeClr val="accent2">
            <a:hueOff val="-1263548"/>
            <a:satOff val="-6953"/>
            <a:lumOff val="-981"/>
            <a:alphaOff val="0"/>
          </a:schemeClr>
        </a:solidFill>
        <a:ln w="12700" cap="flat" cmpd="sng" algn="ctr">
          <a:solidFill>
            <a:schemeClr val="accent2">
              <a:hueOff val="-1263548"/>
              <a:satOff val="-6953"/>
              <a:lumOff val="-9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5E4EF1-E35E-44E0-B076-F74906E8474D}">
      <dsp:nvSpPr>
        <dsp:cNvPr id="0" name=""/>
        <dsp:cNvSpPr/>
      </dsp:nvSpPr>
      <dsp:spPr>
        <a:xfrm>
          <a:off x="0" y="3783431"/>
          <a:ext cx="5826934" cy="756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solidFill>
                <a:srgbClr val="C00000"/>
              </a:solidFill>
            </a:rPr>
            <a:t>KPI 6- Purpose of Loan amount</a:t>
          </a:r>
        </a:p>
      </dsp:txBody>
      <dsp:txXfrm>
        <a:off x="0" y="3783431"/>
        <a:ext cx="5826934" cy="756556"/>
      </dsp:txXfrm>
    </dsp:sp>
    <dsp:sp modelId="{8D4C4A9B-E717-4EB4-9513-00E3CE768AFF}">
      <dsp:nvSpPr>
        <dsp:cNvPr id="0" name=""/>
        <dsp:cNvSpPr/>
      </dsp:nvSpPr>
      <dsp:spPr>
        <a:xfrm>
          <a:off x="0" y="4539988"/>
          <a:ext cx="5826934" cy="0"/>
        </a:xfrm>
        <a:prstGeom prst="line">
          <a:avLst/>
        </a:prstGeom>
        <a:solidFill>
          <a:schemeClr val="accent2">
            <a:hueOff val="-1516258"/>
            <a:satOff val="-8344"/>
            <a:lumOff val="-1177"/>
            <a:alphaOff val="0"/>
          </a:schemeClr>
        </a:solidFill>
        <a:ln w="12700" cap="flat" cmpd="sng" algn="ctr">
          <a:solidFill>
            <a:schemeClr val="accent2">
              <a:hueOff val="-1516258"/>
              <a:satOff val="-8344"/>
              <a:lumOff val="-1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FAE980-5397-45AA-A7DF-7F92A023CF1D}">
      <dsp:nvSpPr>
        <dsp:cNvPr id="0" name=""/>
        <dsp:cNvSpPr/>
      </dsp:nvSpPr>
      <dsp:spPr>
        <a:xfrm>
          <a:off x="0" y="4539988"/>
          <a:ext cx="5826934" cy="756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solidFill>
                <a:srgbClr val="C00000"/>
              </a:solidFill>
            </a:rPr>
            <a:t>KPI 7 – Count of Members by States</a:t>
          </a:r>
        </a:p>
      </dsp:txBody>
      <dsp:txXfrm>
        <a:off x="0" y="4539988"/>
        <a:ext cx="5826934" cy="7565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CD2D71-6E2B-4166-BC81-36949CB52300}">
      <dsp:nvSpPr>
        <dsp:cNvPr id="0" name=""/>
        <dsp:cNvSpPr/>
      </dsp:nvSpPr>
      <dsp:spPr>
        <a:xfrm>
          <a:off x="0" y="51716"/>
          <a:ext cx="5826934" cy="123147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Null Value</a:t>
          </a:r>
        </a:p>
      </dsp:txBody>
      <dsp:txXfrm>
        <a:off x="60116" y="111832"/>
        <a:ext cx="5706702" cy="1111247"/>
      </dsp:txXfrm>
    </dsp:sp>
    <dsp:sp modelId="{602EB0B5-7B67-4DED-BE70-C906257AB5EC}">
      <dsp:nvSpPr>
        <dsp:cNvPr id="0" name=""/>
        <dsp:cNvSpPr/>
      </dsp:nvSpPr>
      <dsp:spPr>
        <a:xfrm>
          <a:off x="0" y="1372476"/>
          <a:ext cx="5826934" cy="1231479"/>
        </a:xfrm>
        <a:prstGeom prst="roundRect">
          <a:avLst/>
        </a:prstGeom>
        <a:solidFill>
          <a:schemeClr val="accent2">
            <a:hueOff val="-505419"/>
            <a:satOff val="-2781"/>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Duplicate values</a:t>
          </a:r>
        </a:p>
      </dsp:txBody>
      <dsp:txXfrm>
        <a:off x="60116" y="1432592"/>
        <a:ext cx="5706702" cy="1111247"/>
      </dsp:txXfrm>
    </dsp:sp>
    <dsp:sp modelId="{B617EBB7-1C77-4D29-A2EE-0B92A83B49C5}">
      <dsp:nvSpPr>
        <dsp:cNvPr id="0" name=""/>
        <dsp:cNvSpPr/>
      </dsp:nvSpPr>
      <dsp:spPr>
        <a:xfrm>
          <a:off x="0" y="2693236"/>
          <a:ext cx="5826934" cy="1231479"/>
        </a:xfrm>
        <a:prstGeom prst="roundRect">
          <a:avLst/>
        </a:prstGeom>
        <a:solidFill>
          <a:schemeClr val="accent2">
            <a:hueOff val="-1010839"/>
            <a:satOff val="-5563"/>
            <a:lumOff val="-7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Merging Datasets of different formats</a:t>
          </a:r>
        </a:p>
      </dsp:txBody>
      <dsp:txXfrm>
        <a:off x="60116" y="2753352"/>
        <a:ext cx="5706702" cy="1111247"/>
      </dsp:txXfrm>
    </dsp:sp>
    <dsp:sp modelId="{38A665D9-AF60-4FB2-8C95-1C64EC2D448D}">
      <dsp:nvSpPr>
        <dsp:cNvPr id="0" name=""/>
        <dsp:cNvSpPr/>
      </dsp:nvSpPr>
      <dsp:spPr>
        <a:xfrm>
          <a:off x="0" y="3921600"/>
          <a:ext cx="5826934" cy="1231479"/>
        </a:xfrm>
        <a:prstGeom prst="roundRect">
          <a:avLst/>
        </a:prstGeom>
        <a:solidFill>
          <a:schemeClr val="accent2">
            <a:hueOff val="-1516258"/>
            <a:satOff val="-8344"/>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Column Formatting</a:t>
          </a:r>
        </a:p>
      </dsp:txBody>
      <dsp:txXfrm>
        <a:off x="60116" y="3981716"/>
        <a:ext cx="5706702" cy="111124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25ECCE-C7F3-4271-B40E-7581A6B8E422}">
      <dsp:nvSpPr>
        <dsp:cNvPr id="0" name=""/>
        <dsp:cNvSpPr/>
      </dsp:nvSpPr>
      <dsp:spPr>
        <a:xfrm>
          <a:off x="0" y="35547"/>
          <a:ext cx="10515600" cy="676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From overall outcome and comparing with other Grades, we could see a huge Loan Amount of $13,36,51,350 has been processed from Grade B.</a:t>
          </a:r>
        </a:p>
      </dsp:txBody>
      <dsp:txXfrm>
        <a:off x="33012" y="68559"/>
        <a:ext cx="10449576" cy="610236"/>
      </dsp:txXfrm>
    </dsp:sp>
    <dsp:sp modelId="{A7E5F5DF-AB13-4EE8-934F-5C3A8EE07F8A}">
      <dsp:nvSpPr>
        <dsp:cNvPr id="0" name=""/>
        <dsp:cNvSpPr/>
      </dsp:nvSpPr>
      <dsp:spPr>
        <a:xfrm>
          <a:off x="0" y="760767"/>
          <a:ext cx="10515600" cy="676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The purpose of availing loan is because of Debt consolidation which has 53.11%.</a:t>
          </a:r>
        </a:p>
      </dsp:txBody>
      <dsp:txXfrm>
        <a:off x="33012" y="793779"/>
        <a:ext cx="10449576" cy="610236"/>
      </dsp:txXfrm>
    </dsp:sp>
    <dsp:sp modelId="{2D21AC34-E0F9-45E1-94EB-E3EB786C5FFD}">
      <dsp:nvSpPr>
        <dsp:cNvPr id="0" name=""/>
        <dsp:cNvSpPr/>
      </dsp:nvSpPr>
      <dsp:spPr>
        <a:xfrm>
          <a:off x="0" y="1485987"/>
          <a:ext cx="10515600" cy="676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In the month of May from the year 2011, the customer has applied for Loan amount from the state CA having 7099 customers count.</a:t>
          </a:r>
          <a:endParaRPr lang="en-US" sz="1700" kern="1200"/>
        </a:p>
      </dsp:txBody>
      <dsp:txXfrm>
        <a:off x="33012" y="1518999"/>
        <a:ext cx="10449576" cy="610236"/>
      </dsp:txXfrm>
    </dsp:sp>
    <dsp:sp modelId="{83132A2F-E016-4D15-8FA8-A9E2B7A2648C}">
      <dsp:nvSpPr>
        <dsp:cNvPr id="0" name=""/>
        <dsp:cNvSpPr/>
      </dsp:nvSpPr>
      <dsp:spPr>
        <a:xfrm>
          <a:off x="0" y="2211207"/>
          <a:ext cx="10515600" cy="676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Customer belongs to Other Home ownership have more Not verified status as 40%.</a:t>
          </a:r>
          <a:endParaRPr lang="en-US" sz="1700" kern="1200"/>
        </a:p>
      </dsp:txBody>
      <dsp:txXfrm>
        <a:off x="33012" y="2244219"/>
        <a:ext cx="10449576" cy="610236"/>
      </dsp:txXfrm>
    </dsp:sp>
    <dsp:sp modelId="{46BC6635-B17C-4FAD-B554-9760E09E76A6}">
      <dsp:nvSpPr>
        <dsp:cNvPr id="0" name=""/>
        <dsp:cNvSpPr/>
      </dsp:nvSpPr>
      <dsp:spPr>
        <a:xfrm>
          <a:off x="0" y="2936427"/>
          <a:ext cx="10515600" cy="676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Customer belongs to Mortgage Home ownership have more Verified status as 72%.</a:t>
          </a:r>
          <a:endParaRPr lang="en-US" sz="1700" kern="1200"/>
        </a:p>
      </dsp:txBody>
      <dsp:txXfrm>
        <a:off x="33012" y="2969439"/>
        <a:ext cx="10449576" cy="610236"/>
      </dsp:txXfrm>
    </dsp:sp>
    <dsp:sp modelId="{D5D0872C-3BAF-41F3-80EF-930601CC6B01}">
      <dsp:nvSpPr>
        <dsp:cNvPr id="0" name=""/>
        <dsp:cNvSpPr/>
      </dsp:nvSpPr>
      <dsp:spPr>
        <a:xfrm>
          <a:off x="0" y="3661647"/>
          <a:ext cx="10515600" cy="676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With maximum amount of 35K loan amount, we could see count of 517 customers has availed with 60 months of term while comparing to the customers count with the term of 30 months term.</a:t>
          </a:r>
        </a:p>
      </dsp:txBody>
      <dsp:txXfrm>
        <a:off x="33012" y="3694659"/>
        <a:ext cx="10449576" cy="61023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838200" y="1122363"/>
            <a:ext cx="9829800" cy="2387600"/>
          </a:xfrm>
        </p:spPr>
        <p:txBody>
          <a:bodyPr anchor="b">
            <a:normAutofit/>
          </a:bodyPr>
          <a:lstStyle>
            <a:lvl1pPr algn="l">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838200" y="3602038"/>
            <a:ext cx="98298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838200" y="136525"/>
            <a:ext cx="2743200" cy="365125"/>
          </a:xfrm>
        </p:spPr>
        <p:txBody>
          <a:bodyPr/>
          <a:lstStyle>
            <a:lvl1pPr algn="l">
              <a:defRPr/>
            </a:lvl1pPr>
          </a:lstStyle>
          <a:p>
            <a:fld id="{9549D6DC-E1CB-4874-BF52-C3407230D20E}" type="datetime1">
              <a:rPr lang="en-US" smtClean="0"/>
              <a:t>2/10/2024</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838200"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35560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F7701D81-C4B9-4A87-89A7-22E29E6C9200}" type="datetime1">
              <a:rPr lang="en-US" smtClean="0"/>
              <a:t>2/10/2024</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775925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8724900" y="731520"/>
            <a:ext cx="2628900" cy="537807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838200" y="731520"/>
            <a:ext cx="7734300" cy="53780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EE307718-69F7-427E-95A3-C1246AF46913}" type="datetime1">
              <a:rPr lang="en-US" smtClean="0"/>
              <a:t>2/10/2024</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610543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p:txBody>
          <a:bodyPr/>
          <a:lstStyle/>
          <a:p>
            <a:fld id="{48913E51-B7F7-4C24-B8E3-5471755DC0E0}" type="datetime1">
              <a:rPr lang="en-US" smtClean="0"/>
              <a:t>2/10/2024</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929379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831850" y="1709738"/>
            <a:ext cx="10515600" cy="2852737"/>
          </a:xfrm>
        </p:spPr>
        <p:txBody>
          <a:bodyPr anchor="b">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831850" y="4589463"/>
            <a:ext cx="10515600" cy="1500187"/>
          </a:xfrm>
        </p:spPr>
        <p:txBody>
          <a:bodyPr>
            <a:normAutofit/>
          </a:bodyPr>
          <a:lstStyle>
            <a:lvl1pPr marL="0" indent="0">
              <a:buNone/>
              <a:defRPr sz="2000">
                <a:solidFill>
                  <a:schemeClr val="tx2">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DA91A59F-D956-4598-A3C1-AE72A5387751}" type="datetime1">
              <a:rPr lang="en-US" smtClean="0"/>
              <a:t>2/10/2024</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273BAE12-D270-459D-897B-6833652BB167}" type="slidenum">
              <a:rPr lang="en-US" smtClean="0"/>
              <a:t>‹#›</a:t>
            </a:fld>
            <a:endParaRPr lang="en-US" dirty="0"/>
          </a:p>
        </p:txBody>
      </p:sp>
    </p:spTree>
    <p:extLst>
      <p:ext uri="{BB962C8B-B14F-4D97-AF65-F5344CB8AC3E}">
        <p14:creationId xmlns:p14="http://schemas.microsoft.com/office/powerpoint/2010/main" val="2206062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838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6172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D70BBD69-7BD3-4731-8064-242619E92CBE}" type="datetime1">
              <a:rPr lang="en-US" smtClean="0"/>
              <a:t>2/10/2024</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895837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839788" y="73152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839788" y="2149131"/>
            <a:ext cx="5157787"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839788" y="2910625"/>
            <a:ext cx="5157787"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6172200" y="2149131"/>
            <a:ext cx="5183188"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6172200" y="2910625"/>
            <a:ext cx="5183188"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38BD77D9-239F-488B-9358-023C46BC7084}" type="datetime1">
              <a:rPr lang="en-US" smtClean="0"/>
              <a:t>2/10/2024</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696995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838200" y="731520"/>
            <a:ext cx="1051560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1EE61C24-7140-4FDE-92F3-654C6E2D3C1C}" type="datetime1">
              <a:rPr lang="en-US" smtClean="0"/>
              <a:t>2/10/2024</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449930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DC4D6ACF-ECB9-4B5F-A429-08B8AC75E8EF}" type="datetime1">
              <a:rPr lang="en-US" smtClean="0"/>
              <a:t>2/10/2024</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4187310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839788" y="731520"/>
            <a:ext cx="3932237" cy="2346326"/>
          </a:xfrm>
        </p:spPr>
        <p:txBody>
          <a:bodyPr anchor="b">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731521"/>
            <a:ext cx="6172200" cy="512953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839788" y="3429000"/>
            <a:ext cx="3932237"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788B429B-EE2A-486A-BDB9-0C848B4FAFDD}" type="datetime1">
              <a:rPr lang="en-US" smtClean="0"/>
              <a:t>2/10/2024</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680523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839788" y="731520"/>
            <a:ext cx="3932237" cy="2341564"/>
          </a:xfrm>
        </p:spPr>
        <p:txBody>
          <a:bodyPr anchor="b">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687257"/>
            <a:ext cx="6172200" cy="51737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839788"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8DA5FE4A-CB8D-40AB-BFFC-AAF37EA071CB}" type="datetime1">
              <a:rPr lang="en-US" smtClean="0"/>
              <a:t>2/10/2024</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508535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p:nvPr/>
        </p:nvGrpSpPr>
        <p:grpSpPr>
          <a:xfrm>
            <a:off x="572" y="-1"/>
            <a:ext cx="12192000" cy="6857996"/>
            <a:chOff x="572" y="-1"/>
            <a:chExt cx="12192000" cy="6857996"/>
          </a:xfrm>
        </p:grpSpPr>
        <p:cxnSp>
          <p:nvCxnSpPr>
            <p:cNvPr id="9" name="Straight Connector 8">
              <a:extLst>
                <a:ext uri="{FF2B5EF4-FFF2-40B4-BE49-F238E27FC236}">
                  <a16:creationId xmlns:a16="http://schemas.microsoft.com/office/drawing/2014/main" id="{D3DD55E4-EA4F-4874-8B5B-6E0EAF4BBFC4}"/>
                </a:ext>
              </a:extLst>
            </p:cNvPr>
            <p:cNvCxnSpPr>
              <a:cxnSpLocks/>
            </p:cNvCxnSpPr>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950BAF-7673-4138-AEA2-DE7D368CC357}"/>
                </a:ext>
              </a:extLst>
            </p:cNvPr>
            <p:cNvCxnSpPr>
              <a:cxnSpLocks/>
            </p:cNvCxnSpPr>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E3E2B5-EA1C-415A-941A-843C7EA148E1}"/>
                </a:ext>
              </a:extLst>
            </p:cNvPr>
            <p:cNvCxnSpPr>
              <a:cxnSpLocks/>
            </p:cNvCxnSpPr>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7FA3A6-E398-4576-B6B8-3328028D84B2}"/>
                </a:ext>
              </a:extLst>
            </p:cNvPr>
            <p:cNvCxnSpPr>
              <a:cxnSpLocks/>
            </p:cNvCxnSpPr>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Graphic 33">
              <a:extLst>
                <a:ext uri="{FF2B5EF4-FFF2-40B4-BE49-F238E27FC236}">
                  <a16:creationId xmlns:a16="http://schemas.microsoft.com/office/drawing/2014/main" id="{EFB597D7-65E0-476A-B9EB-3AA6ED33884C}"/>
                </a:ext>
              </a:extLst>
            </p:cNvPr>
            <p:cNvSpPr/>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4" name="Graphic 33">
              <a:extLst>
                <a:ext uri="{FF2B5EF4-FFF2-40B4-BE49-F238E27FC236}">
                  <a16:creationId xmlns:a16="http://schemas.microsoft.com/office/drawing/2014/main" id="{11AA060A-BE0E-4687-8F9E-0E2955D9796D}"/>
                </a:ext>
              </a:extLst>
            </p:cNvPr>
            <p:cNvSpPr/>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838200" y="727323"/>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838200" y="2189408"/>
            <a:ext cx="10515600" cy="3821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838200" y="136525"/>
            <a:ext cx="2743200"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fld id="{C0517C94-3B1E-4991-BED3-41F8B0158A00}" type="datetime1">
              <a:rPr lang="en-US" smtClean="0"/>
              <a:t>2/10/2024</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838200" y="6356350"/>
            <a:ext cx="3450659"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563467" y="3246434"/>
            <a:ext cx="628533" cy="365125"/>
          </a:xfrm>
          <a:prstGeom prst="rect">
            <a:avLst/>
          </a:prstGeom>
        </p:spPr>
        <p:txBody>
          <a:bodyPr vert="horz" lIns="91440" tIns="45720" rIns="91440" bIns="45720" rtlCol="0" anchor="ctr"/>
          <a:lstStyle>
            <a:lvl1pPr algn="ctr">
              <a:defRPr sz="1100" cap="all" spc="150" baseline="0">
                <a:solidFill>
                  <a:schemeClr val="tx2">
                    <a:lumMod val="60000"/>
                    <a:lumOff val="40000"/>
                  </a:schemeClr>
                </a:solidFill>
              </a:defRPr>
            </a:lvl1p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2577991510"/>
      </p:ext>
    </p:extLst>
  </p:cSld>
  <p:clrMap bg1="lt1" tx1="dk1" bg2="lt2" tx2="dk2" accent1="accent1" accent2="accent2" accent3="accent3" accent4="accent4" accent5="accent5" accent6="accent6" hlink="hlink" folHlink="folHlink"/>
  <p:sldLayoutIdLst>
    <p:sldLayoutId id="2147483701" r:id="rId1"/>
    <p:sldLayoutId id="2147483700" r:id="rId2"/>
    <p:sldLayoutId id="2147483699" r:id="rId3"/>
    <p:sldLayoutId id="2147483698"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ftr="0" dt="0"/>
  <p:txStyles>
    <p:title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file:///E:\Data%20Analyst%20Excelr%2025-08-2023%2010.00%20AM%20Batch\Project-1%20Bank%20Analytics%208-1-2024\Final%20Excel\Final%20Edited%20projectFinance_1(Editted)(1).xlsm"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9" Type="http://schemas.openxmlformats.org/officeDocument/2006/relationships/image" Target="../media/image7.svg"/></Relationships>
</file>

<file path=ppt/slides/_rels/slide10.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38827F1-3359-44F6-9009-43AE2B17F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7AFAD67-5350-4773-886F-D6DD7E66D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7346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Money and passport">
            <a:extLst>
              <a:ext uri="{FF2B5EF4-FFF2-40B4-BE49-F238E27FC236}">
                <a16:creationId xmlns:a16="http://schemas.microsoft.com/office/drawing/2014/main" id="{5F26A2C5-D391-229F-B8DC-5FC7D6EFCF3E}"/>
              </a:ext>
            </a:extLst>
          </p:cNvPr>
          <p:cNvPicPr>
            <a:picLocks noChangeAspect="1"/>
          </p:cNvPicPr>
          <p:nvPr/>
        </p:nvPicPr>
        <p:blipFill rotWithShape="1">
          <a:blip r:embed="rId2">
            <a:alphaModFix amt="40000"/>
          </a:blip>
          <a:srcRect l="5563" r="1" b="1"/>
          <a:stretch/>
        </p:blipFill>
        <p:spPr>
          <a:xfrm>
            <a:off x="-1095" y="7740"/>
            <a:ext cx="12189789" cy="6873457"/>
          </a:xfrm>
          <a:prstGeom prst="rect">
            <a:avLst/>
          </a:prstGeom>
          <a:ln w="12700">
            <a:noFill/>
          </a:ln>
        </p:spPr>
      </p:pic>
      <p:grpSp>
        <p:nvGrpSpPr>
          <p:cNvPr id="23" name="Group 22">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
            <a:ext cx="12192000" cy="6857996"/>
            <a:chOff x="572" y="-1"/>
            <a:chExt cx="12192000" cy="6857996"/>
          </a:xfrm>
        </p:grpSpPr>
        <p:cxnSp>
          <p:nvCxnSpPr>
            <p:cNvPr id="14" name="Straight Connector 13">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9"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40443113-65DB-59E4-F008-96937136D1AF}"/>
              </a:ext>
            </a:extLst>
          </p:cNvPr>
          <p:cNvSpPr>
            <a:spLocks noGrp="1"/>
          </p:cNvSpPr>
          <p:nvPr>
            <p:ph type="ctrTitle"/>
          </p:nvPr>
        </p:nvSpPr>
        <p:spPr>
          <a:xfrm>
            <a:off x="2384804" y="1674247"/>
            <a:ext cx="7151357" cy="2963230"/>
          </a:xfrm>
        </p:spPr>
        <p:txBody>
          <a:bodyPr anchor="t">
            <a:noAutofit/>
          </a:bodyPr>
          <a:lstStyle/>
          <a:p>
            <a:r>
              <a:rPr lang="en-IN" sz="4800" dirty="0">
                <a:solidFill>
                  <a:srgbClr val="FFFFFF"/>
                </a:solidFill>
                <a:latin typeface="Cambria" panose="02040503050406030204" pitchFamily="18" charset="0"/>
                <a:ea typeface="Cambria" panose="02040503050406030204" pitchFamily="18" charset="0"/>
              </a:rPr>
              <a:t> </a:t>
            </a:r>
            <a:r>
              <a:rPr lang="en-IN" sz="2000" b="1" u="sng" dirty="0">
                <a:solidFill>
                  <a:srgbClr val="FFFFFF"/>
                </a:solidFill>
                <a:latin typeface="Cambria" panose="02040503050406030204" pitchFamily="18" charset="0"/>
                <a:ea typeface="Cambria" panose="02040503050406030204" pitchFamily="18" charset="0"/>
              </a:rPr>
              <a:t>Presented By:-   Group No.6 </a:t>
            </a:r>
            <a:br>
              <a:rPr lang="en-IN" sz="1800" b="1" dirty="0">
                <a:solidFill>
                  <a:srgbClr val="FFFFFF"/>
                </a:solidFill>
                <a:latin typeface="Cambria" panose="02040503050406030204" pitchFamily="18" charset="0"/>
                <a:ea typeface="Cambria" panose="02040503050406030204" pitchFamily="18" charset="0"/>
              </a:rPr>
            </a:br>
            <a:r>
              <a:rPr lang="en-IN" sz="1800" b="1" dirty="0">
                <a:solidFill>
                  <a:srgbClr val="FFFFFF"/>
                </a:solidFill>
                <a:latin typeface="Cambria" panose="02040503050406030204" pitchFamily="18" charset="0"/>
                <a:ea typeface="Cambria" panose="02040503050406030204" pitchFamily="18" charset="0"/>
              </a:rPr>
              <a:t>		</a:t>
            </a:r>
            <a:r>
              <a:rPr lang="en-IN" sz="2000" b="1" dirty="0">
                <a:solidFill>
                  <a:srgbClr val="FFFFFF"/>
                </a:solidFill>
                <a:latin typeface="Cambria" panose="02040503050406030204" pitchFamily="18" charset="0"/>
                <a:ea typeface="Cambria" panose="02040503050406030204" pitchFamily="18" charset="0"/>
              </a:rPr>
              <a:t>1. Apurva </a:t>
            </a:r>
            <a:r>
              <a:rPr lang="en-IN" sz="2000" b="1" dirty="0" err="1">
                <a:solidFill>
                  <a:srgbClr val="FFFFFF"/>
                </a:solidFill>
                <a:latin typeface="Cambria" panose="02040503050406030204" pitchFamily="18" charset="0"/>
                <a:ea typeface="Cambria" panose="02040503050406030204" pitchFamily="18" charset="0"/>
              </a:rPr>
              <a:t>Salunkhe</a:t>
            </a:r>
            <a:r>
              <a:rPr lang="en-IN" sz="2000" b="1" dirty="0">
                <a:solidFill>
                  <a:srgbClr val="FFFFFF"/>
                </a:solidFill>
                <a:latin typeface="Cambria" panose="02040503050406030204" pitchFamily="18" charset="0"/>
                <a:ea typeface="Cambria" panose="02040503050406030204" pitchFamily="18" charset="0"/>
              </a:rPr>
              <a:t> </a:t>
            </a:r>
            <a:br>
              <a:rPr lang="en-IN" sz="2000" b="1" dirty="0">
                <a:solidFill>
                  <a:srgbClr val="FFFFFF"/>
                </a:solidFill>
                <a:latin typeface="Cambria" panose="02040503050406030204" pitchFamily="18" charset="0"/>
                <a:ea typeface="Cambria" panose="02040503050406030204" pitchFamily="18" charset="0"/>
              </a:rPr>
            </a:br>
            <a:r>
              <a:rPr lang="en-IN" sz="2000" b="1" dirty="0">
                <a:solidFill>
                  <a:srgbClr val="FFFFFF"/>
                </a:solidFill>
                <a:latin typeface="Cambria" panose="02040503050406030204" pitchFamily="18" charset="0"/>
                <a:ea typeface="Cambria" panose="02040503050406030204" pitchFamily="18" charset="0"/>
              </a:rPr>
              <a:t>		2. Rachana </a:t>
            </a:r>
            <a:r>
              <a:rPr lang="en-IN" sz="2000" b="1" dirty="0" err="1">
                <a:solidFill>
                  <a:srgbClr val="FFFFFF"/>
                </a:solidFill>
                <a:latin typeface="Cambria" panose="02040503050406030204" pitchFamily="18" charset="0"/>
                <a:ea typeface="Cambria" panose="02040503050406030204" pitchFamily="18" charset="0"/>
              </a:rPr>
              <a:t>Ketkar</a:t>
            </a:r>
            <a:br>
              <a:rPr lang="en-IN" sz="2000" b="1" dirty="0">
                <a:solidFill>
                  <a:srgbClr val="FFFFFF"/>
                </a:solidFill>
                <a:latin typeface="Cambria" panose="02040503050406030204" pitchFamily="18" charset="0"/>
                <a:ea typeface="Cambria" panose="02040503050406030204" pitchFamily="18" charset="0"/>
              </a:rPr>
            </a:br>
            <a:r>
              <a:rPr lang="en-IN" sz="2000" b="1" dirty="0">
                <a:solidFill>
                  <a:srgbClr val="FFFFFF"/>
                </a:solidFill>
                <a:latin typeface="Cambria" panose="02040503050406030204" pitchFamily="18" charset="0"/>
                <a:ea typeface="Cambria" panose="02040503050406030204" pitchFamily="18" charset="0"/>
              </a:rPr>
              <a:t>		3. Amol Patil</a:t>
            </a:r>
            <a:br>
              <a:rPr lang="en-IN" sz="2000" b="1" dirty="0">
                <a:solidFill>
                  <a:srgbClr val="FFFFFF"/>
                </a:solidFill>
                <a:latin typeface="Cambria" panose="02040503050406030204" pitchFamily="18" charset="0"/>
                <a:ea typeface="Cambria" panose="02040503050406030204" pitchFamily="18" charset="0"/>
              </a:rPr>
            </a:br>
            <a:r>
              <a:rPr lang="en-IN" sz="2000" b="1" dirty="0">
                <a:solidFill>
                  <a:srgbClr val="FFFFFF"/>
                </a:solidFill>
                <a:latin typeface="Cambria" panose="02040503050406030204" pitchFamily="18" charset="0"/>
                <a:ea typeface="Cambria" panose="02040503050406030204" pitchFamily="18" charset="0"/>
              </a:rPr>
              <a:t>		4. Aarthi </a:t>
            </a:r>
            <a:r>
              <a:rPr lang="en-IN" sz="2000" b="1" dirty="0" err="1">
                <a:solidFill>
                  <a:srgbClr val="FFFFFF"/>
                </a:solidFill>
                <a:latin typeface="Cambria" panose="02040503050406030204" pitchFamily="18" charset="0"/>
                <a:ea typeface="Cambria" panose="02040503050406030204" pitchFamily="18" charset="0"/>
              </a:rPr>
              <a:t>Vikraman</a:t>
            </a:r>
            <a:br>
              <a:rPr lang="en-IN" sz="2000" b="1" dirty="0">
                <a:solidFill>
                  <a:srgbClr val="FFFFFF"/>
                </a:solidFill>
                <a:latin typeface="Cambria" panose="02040503050406030204" pitchFamily="18" charset="0"/>
                <a:ea typeface="Cambria" panose="02040503050406030204" pitchFamily="18" charset="0"/>
              </a:rPr>
            </a:br>
            <a:r>
              <a:rPr lang="en-IN" sz="2000" b="1" dirty="0">
                <a:solidFill>
                  <a:srgbClr val="FFFFFF"/>
                </a:solidFill>
                <a:latin typeface="Cambria" panose="02040503050406030204" pitchFamily="18" charset="0"/>
                <a:ea typeface="Cambria" panose="02040503050406030204" pitchFamily="18" charset="0"/>
              </a:rPr>
              <a:t>		5.Maitri Kulkarni</a:t>
            </a:r>
            <a:br>
              <a:rPr lang="en-IN" sz="2000" b="1" dirty="0">
                <a:solidFill>
                  <a:srgbClr val="FFFFFF"/>
                </a:solidFill>
                <a:latin typeface="Cambria" panose="02040503050406030204" pitchFamily="18" charset="0"/>
                <a:ea typeface="Cambria" panose="02040503050406030204" pitchFamily="18" charset="0"/>
              </a:rPr>
            </a:br>
            <a:r>
              <a:rPr lang="en-IN" sz="2000" b="1" dirty="0">
                <a:solidFill>
                  <a:srgbClr val="FFFFFF"/>
                </a:solidFill>
                <a:latin typeface="Cambria" panose="02040503050406030204" pitchFamily="18" charset="0"/>
                <a:ea typeface="Cambria" panose="02040503050406030204" pitchFamily="18" charset="0"/>
              </a:rPr>
              <a:t>		6. Jayesh Gurav</a:t>
            </a:r>
            <a:br>
              <a:rPr lang="en-IN" sz="2000" b="1" dirty="0">
                <a:solidFill>
                  <a:srgbClr val="FFFFFF"/>
                </a:solidFill>
                <a:latin typeface="Cambria" panose="02040503050406030204" pitchFamily="18" charset="0"/>
                <a:ea typeface="Cambria" panose="02040503050406030204" pitchFamily="18" charset="0"/>
              </a:rPr>
            </a:br>
            <a:r>
              <a:rPr lang="en-IN" sz="2000" b="1" dirty="0">
                <a:solidFill>
                  <a:srgbClr val="FFFFFF"/>
                </a:solidFill>
                <a:latin typeface="Cambria" panose="02040503050406030204" pitchFamily="18" charset="0"/>
                <a:ea typeface="Cambria" panose="02040503050406030204" pitchFamily="18" charset="0"/>
              </a:rPr>
              <a:t>		7. Naveen H</a:t>
            </a:r>
            <a:endParaRPr lang="en-IN" sz="4800" b="1" dirty="0">
              <a:solidFill>
                <a:srgbClr val="FFFFFF"/>
              </a:solidFill>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6A738654-8657-9533-F5AD-C7FF4A921E33}"/>
              </a:ext>
            </a:extLst>
          </p:cNvPr>
          <p:cNvSpPr>
            <a:spLocks noGrp="1"/>
          </p:cNvSpPr>
          <p:nvPr>
            <p:ph type="subTitle" idx="1"/>
          </p:nvPr>
        </p:nvSpPr>
        <p:spPr>
          <a:xfrm>
            <a:off x="2188077" y="611563"/>
            <a:ext cx="7151357" cy="1116177"/>
          </a:xfrm>
        </p:spPr>
        <p:txBody>
          <a:bodyPr anchor="b">
            <a:normAutofit fontScale="92500"/>
          </a:bodyPr>
          <a:lstStyle/>
          <a:p>
            <a:r>
              <a:rPr lang="en-IN" sz="4400" b="1" dirty="0">
                <a:solidFill>
                  <a:srgbClr val="FFFFFF"/>
                </a:solidFill>
                <a:latin typeface="Cambria" panose="02040503050406030204" pitchFamily="18" charset="0"/>
                <a:ea typeface="Cambria" panose="02040503050406030204" pitchFamily="18" charset="0"/>
                <a:cs typeface="Calibri" panose="020F0502020204030204" pitchFamily="34" charset="0"/>
              </a:rPr>
              <a:t>BANK LOAN OF CUSTOMERS</a:t>
            </a:r>
          </a:p>
        </p:txBody>
      </p:sp>
      <p:pic>
        <p:nvPicPr>
          <p:cNvPr id="5" name="Graphic 4" descr="Upward trend">
            <a:extLst>
              <a:ext uri="{FF2B5EF4-FFF2-40B4-BE49-F238E27FC236}">
                <a16:creationId xmlns:a16="http://schemas.microsoft.com/office/drawing/2014/main" id="{17E428A0-56E9-009C-0029-675EB56BE7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3262" y="4228150"/>
            <a:ext cx="3136144" cy="3136144"/>
          </a:xfrm>
          <a:prstGeom prst="rect">
            <a:avLst/>
          </a:prstGeom>
        </p:spPr>
      </p:pic>
      <p:pic>
        <p:nvPicPr>
          <p:cNvPr id="7" name="Graphic 6" descr="Research">
            <a:extLst>
              <a:ext uri="{FF2B5EF4-FFF2-40B4-BE49-F238E27FC236}">
                <a16:creationId xmlns:a16="http://schemas.microsoft.com/office/drawing/2014/main" id="{F2003FE2-E57F-C82A-A7F3-538837604E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02163" y="3821376"/>
            <a:ext cx="3294748" cy="3294748"/>
          </a:xfrm>
          <a:prstGeom prst="rect">
            <a:avLst/>
          </a:prstGeom>
        </p:spPr>
      </p:pic>
      <p:pic>
        <p:nvPicPr>
          <p:cNvPr id="9" name="Graphic 8" descr="Bank">
            <a:hlinkClick r:id="rId7" action="ppaction://hlinkfile"/>
            <a:extLst>
              <a:ext uri="{FF2B5EF4-FFF2-40B4-BE49-F238E27FC236}">
                <a16:creationId xmlns:a16="http://schemas.microsoft.com/office/drawing/2014/main" id="{4E78DF60-666A-7BEC-A124-DE4F9BD372C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0236" y="552288"/>
            <a:ext cx="1531285" cy="1531285"/>
          </a:xfrm>
          <a:prstGeom prst="rect">
            <a:avLst/>
          </a:prstGeom>
        </p:spPr>
      </p:pic>
    </p:spTree>
    <p:extLst>
      <p:ext uri="{BB962C8B-B14F-4D97-AF65-F5344CB8AC3E}">
        <p14:creationId xmlns:p14="http://schemas.microsoft.com/office/powerpoint/2010/main" val="223424916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EB2B33-5348-85C8-113D-EFC4DA1845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5236DF-A5BE-B9B9-73BB-8268BFE8BBF7}"/>
              </a:ext>
            </a:extLst>
          </p:cNvPr>
          <p:cNvSpPr>
            <a:spLocks noGrp="1"/>
          </p:cNvSpPr>
          <p:nvPr>
            <p:ph type="title"/>
          </p:nvPr>
        </p:nvSpPr>
        <p:spPr/>
        <p:txBody>
          <a:bodyPr/>
          <a:lstStyle/>
          <a:p>
            <a:r>
              <a:rPr lang="en-IN" dirty="0">
                <a:solidFill>
                  <a:srgbClr val="002060"/>
                </a:solidFill>
              </a:rPr>
              <a:t>Kpi-6</a:t>
            </a:r>
            <a:br>
              <a:rPr lang="en-IN" dirty="0"/>
            </a:br>
            <a:br>
              <a:rPr lang="en-IN" dirty="0"/>
            </a:br>
            <a:endParaRPr lang="en-IN" dirty="0"/>
          </a:p>
        </p:txBody>
      </p:sp>
      <p:pic>
        <p:nvPicPr>
          <p:cNvPr id="6" name="Content Placeholder 5">
            <a:extLst>
              <a:ext uri="{FF2B5EF4-FFF2-40B4-BE49-F238E27FC236}">
                <a16:creationId xmlns:a16="http://schemas.microsoft.com/office/drawing/2014/main" id="{5B8E46BD-D168-AF2A-5196-5ABB5927C9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2505" y="731520"/>
            <a:ext cx="6172200" cy="3150198"/>
          </a:xfrm>
        </p:spPr>
      </p:pic>
      <p:sp>
        <p:nvSpPr>
          <p:cNvPr id="4" name="Text Placeholder 3">
            <a:extLst>
              <a:ext uri="{FF2B5EF4-FFF2-40B4-BE49-F238E27FC236}">
                <a16:creationId xmlns:a16="http://schemas.microsoft.com/office/drawing/2014/main" id="{23DABC8A-056B-3C40-EE26-06E67892FEC7}"/>
              </a:ext>
            </a:extLst>
          </p:cNvPr>
          <p:cNvSpPr>
            <a:spLocks noGrp="1"/>
          </p:cNvSpPr>
          <p:nvPr>
            <p:ph type="body" sz="half" idx="2"/>
          </p:nvPr>
        </p:nvSpPr>
        <p:spPr>
          <a:xfrm>
            <a:off x="839788" y="4237821"/>
            <a:ext cx="10434917" cy="1888659"/>
          </a:xfrm>
        </p:spPr>
        <p:txBody>
          <a:bodyPr/>
          <a:lstStyle/>
          <a:p>
            <a:r>
              <a:rPr lang="en-IN" dirty="0">
                <a:solidFill>
                  <a:schemeClr val="tx1"/>
                </a:solidFill>
              </a:rPr>
              <a:t>The main purpose of member or customer to apply loan was debt </a:t>
            </a:r>
            <a:r>
              <a:rPr lang="en-IN" dirty="0" err="1">
                <a:solidFill>
                  <a:schemeClr val="tx1"/>
                </a:solidFill>
              </a:rPr>
              <a:t>consolidation,contributing</a:t>
            </a:r>
            <a:r>
              <a:rPr lang="en-IN" dirty="0">
                <a:solidFill>
                  <a:schemeClr val="tx1"/>
                </a:solidFill>
              </a:rPr>
              <a:t> 53.11% comparing to all other .</a:t>
            </a:r>
          </a:p>
        </p:txBody>
      </p:sp>
    </p:spTree>
    <p:extLst>
      <p:ext uri="{BB962C8B-B14F-4D97-AF65-F5344CB8AC3E}">
        <p14:creationId xmlns:p14="http://schemas.microsoft.com/office/powerpoint/2010/main" val="1446235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7AD9CD-1787-339E-9C5E-6877753843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51DCDE-5CDA-B824-C183-C9079CE9C431}"/>
              </a:ext>
            </a:extLst>
          </p:cNvPr>
          <p:cNvSpPr>
            <a:spLocks noGrp="1"/>
          </p:cNvSpPr>
          <p:nvPr>
            <p:ph type="title"/>
          </p:nvPr>
        </p:nvSpPr>
        <p:spPr/>
        <p:txBody>
          <a:bodyPr/>
          <a:lstStyle/>
          <a:p>
            <a:r>
              <a:rPr lang="en-IN" dirty="0">
                <a:solidFill>
                  <a:srgbClr val="002060"/>
                </a:solidFill>
              </a:rPr>
              <a:t>KPI-7</a:t>
            </a:r>
            <a:br>
              <a:rPr lang="en-IN" dirty="0">
                <a:solidFill>
                  <a:srgbClr val="002060"/>
                </a:solidFill>
              </a:rPr>
            </a:br>
            <a:br>
              <a:rPr lang="en-IN" dirty="0">
                <a:solidFill>
                  <a:srgbClr val="002060"/>
                </a:solidFill>
              </a:rPr>
            </a:br>
            <a:endParaRPr lang="en-IN" dirty="0">
              <a:solidFill>
                <a:srgbClr val="002060"/>
              </a:solidFill>
            </a:endParaRPr>
          </a:p>
        </p:txBody>
      </p:sp>
      <p:pic>
        <p:nvPicPr>
          <p:cNvPr id="6" name="Content Placeholder 5">
            <a:extLst>
              <a:ext uri="{FF2B5EF4-FFF2-40B4-BE49-F238E27FC236}">
                <a16:creationId xmlns:a16="http://schemas.microsoft.com/office/drawing/2014/main" id="{71F4EC29-C30F-7A00-DFF4-2E23FF8439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0012" y="731520"/>
            <a:ext cx="6172200" cy="3546307"/>
          </a:xfrm>
        </p:spPr>
      </p:pic>
      <p:sp>
        <p:nvSpPr>
          <p:cNvPr id="4" name="Text Placeholder 3">
            <a:extLst>
              <a:ext uri="{FF2B5EF4-FFF2-40B4-BE49-F238E27FC236}">
                <a16:creationId xmlns:a16="http://schemas.microsoft.com/office/drawing/2014/main" id="{B21970DC-8E34-CE46-9F8C-BBF87BAE2139}"/>
              </a:ext>
            </a:extLst>
          </p:cNvPr>
          <p:cNvSpPr>
            <a:spLocks noGrp="1"/>
          </p:cNvSpPr>
          <p:nvPr>
            <p:ph type="body" sz="half" idx="2"/>
          </p:nvPr>
        </p:nvSpPr>
        <p:spPr>
          <a:xfrm>
            <a:off x="839788" y="4277827"/>
            <a:ext cx="10512424" cy="1591160"/>
          </a:xfrm>
        </p:spPr>
        <p:txBody>
          <a:bodyPr/>
          <a:lstStyle/>
          <a:p>
            <a:r>
              <a:rPr lang="en-IN" dirty="0">
                <a:solidFill>
                  <a:schemeClr val="tx1"/>
                </a:solidFill>
              </a:rPr>
              <a:t>By analysing this </a:t>
            </a:r>
            <a:r>
              <a:rPr lang="en-IN" dirty="0" err="1">
                <a:solidFill>
                  <a:schemeClr val="tx1"/>
                </a:solidFill>
              </a:rPr>
              <a:t>kpi</a:t>
            </a:r>
            <a:r>
              <a:rPr lang="en-IN" dirty="0">
                <a:solidFill>
                  <a:schemeClr val="tx1"/>
                </a:solidFill>
              </a:rPr>
              <a:t> we can say that bank has received more loan application from the state like CA,NY,TX,FL as compared to other state and less application was observed from states like IA,ID,IN..</a:t>
            </a:r>
          </a:p>
        </p:txBody>
      </p:sp>
    </p:spTree>
    <p:extLst>
      <p:ext uri="{BB962C8B-B14F-4D97-AF65-F5344CB8AC3E}">
        <p14:creationId xmlns:p14="http://schemas.microsoft.com/office/powerpoint/2010/main" val="4006222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D6B0E-3FFE-3BB4-C78B-81F1159A829F}"/>
              </a:ext>
            </a:extLst>
          </p:cNvPr>
          <p:cNvSpPr>
            <a:spLocks noGrp="1"/>
          </p:cNvSpPr>
          <p:nvPr>
            <p:ph type="title"/>
          </p:nvPr>
        </p:nvSpPr>
        <p:spPr>
          <a:xfrm>
            <a:off x="674427" y="0"/>
            <a:ext cx="5071280" cy="545910"/>
          </a:xfrm>
        </p:spPr>
        <p:txBody>
          <a:bodyPr>
            <a:normAutofit fontScale="90000"/>
          </a:bodyPr>
          <a:lstStyle/>
          <a:p>
            <a:r>
              <a:rPr lang="en-US" dirty="0"/>
              <a:t>Dashboard- Excel</a:t>
            </a:r>
            <a:endParaRPr lang="en-IN" dirty="0"/>
          </a:p>
        </p:txBody>
      </p:sp>
      <p:pic>
        <p:nvPicPr>
          <p:cNvPr id="4" name="Picture 3">
            <a:extLst>
              <a:ext uri="{FF2B5EF4-FFF2-40B4-BE49-F238E27FC236}">
                <a16:creationId xmlns:a16="http://schemas.microsoft.com/office/drawing/2014/main" id="{79A0BB64-9759-DCD5-9F1B-B461924EB209}"/>
              </a:ext>
            </a:extLst>
          </p:cNvPr>
          <p:cNvPicPr>
            <a:picLocks noChangeAspect="1"/>
          </p:cNvPicPr>
          <p:nvPr/>
        </p:nvPicPr>
        <p:blipFill>
          <a:blip r:embed="rId2"/>
          <a:stretch>
            <a:fillRect/>
          </a:stretch>
        </p:blipFill>
        <p:spPr>
          <a:xfrm>
            <a:off x="0" y="1076325"/>
            <a:ext cx="12192000" cy="4705350"/>
          </a:xfrm>
          <a:prstGeom prst="rect">
            <a:avLst/>
          </a:prstGeom>
        </p:spPr>
      </p:pic>
    </p:spTree>
    <p:extLst>
      <p:ext uri="{BB962C8B-B14F-4D97-AF65-F5344CB8AC3E}">
        <p14:creationId xmlns:p14="http://schemas.microsoft.com/office/powerpoint/2010/main" val="4049600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D6B0E-3FFE-3BB4-C78B-81F1159A829F}"/>
              </a:ext>
            </a:extLst>
          </p:cNvPr>
          <p:cNvSpPr>
            <a:spLocks noGrp="1"/>
          </p:cNvSpPr>
          <p:nvPr>
            <p:ph type="title"/>
          </p:nvPr>
        </p:nvSpPr>
        <p:spPr>
          <a:xfrm>
            <a:off x="674427" y="0"/>
            <a:ext cx="5071280" cy="545910"/>
          </a:xfrm>
        </p:spPr>
        <p:txBody>
          <a:bodyPr>
            <a:normAutofit fontScale="90000"/>
          </a:bodyPr>
          <a:lstStyle/>
          <a:p>
            <a:r>
              <a:rPr lang="en-US" dirty="0"/>
              <a:t>Dashboard- Power Bi</a:t>
            </a:r>
            <a:endParaRPr lang="en-IN" dirty="0"/>
          </a:p>
        </p:txBody>
      </p:sp>
      <p:pic>
        <p:nvPicPr>
          <p:cNvPr id="4" name="Picture 3">
            <a:extLst>
              <a:ext uri="{FF2B5EF4-FFF2-40B4-BE49-F238E27FC236}">
                <a16:creationId xmlns:a16="http://schemas.microsoft.com/office/drawing/2014/main" id="{58A6AF43-2A2D-2B3E-5A4A-7BCCF9821E9B}"/>
              </a:ext>
            </a:extLst>
          </p:cNvPr>
          <p:cNvPicPr>
            <a:picLocks noChangeAspect="1"/>
          </p:cNvPicPr>
          <p:nvPr/>
        </p:nvPicPr>
        <p:blipFill>
          <a:blip r:embed="rId2"/>
          <a:stretch>
            <a:fillRect/>
          </a:stretch>
        </p:blipFill>
        <p:spPr>
          <a:xfrm>
            <a:off x="674427" y="545910"/>
            <a:ext cx="10843146" cy="6043529"/>
          </a:xfrm>
          <a:prstGeom prst="rect">
            <a:avLst/>
          </a:prstGeom>
        </p:spPr>
      </p:pic>
    </p:spTree>
    <p:extLst>
      <p:ext uri="{BB962C8B-B14F-4D97-AF65-F5344CB8AC3E}">
        <p14:creationId xmlns:p14="http://schemas.microsoft.com/office/powerpoint/2010/main" val="3704685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D6B0E-3FFE-3BB4-C78B-81F1159A829F}"/>
              </a:ext>
            </a:extLst>
          </p:cNvPr>
          <p:cNvSpPr>
            <a:spLocks noGrp="1"/>
          </p:cNvSpPr>
          <p:nvPr>
            <p:ph type="title"/>
          </p:nvPr>
        </p:nvSpPr>
        <p:spPr>
          <a:xfrm>
            <a:off x="674427" y="0"/>
            <a:ext cx="5071280" cy="545910"/>
          </a:xfrm>
        </p:spPr>
        <p:txBody>
          <a:bodyPr>
            <a:normAutofit fontScale="90000"/>
          </a:bodyPr>
          <a:lstStyle/>
          <a:p>
            <a:r>
              <a:rPr lang="en-US" dirty="0"/>
              <a:t>Dashboard-Tableau</a:t>
            </a:r>
            <a:endParaRPr lang="en-IN" dirty="0"/>
          </a:p>
        </p:txBody>
      </p:sp>
      <p:pic>
        <p:nvPicPr>
          <p:cNvPr id="4" name="Picture 3">
            <a:extLst>
              <a:ext uri="{FF2B5EF4-FFF2-40B4-BE49-F238E27FC236}">
                <a16:creationId xmlns:a16="http://schemas.microsoft.com/office/drawing/2014/main" id="{BDE78F51-11AC-574F-60E3-91F2915E2E40}"/>
              </a:ext>
            </a:extLst>
          </p:cNvPr>
          <p:cNvPicPr>
            <a:picLocks noChangeAspect="1"/>
          </p:cNvPicPr>
          <p:nvPr/>
        </p:nvPicPr>
        <p:blipFill>
          <a:blip r:embed="rId2"/>
          <a:stretch>
            <a:fillRect/>
          </a:stretch>
        </p:blipFill>
        <p:spPr>
          <a:xfrm>
            <a:off x="0" y="545909"/>
            <a:ext cx="12192000" cy="5813947"/>
          </a:xfrm>
          <a:prstGeom prst="rect">
            <a:avLst/>
          </a:prstGeom>
        </p:spPr>
      </p:pic>
    </p:spTree>
    <p:extLst>
      <p:ext uri="{BB962C8B-B14F-4D97-AF65-F5344CB8AC3E}">
        <p14:creationId xmlns:p14="http://schemas.microsoft.com/office/powerpoint/2010/main" val="4213460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D6B0E-3FFE-3BB4-C78B-81F1159A829F}"/>
              </a:ext>
            </a:extLst>
          </p:cNvPr>
          <p:cNvSpPr>
            <a:spLocks noGrp="1"/>
          </p:cNvSpPr>
          <p:nvPr>
            <p:ph type="title"/>
          </p:nvPr>
        </p:nvSpPr>
        <p:spPr>
          <a:xfrm>
            <a:off x="674427" y="0"/>
            <a:ext cx="5071280" cy="545910"/>
          </a:xfrm>
        </p:spPr>
        <p:txBody>
          <a:bodyPr>
            <a:normAutofit fontScale="90000"/>
          </a:bodyPr>
          <a:lstStyle/>
          <a:p>
            <a:r>
              <a:rPr lang="en-US" dirty="0"/>
              <a:t>Dashboard- SQL</a:t>
            </a:r>
            <a:endParaRPr lang="en-IN" dirty="0"/>
          </a:p>
        </p:txBody>
      </p:sp>
      <p:pic>
        <p:nvPicPr>
          <p:cNvPr id="4" name="Picture 3">
            <a:extLst>
              <a:ext uri="{FF2B5EF4-FFF2-40B4-BE49-F238E27FC236}">
                <a16:creationId xmlns:a16="http://schemas.microsoft.com/office/drawing/2014/main" id="{8B01BB5C-4580-0CED-6FFE-28159E785F6E}"/>
              </a:ext>
            </a:extLst>
          </p:cNvPr>
          <p:cNvPicPr>
            <a:picLocks noChangeAspect="1"/>
          </p:cNvPicPr>
          <p:nvPr/>
        </p:nvPicPr>
        <p:blipFill>
          <a:blip r:embed="rId2"/>
          <a:stretch>
            <a:fillRect/>
          </a:stretch>
        </p:blipFill>
        <p:spPr>
          <a:xfrm>
            <a:off x="0" y="607163"/>
            <a:ext cx="10153934" cy="17814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18F88117-04AC-7E11-D0B7-F5BB556B782B}"/>
              </a:ext>
            </a:extLst>
          </p:cNvPr>
          <p:cNvPicPr>
            <a:picLocks noChangeAspect="1"/>
          </p:cNvPicPr>
          <p:nvPr/>
        </p:nvPicPr>
        <p:blipFill>
          <a:blip r:embed="rId3"/>
          <a:stretch>
            <a:fillRect/>
          </a:stretch>
        </p:blipFill>
        <p:spPr>
          <a:xfrm>
            <a:off x="0" y="2388587"/>
            <a:ext cx="8483221" cy="12087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44C239A7-F19F-6AA5-4CD3-EB0591716008}"/>
              </a:ext>
            </a:extLst>
          </p:cNvPr>
          <p:cNvPicPr>
            <a:picLocks noChangeAspect="1"/>
          </p:cNvPicPr>
          <p:nvPr/>
        </p:nvPicPr>
        <p:blipFill>
          <a:blip r:embed="rId4"/>
          <a:stretch>
            <a:fillRect/>
          </a:stretch>
        </p:blipFill>
        <p:spPr>
          <a:xfrm>
            <a:off x="1" y="3569852"/>
            <a:ext cx="8483220" cy="12003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CC1CB423-C153-C956-C091-C915961F4758}"/>
              </a:ext>
            </a:extLst>
          </p:cNvPr>
          <p:cNvPicPr>
            <a:picLocks noChangeAspect="1"/>
          </p:cNvPicPr>
          <p:nvPr/>
        </p:nvPicPr>
        <p:blipFill>
          <a:blip r:embed="rId5"/>
          <a:stretch>
            <a:fillRect/>
          </a:stretch>
        </p:blipFill>
        <p:spPr>
          <a:xfrm>
            <a:off x="2" y="4783191"/>
            <a:ext cx="8483219" cy="11911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DB3D17E5-F380-FBAE-138A-106171FE1428}"/>
              </a:ext>
            </a:extLst>
          </p:cNvPr>
          <p:cNvPicPr>
            <a:picLocks noChangeAspect="1"/>
          </p:cNvPicPr>
          <p:nvPr/>
        </p:nvPicPr>
        <p:blipFill>
          <a:blip r:embed="rId6"/>
          <a:stretch>
            <a:fillRect/>
          </a:stretch>
        </p:blipFill>
        <p:spPr>
          <a:xfrm>
            <a:off x="10249469" y="607163"/>
            <a:ext cx="1942531" cy="1453649"/>
          </a:xfrm>
          <a:prstGeom prst="rect">
            <a:avLst/>
          </a:prstGeom>
          <a:ln>
            <a:solidFill>
              <a:schemeClr val="tx1"/>
            </a:solidFill>
          </a:ln>
        </p:spPr>
      </p:pic>
      <p:pic>
        <p:nvPicPr>
          <p:cNvPr id="14" name="Picture 13">
            <a:extLst>
              <a:ext uri="{FF2B5EF4-FFF2-40B4-BE49-F238E27FC236}">
                <a16:creationId xmlns:a16="http://schemas.microsoft.com/office/drawing/2014/main" id="{C2E0DC71-9D27-699C-7C6F-FF85DCC5DD88}"/>
              </a:ext>
            </a:extLst>
          </p:cNvPr>
          <p:cNvPicPr>
            <a:picLocks noChangeAspect="1"/>
          </p:cNvPicPr>
          <p:nvPr/>
        </p:nvPicPr>
        <p:blipFill>
          <a:blip r:embed="rId7"/>
          <a:stretch>
            <a:fillRect/>
          </a:stretch>
        </p:blipFill>
        <p:spPr>
          <a:xfrm>
            <a:off x="8546910" y="2410648"/>
            <a:ext cx="2671549" cy="1228896"/>
          </a:xfrm>
          <a:prstGeom prst="rect">
            <a:avLst/>
          </a:prstGeom>
          <a:ln>
            <a:solidFill>
              <a:schemeClr val="tx1"/>
            </a:solidFill>
          </a:ln>
        </p:spPr>
      </p:pic>
      <p:pic>
        <p:nvPicPr>
          <p:cNvPr id="16" name="Picture 15">
            <a:extLst>
              <a:ext uri="{FF2B5EF4-FFF2-40B4-BE49-F238E27FC236}">
                <a16:creationId xmlns:a16="http://schemas.microsoft.com/office/drawing/2014/main" id="{CA84181D-D579-88E8-7838-DEE4D9EF0A9B}"/>
              </a:ext>
            </a:extLst>
          </p:cNvPr>
          <p:cNvPicPr>
            <a:picLocks noChangeAspect="1"/>
          </p:cNvPicPr>
          <p:nvPr/>
        </p:nvPicPr>
        <p:blipFill>
          <a:blip r:embed="rId8"/>
          <a:stretch>
            <a:fillRect/>
          </a:stretch>
        </p:blipFill>
        <p:spPr>
          <a:xfrm>
            <a:off x="8546910" y="3690407"/>
            <a:ext cx="3378079" cy="959208"/>
          </a:xfrm>
          <a:prstGeom prst="rect">
            <a:avLst/>
          </a:prstGeom>
          <a:ln>
            <a:solidFill>
              <a:schemeClr val="tx1"/>
            </a:solidFill>
          </a:ln>
        </p:spPr>
      </p:pic>
      <p:pic>
        <p:nvPicPr>
          <p:cNvPr id="18" name="Picture 17">
            <a:extLst>
              <a:ext uri="{FF2B5EF4-FFF2-40B4-BE49-F238E27FC236}">
                <a16:creationId xmlns:a16="http://schemas.microsoft.com/office/drawing/2014/main" id="{E17EC4F7-25A4-9CF6-39D6-D06A46E0D8DD}"/>
              </a:ext>
            </a:extLst>
          </p:cNvPr>
          <p:cNvPicPr>
            <a:picLocks noChangeAspect="1"/>
          </p:cNvPicPr>
          <p:nvPr/>
        </p:nvPicPr>
        <p:blipFill>
          <a:blip r:embed="rId9"/>
          <a:stretch>
            <a:fillRect/>
          </a:stretch>
        </p:blipFill>
        <p:spPr>
          <a:xfrm>
            <a:off x="8583305" y="4770170"/>
            <a:ext cx="3608695" cy="1219370"/>
          </a:xfrm>
          <a:prstGeom prst="rect">
            <a:avLst/>
          </a:prstGeom>
          <a:ln>
            <a:solidFill>
              <a:schemeClr val="tx1"/>
            </a:solidFill>
          </a:ln>
        </p:spPr>
      </p:pic>
    </p:spTree>
    <p:extLst>
      <p:ext uri="{BB962C8B-B14F-4D97-AF65-F5344CB8AC3E}">
        <p14:creationId xmlns:p14="http://schemas.microsoft.com/office/powerpoint/2010/main" val="3240677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D6B0E-3FFE-3BB4-C78B-81F1159A829F}"/>
              </a:ext>
            </a:extLst>
          </p:cNvPr>
          <p:cNvSpPr>
            <a:spLocks noGrp="1"/>
          </p:cNvSpPr>
          <p:nvPr>
            <p:ph type="title"/>
          </p:nvPr>
        </p:nvSpPr>
        <p:spPr>
          <a:xfrm>
            <a:off x="674427" y="0"/>
            <a:ext cx="5071280" cy="545910"/>
          </a:xfrm>
        </p:spPr>
        <p:txBody>
          <a:bodyPr>
            <a:normAutofit fontScale="90000"/>
          </a:bodyPr>
          <a:lstStyle/>
          <a:p>
            <a:r>
              <a:rPr lang="en-US" dirty="0"/>
              <a:t>Dashboard- SQL</a:t>
            </a:r>
            <a:endParaRPr lang="en-IN" dirty="0"/>
          </a:p>
        </p:txBody>
      </p:sp>
      <p:pic>
        <p:nvPicPr>
          <p:cNvPr id="5" name="Picture 4">
            <a:extLst>
              <a:ext uri="{FF2B5EF4-FFF2-40B4-BE49-F238E27FC236}">
                <a16:creationId xmlns:a16="http://schemas.microsoft.com/office/drawing/2014/main" id="{1CF180E5-0C9B-B99E-9AF2-F56EC40873D5}"/>
              </a:ext>
            </a:extLst>
          </p:cNvPr>
          <p:cNvPicPr>
            <a:picLocks noChangeAspect="1"/>
          </p:cNvPicPr>
          <p:nvPr/>
        </p:nvPicPr>
        <p:blipFill>
          <a:blip r:embed="rId2"/>
          <a:stretch>
            <a:fillRect/>
          </a:stretch>
        </p:blipFill>
        <p:spPr>
          <a:xfrm>
            <a:off x="0" y="545910"/>
            <a:ext cx="8652681" cy="1211239"/>
          </a:xfrm>
          <a:prstGeom prst="rect">
            <a:avLst/>
          </a:prstGeom>
          <a:ln>
            <a:solidFill>
              <a:schemeClr val="tx1"/>
            </a:solidFill>
          </a:ln>
        </p:spPr>
      </p:pic>
      <p:pic>
        <p:nvPicPr>
          <p:cNvPr id="9" name="Picture 8">
            <a:extLst>
              <a:ext uri="{FF2B5EF4-FFF2-40B4-BE49-F238E27FC236}">
                <a16:creationId xmlns:a16="http://schemas.microsoft.com/office/drawing/2014/main" id="{4024C55A-E8B1-52CB-7097-1E4F7A9A4BDD}"/>
              </a:ext>
            </a:extLst>
          </p:cNvPr>
          <p:cNvPicPr>
            <a:picLocks noChangeAspect="1"/>
          </p:cNvPicPr>
          <p:nvPr/>
        </p:nvPicPr>
        <p:blipFill>
          <a:blip r:embed="rId3"/>
          <a:stretch>
            <a:fillRect/>
          </a:stretch>
        </p:blipFill>
        <p:spPr>
          <a:xfrm>
            <a:off x="8648061" y="518726"/>
            <a:ext cx="3198196" cy="1238457"/>
          </a:xfrm>
          <a:prstGeom prst="rect">
            <a:avLst/>
          </a:prstGeom>
          <a:ln>
            <a:solidFill>
              <a:schemeClr val="tx1"/>
            </a:solidFill>
          </a:ln>
        </p:spPr>
      </p:pic>
      <p:pic>
        <p:nvPicPr>
          <p:cNvPr id="12" name="Picture 11">
            <a:extLst>
              <a:ext uri="{FF2B5EF4-FFF2-40B4-BE49-F238E27FC236}">
                <a16:creationId xmlns:a16="http://schemas.microsoft.com/office/drawing/2014/main" id="{A2595B91-2101-62C5-9BFE-6A283CA3BEAC}"/>
              </a:ext>
            </a:extLst>
          </p:cNvPr>
          <p:cNvPicPr>
            <a:picLocks noChangeAspect="1"/>
          </p:cNvPicPr>
          <p:nvPr/>
        </p:nvPicPr>
        <p:blipFill>
          <a:blip r:embed="rId4"/>
          <a:stretch>
            <a:fillRect/>
          </a:stretch>
        </p:blipFill>
        <p:spPr>
          <a:xfrm>
            <a:off x="9024509" y="1886879"/>
            <a:ext cx="2821748" cy="1368189"/>
          </a:xfrm>
          <a:prstGeom prst="rect">
            <a:avLst/>
          </a:prstGeom>
          <a:ln>
            <a:solidFill>
              <a:schemeClr val="tx1"/>
            </a:solidFill>
          </a:ln>
        </p:spPr>
      </p:pic>
      <p:pic>
        <p:nvPicPr>
          <p:cNvPr id="14" name="Picture 13">
            <a:extLst>
              <a:ext uri="{FF2B5EF4-FFF2-40B4-BE49-F238E27FC236}">
                <a16:creationId xmlns:a16="http://schemas.microsoft.com/office/drawing/2014/main" id="{710FC174-C651-6F6B-FBAB-2F284729D5E4}"/>
              </a:ext>
            </a:extLst>
          </p:cNvPr>
          <p:cNvPicPr>
            <a:picLocks noChangeAspect="1"/>
          </p:cNvPicPr>
          <p:nvPr/>
        </p:nvPicPr>
        <p:blipFill>
          <a:blip r:embed="rId5"/>
          <a:stretch>
            <a:fillRect/>
          </a:stretch>
        </p:blipFill>
        <p:spPr>
          <a:xfrm>
            <a:off x="0" y="1886880"/>
            <a:ext cx="9024509" cy="1368188"/>
          </a:xfrm>
          <a:prstGeom prst="rect">
            <a:avLst/>
          </a:prstGeom>
          <a:ln>
            <a:solidFill>
              <a:schemeClr val="tx1"/>
            </a:solidFill>
          </a:ln>
        </p:spPr>
      </p:pic>
      <p:pic>
        <p:nvPicPr>
          <p:cNvPr id="16" name="Picture 15">
            <a:extLst>
              <a:ext uri="{FF2B5EF4-FFF2-40B4-BE49-F238E27FC236}">
                <a16:creationId xmlns:a16="http://schemas.microsoft.com/office/drawing/2014/main" id="{AF46F9EE-46CF-765B-E9B8-CEE87156CC31}"/>
              </a:ext>
            </a:extLst>
          </p:cNvPr>
          <p:cNvPicPr>
            <a:picLocks noChangeAspect="1"/>
          </p:cNvPicPr>
          <p:nvPr/>
        </p:nvPicPr>
        <p:blipFill>
          <a:blip r:embed="rId6"/>
          <a:stretch>
            <a:fillRect/>
          </a:stretch>
        </p:blipFill>
        <p:spPr>
          <a:xfrm>
            <a:off x="-1" y="3384765"/>
            <a:ext cx="5977719" cy="1310903"/>
          </a:xfrm>
          <a:prstGeom prst="rect">
            <a:avLst/>
          </a:prstGeom>
          <a:ln>
            <a:solidFill>
              <a:schemeClr val="tx1"/>
            </a:solidFill>
          </a:ln>
        </p:spPr>
      </p:pic>
      <p:pic>
        <p:nvPicPr>
          <p:cNvPr id="18" name="Picture 17">
            <a:extLst>
              <a:ext uri="{FF2B5EF4-FFF2-40B4-BE49-F238E27FC236}">
                <a16:creationId xmlns:a16="http://schemas.microsoft.com/office/drawing/2014/main" id="{47E0E2BF-DFD4-40AB-246E-64CD2E9CACF9}"/>
              </a:ext>
            </a:extLst>
          </p:cNvPr>
          <p:cNvPicPr>
            <a:picLocks noChangeAspect="1"/>
          </p:cNvPicPr>
          <p:nvPr/>
        </p:nvPicPr>
        <p:blipFill>
          <a:blip r:embed="rId7"/>
          <a:stretch>
            <a:fillRect/>
          </a:stretch>
        </p:blipFill>
        <p:spPr>
          <a:xfrm>
            <a:off x="6095999" y="3384765"/>
            <a:ext cx="2552061" cy="1316220"/>
          </a:xfrm>
          <a:prstGeom prst="rect">
            <a:avLst/>
          </a:prstGeom>
          <a:ln>
            <a:solidFill>
              <a:schemeClr val="tx1"/>
            </a:solidFill>
          </a:ln>
        </p:spPr>
      </p:pic>
    </p:spTree>
    <p:extLst>
      <p:ext uri="{BB962C8B-B14F-4D97-AF65-F5344CB8AC3E}">
        <p14:creationId xmlns:p14="http://schemas.microsoft.com/office/powerpoint/2010/main" val="863597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B62E0F97-3B68-4A9A-81FD-184E8051D2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A9C0995-256A-4F90-97D6-FB8958A5D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A3B794-5A23-9691-0956-1E81465ACF16}"/>
              </a:ext>
            </a:extLst>
          </p:cNvPr>
          <p:cNvSpPr>
            <a:spLocks noGrp="1"/>
          </p:cNvSpPr>
          <p:nvPr>
            <p:ph type="title"/>
          </p:nvPr>
        </p:nvSpPr>
        <p:spPr>
          <a:xfrm>
            <a:off x="838201" y="581336"/>
            <a:ext cx="4076910" cy="5695389"/>
          </a:xfrm>
        </p:spPr>
        <p:txBody>
          <a:bodyPr anchor="ctr">
            <a:normAutofit/>
          </a:bodyPr>
          <a:lstStyle/>
          <a:p>
            <a:r>
              <a:rPr lang="en-US" sz="5200" dirty="0">
                <a:solidFill>
                  <a:schemeClr val="accent2">
                    <a:lumMod val="50000"/>
                  </a:schemeClr>
                </a:solidFill>
              </a:rPr>
              <a:t>Challenges</a:t>
            </a:r>
            <a:r>
              <a:rPr lang="en-US" sz="5200" dirty="0"/>
              <a:t>	</a:t>
            </a:r>
            <a:endParaRPr lang="en-IN" sz="5200" dirty="0"/>
          </a:p>
        </p:txBody>
      </p:sp>
      <p:grpSp>
        <p:nvGrpSpPr>
          <p:cNvPr id="38" name="Group 37">
            <a:extLst>
              <a:ext uri="{FF2B5EF4-FFF2-40B4-BE49-F238E27FC236}">
                <a16:creationId xmlns:a16="http://schemas.microsoft.com/office/drawing/2014/main" id="{2C500373-6BCD-49C7-86D2-7DC695C43C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71535" y="-6437"/>
            <a:ext cx="6400800" cy="6864437"/>
            <a:chOff x="5171535" y="-6437"/>
            <a:chExt cx="6400800" cy="6864437"/>
          </a:xfrm>
        </p:grpSpPr>
        <p:cxnSp>
          <p:nvCxnSpPr>
            <p:cNvPr id="14" name="Straight Connector 13">
              <a:extLst>
                <a:ext uri="{FF2B5EF4-FFF2-40B4-BE49-F238E27FC236}">
                  <a16:creationId xmlns:a16="http://schemas.microsoft.com/office/drawing/2014/main" id="{4C05CF5C-D74E-48AF-AAE5-61AEFB2C77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567246"/>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5A6A4E3-DB84-4A86-933F-10273F0AEE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62643"/>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3928F34-C1F4-426C-A393-E2052F48D4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90DE79-7D3C-40C4-926C-026AE2773C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aphicFrame>
        <p:nvGraphicFramePr>
          <p:cNvPr id="40" name="Content Placeholder 2">
            <a:extLst>
              <a:ext uri="{FF2B5EF4-FFF2-40B4-BE49-F238E27FC236}">
                <a16:creationId xmlns:a16="http://schemas.microsoft.com/office/drawing/2014/main" id="{1F07668A-F4F5-30DE-C56B-48BDDFE869F2}"/>
              </a:ext>
            </a:extLst>
          </p:cNvPr>
          <p:cNvGraphicFramePr>
            <a:graphicFrameLocks noGrp="1"/>
          </p:cNvGraphicFramePr>
          <p:nvPr>
            <p:ph idx="1"/>
            <p:extLst>
              <p:ext uri="{D42A27DB-BD31-4B8C-83A1-F6EECF244321}">
                <p14:modId xmlns:p14="http://schemas.microsoft.com/office/powerpoint/2010/main" val="3644227843"/>
              </p:ext>
            </p:extLst>
          </p:nvPr>
        </p:nvGraphicFramePr>
        <p:xfrm>
          <a:off x="5461176" y="788282"/>
          <a:ext cx="5826934" cy="5297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5296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1506D-0DFF-C771-46D6-C0E44EA6758D}"/>
              </a:ext>
            </a:extLst>
          </p:cNvPr>
          <p:cNvSpPr>
            <a:spLocks noGrp="1"/>
          </p:cNvSpPr>
          <p:nvPr>
            <p:ph type="title"/>
          </p:nvPr>
        </p:nvSpPr>
        <p:spPr/>
        <p:txBody>
          <a:bodyPr>
            <a:normAutofit/>
          </a:bodyPr>
          <a:lstStyle/>
          <a:p>
            <a:r>
              <a:rPr lang="en-US" dirty="0">
                <a:solidFill>
                  <a:schemeClr val="accent2">
                    <a:lumMod val="50000"/>
                  </a:schemeClr>
                </a:solidFill>
              </a:rPr>
              <a:t>KPI Outcome</a:t>
            </a:r>
            <a:endParaRPr lang="en-IN" dirty="0">
              <a:solidFill>
                <a:schemeClr val="accent2">
                  <a:lumMod val="50000"/>
                </a:schemeClr>
              </a:solidFill>
            </a:endParaRPr>
          </a:p>
        </p:txBody>
      </p:sp>
      <p:graphicFrame>
        <p:nvGraphicFramePr>
          <p:cNvPr id="5" name="Content Placeholder 2">
            <a:extLst>
              <a:ext uri="{FF2B5EF4-FFF2-40B4-BE49-F238E27FC236}">
                <a16:creationId xmlns:a16="http://schemas.microsoft.com/office/drawing/2014/main" id="{D84347EB-2488-F370-0C5B-683C89D59872}"/>
              </a:ext>
            </a:extLst>
          </p:cNvPr>
          <p:cNvGraphicFramePr>
            <a:graphicFrameLocks noGrp="1"/>
          </p:cNvGraphicFramePr>
          <p:nvPr>
            <p:ph idx="1"/>
            <p:extLst>
              <p:ext uri="{D42A27DB-BD31-4B8C-83A1-F6EECF244321}">
                <p14:modId xmlns:p14="http://schemas.microsoft.com/office/powerpoint/2010/main" val="1242482019"/>
              </p:ext>
            </p:extLst>
          </p:nvPr>
        </p:nvGraphicFramePr>
        <p:xfrm>
          <a:off x="838200" y="1637731"/>
          <a:ext cx="10515600" cy="4373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4340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80A0FA-7513-D096-6776-7F1BDA4842F8}"/>
              </a:ext>
            </a:extLst>
          </p:cNvPr>
          <p:cNvSpPr txBox="1"/>
          <p:nvPr/>
        </p:nvSpPr>
        <p:spPr>
          <a:xfrm>
            <a:off x="668740" y="600501"/>
            <a:ext cx="10849970" cy="5618665"/>
          </a:xfrm>
          <a:prstGeom prst="rect">
            <a:avLst/>
          </a:prstGeom>
          <a:noFill/>
        </p:spPr>
        <p:txBody>
          <a:bodyPr wrap="square" rtlCol="0">
            <a:spAutoFit/>
          </a:bodyPr>
          <a:lstStyle/>
          <a:p>
            <a:r>
              <a:rPr lang="en-US" b="1" i="0" u="sng" dirty="0">
                <a:effectLst/>
                <a:latin typeface="Roboto" panose="02000000000000000000" pitchFamily="2" charset="0"/>
              </a:rPr>
              <a:t>Loan Performance </a:t>
            </a:r>
            <a:r>
              <a:rPr lang="en-US" b="0" i="0" dirty="0">
                <a:effectLst/>
                <a:latin typeface="Roboto" panose="02000000000000000000" pitchFamily="2" charset="0"/>
              </a:rPr>
              <a:t>The loan performance page provides a detailed analysis of the bank's loan portfolio. It includes visualizations that show the loan status distribution by loan amount, borrower's credit score, and loan type. The visualizations on this page help the bank managers to identify the loans that are performing well and the loans that are at risk of default. </a:t>
            </a:r>
          </a:p>
          <a:p>
            <a:endParaRPr lang="en-US" dirty="0">
              <a:latin typeface="Roboto" panose="02000000000000000000" pitchFamily="2" charset="0"/>
            </a:endParaRPr>
          </a:p>
          <a:p>
            <a:r>
              <a:rPr lang="en-US" b="1" i="0" u="sng" dirty="0">
                <a:effectLst/>
                <a:latin typeface="Roboto" panose="02000000000000000000" pitchFamily="2" charset="0"/>
              </a:rPr>
              <a:t>Borrower Analysis </a:t>
            </a:r>
            <a:r>
              <a:rPr lang="en-US" b="0" i="0" dirty="0">
                <a:effectLst/>
                <a:latin typeface="Roboto" panose="02000000000000000000" pitchFamily="2" charset="0"/>
              </a:rPr>
              <a:t>The borrower analysis page provides insights into the borrowers who have taken loans from the bank. It includes visualizations that show the borrower's age distribution, income distribution, and credit score distribution. The visualizations on this page help the bank managers to identify the target customer segments and design loan products that cater to their needs. </a:t>
            </a:r>
          </a:p>
          <a:p>
            <a:endParaRPr lang="en-US" dirty="0">
              <a:latin typeface="Roboto" panose="02000000000000000000" pitchFamily="2" charset="0"/>
            </a:endParaRPr>
          </a:p>
          <a:p>
            <a:r>
              <a:rPr lang="en-US" b="1" i="0" u="sng" dirty="0">
                <a:effectLst/>
                <a:latin typeface="Roboto" panose="02000000000000000000" pitchFamily="2" charset="0"/>
              </a:rPr>
              <a:t>Loan Application Analysis </a:t>
            </a:r>
            <a:r>
              <a:rPr lang="en-US" b="0" i="0" dirty="0">
                <a:effectLst/>
                <a:latin typeface="Roboto" panose="02000000000000000000" pitchFamily="2" charset="0"/>
              </a:rPr>
              <a:t>The loan application analysis page provides insights into the loan application process. It includes visualizations that show the loan application volume by month, loan application status distribution, and loan application rejection reasons. The visualizations on this page help the bank managers to identify the bottlenecks in the loan application process and optimize the loan approval process. </a:t>
            </a:r>
          </a:p>
          <a:p>
            <a:endParaRPr lang="en-US" dirty="0">
              <a:latin typeface="Roboto" panose="02000000000000000000" pitchFamily="2" charset="0"/>
            </a:endParaRPr>
          </a:p>
          <a:p>
            <a:r>
              <a:rPr lang="en-US" b="1" i="0" u="sng" dirty="0">
                <a:effectLst/>
                <a:latin typeface="Roboto" panose="02000000000000000000" pitchFamily="2" charset="0"/>
              </a:rPr>
              <a:t>Conclusion</a:t>
            </a:r>
            <a:r>
              <a:rPr lang="en-US" b="0" i="0" u="sng" dirty="0">
                <a:effectLst/>
                <a:latin typeface="Roboto" panose="02000000000000000000" pitchFamily="2" charset="0"/>
              </a:rPr>
              <a:t> </a:t>
            </a:r>
            <a:r>
              <a:rPr lang="en-US" b="0" i="0" dirty="0">
                <a:effectLst/>
                <a:latin typeface="Roboto" panose="02000000000000000000" pitchFamily="2" charset="0"/>
              </a:rPr>
              <a:t>This Power BI project provides a comprehensive view of the bank's loan portfolio and helps the bank managers to analyze the loan data and make informed decisions. The visualizations on each page provide insights into various aspects of the loan portfolio, and the dashboard as a whole provides a holistic view of the loan portfolio.</a:t>
            </a:r>
            <a:endParaRPr lang="en-IN" dirty="0"/>
          </a:p>
        </p:txBody>
      </p:sp>
      <p:sp>
        <p:nvSpPr>
          <p:cNvPr id="6" name="TextBox 5">
            <a:extLst>
              <a:ext uri="{FF2B5EF4-FFF2-40B4-BE49-F238E27FC236}">
                <a16:creationId xmlns:a16="http://schemas.microsoft.com/office/drawing/2014/main" id="{C1DE3B23-8822-B6F9-C216-669C95B8CFE6}"/>
              </a:ext>
            </a:extLst>
          </p:cNvPr>
          <p:cNvSpPr txBox="1"/>
          <p:nvPr/>
        </p:nvSpPr>
        <p:spPr>
          <a:xfrm>
            <a:off x="4773306" y="138836"/>
            <a:ext cx="3115101" cy="461665"/>
          </a:xfrm>
          <a:prstGeom prst="rect">
            <a:avLst/>
          </a:prstGeom>
          <a:noFill/>
        </p:spPr>
        <p:txBody>
          <a:bodyPr wrap="square">
            <a:spAutoFit/>
          </a:bodyPr>
          <a:lstStyle/>
          <a:p>
            <a:r>
              <a:rPr lang="en-US" sz="2400" b="1" dirty="0">
                <a:highlight>
                  <a:srgbClr val="FFFF00"/>
                </a:highlight>
              </a:rPr>
              <a:t>Project Conclusion</a:t>
            </a:r>
            <a:endParaRPr lang="en-IN" sz="2400" b="1" dirty="0">
              <a:highlight>
                <a:srgbClr val="FFFF00"/>
              </a:highlight>
            </a:endParaRPr>
          </a:p>
        </p:txBody>
      </p:sp>
    </p:spTree>
    <p:extLst>
      <p:ext uri="{BB962C8B-B14F-4D97-AF65-F5344CB8AC3E}">
        <p14:creationId xmlns:p14="http://schemas.microsoft.com/office/powerpoint/2010/main" val="383655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CF10C978-51B5-420C-9A05-C8F194E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28D34D1C-4E49-4D32-96F1-E49CEBBF8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4E94C6EB-0BD0-4926-909B-CE0EFF459E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7" y="-1"/>
            <a:ext cx="12195239" cy="6857996"/>
            <a:chOff x="1667" y="-1"/>
            <a:chExt cx="12195239" cy="6857996"/>
          </a:xfrm>
        </p:grpSpPr>
        <p:cxnSp>
          <p:nvCxnSpPr>
            <p:cNvPr id="13" name="Straight Connector 12">
              <a:extLst>
                <a:ext uri="{FF2B5EF4-FFF2-40B4-BE49-F238E27FC236}">
                  <a16:creationId xmlns:a16="http://schemas.microsoft.com/office/drawing/2014/main" id="{FD8D9AC5-1A8B-4F43-99E1-1D51CFFCF1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249B524-B22D-40A1-81F7-459441A7E2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906"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8CCE87E-3564-469A-9A46-F794A0F940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4C96A98-5EF6-4542-9FA4-86B1D2651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Graphic 33">
              <a:extLst>
                <a:ext uri="{FF2B5EF4-FFF2-40B4-BE49-F238E27FC236}">
                  <a16:creationId xmlns:a16="http://schemas.microsoft.com/office/drawing/2014/main" id="{3BF088B1-D6D6-4925-9B48-5098FF09D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45" name="Graphic 33">
              <a:extLst>
                <a:ext uri="{FF2B5EF4-FFF2-40B4-BE49-F238E27FC236}">
                  <a16:creationId xmlns:a16="http://schemas.microsoft.com/office/drawing/2014/main" id="{6FA7DFD7-863A-4016-A231-DCB28B20D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9B07A162-9148-227E-2A66-08D4A1719520}"/>
              </a:ext>
            </a:extLst>
          </p:cNvPr>
          <p:cNvSpPr>
            <a:spLocks noGrp="1"/>
          </p:cNvSpPr>
          <p:nvPr>
            <p:ph type="title"/>
          </p:nvPr>
        </p:nvSpPr>
        <p:spPr>
          <a:xfrm>
            <a:off x="838200" y="827728"/>
            <a:ext cx="8648158" cy="439098"/>
          </a:xfrm>
        </p:spPr>
        <p:txBody>
          <a:bodyPr>
            <a:normAutofit fontScale="90000"/>
          </a:bodyPr>
          <a:lstStyle/>
          <a:p>
            <a:r>
              <a:rPr lang="en-US" sz="3100" dirty="0"/>
              <a:t>Index</a:t>
            </a:r>
            <a:r>
              <a:rPr lang="en-US" dirty="0"/>
              <a:t>:</a:t>
            </a:r>
            <a:endParaRPr lang="en-IN" dirty="0"/>
          </a:p>
        </p:txBody>
      </p:sp>
      <p:graphicFrame>
        <p:nvGraphicFramePr>
          <p:cNvPr id="48" name="Content Placeholder 2">
            <a:extLst>
              <a:ext uri="{FF2B5EF4-FFF2-40B4-BE49-F238E27FC236}">
                <a16:creationId xmlns:a16="http://schemas.microsoft.com/office/drawing/2014/main" id="{BB636179-0F46-0962-26CD-FE851504E1DA}"/>
              </a:ext>
            </a:extLst>
          </p:cNvPr>
          <p:cNvGraphicFramePr>
            <a:graphicFrameLocks noGrp="1"/>
          </p:cNvGraphicFramePr>
          <p:nvPr>
            <p:ph idx="1"/>
            <p:extLst>
              <p:ext uri="{D42A27DB-BD31-4B8C-83A1-F6EECF244321}">
                <p14:modId xmlns:p14="http://schemas.microsoft.com/office/powerpoint/2010/main" val="660572325"/>
              </p:ext>
            </p:extLst>
          </p:nvPr>
        </p:nvGraphicFramePr>
        <p:xfrm>
          <a:off x="838200" y="1428750"/>
          <a:ext cx="8648158" cy="44360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830067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9AD101-BC08-433A-AD99-409B66C2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E788242-4E16-4277-AC99-8601B722B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97C93B-7FAC-8EA1-0812-BB6F9F36A3AC}"/>
              </a:ext>
            </a:extLst>
          </p:cNvPr>
          <p:cNvSpPr>
            <a:spLocks noGrp="1"/>
          </p:cNvSpPr>
          <p:nvPr>
            <p:ph type="title"/>
          </p:nvPr>
        </p:nvSpPr>
        <p:spPr>
          <a:xfrm>
            <a:off x="766894" y="259308"/>
            <a:ext cx="5490073" cy="1590722"/>
          </a:xfrm>
        </p:spPr>
        <p:txBody>
          <a:bodyPr anchor="b">
            <a:normAutofit/>
          </a:bodyPr>
          <a:lstStyle/>
          <a:p>
            <a:r>
              <a:rPr lang="en-US" dirty="0">
                <a:solidFill>
                  <a:schemeClr val="accent2">
                    <a:lumMod val="50000"/>
                  </a:schemeClr>
                </a:solidFill>
              </a:rPr>
              <a:t>Introduction about Bank</a:t>
            </a:r>
            <a:endParaRPr lang="en-IN" dirty="0">
              <a:solidFill>
                <a:schemeClr val="accent2">
                  <a:lumMod val="50000"/>
                </a:schemeClr>
              </a:solidFill>
            </a:endParaRPr>
          </a:p>
        </p:txBody>
      </p:sp>
      <p:sp>
        <p:nvSpPr>
          <p:cNvPr id="3" name="Content Placeholder 2">
            <a:extLst>
              <a:ext uri="{FF2B5EF4-FFF2-40B4-BE49-F238E27FC236}">
                <a16:creationId xmlns:a16="http://schemas.microsoft.com/office/drawing/2014/main" id="{0BE8114E-B452-77FA-0526-34D082606A1E}"/>
              </a:ext>
            </a:extLst>
          </p:cNvPr>
          <p:cNvSpPr>
            <a:spLocks noGrp="1"/>
          </p:cNvSpPr>
          <p:nvPr>
            <p:ph idx="1"/>
          </p:nvPr>
        </p:nvSpPr>
        <p:spPr>
          <a:xfrm>
            <a:off x="838199" y="1856467"/>
            <a:ext cx="6459733" cy="4320495"/>
          </a:xfrm>
        </p:spPr>
        <p:txBody>
          <a:bodyPr>
            <a:normAutofit/>
          </a:bodyPr>
          <a:lstStyle/>
          <a:p>
            <a:pPr>
              <a:lnSpc>
                <a:spcPct val="100000"/>
              </a:lnSpc>
            </a:pPr>
            <a:r>
              <a:rPr lang="en-US" sz="1600" dirty="0">
                <a:solidFill>
                  <a:schemeClr val="tx1">
                    <a:lumMod val="85000"/>
                    <a:lumOff val="15000"/>
                  </a:schemeClr>
                </a:solidFill>
                <a:latin typeface="+mj-lt"/>
              </a:rPr>
              <a:t>Bank is a financial institution provides many services like CASA Accounts , Fixed Deposits, Locker facilities, Loan</a:t>
            </a:r>
          </a:p>
          <a:p>
            <a:pPr>
              <a:lnSpc>
                <a:spcPct val="100000"/>
              </a:lnSpc>
            </a:pPr>
            <a:r>
              <a:rPr lang="en-US" sz="1600" dirty="0">
                <a:solidFill>
                  <a:schemeClr val="tx1">
                    <a:lumMod val="85000"/>
                    <a:lumOff val="15000"/>
                  </a:schemeClr>
                </a:solidFill>
                <a:latin typeface="+mj-lt"/>
              </a:rPr>
              <a:t>One of the primary services offered by banks is the provision of loans to customers, and facilizing their aspirations and financial needs.</a:t>
            </a:r>
          </a:p>
          <a:p>
            <a:pPr marL="0" indent="0">
              <a:lnSpc>
                <a:spcPct val="100000"/>
              </a:lnSpc>
              <a:buNone/>
            </a:pPr>
            <a:r>
              <a:rPr lang="en-US" sz="1600" b="1" u="sng" dirty="0">
                <a:solidFill>
                  <a:schemeClr val="tx1">
                    <a:lumMod val="85000"/>
                    <a:lumOff val="15000"/>
                  </a:schemeClr>
                </a:solidFill>
                <a:latin typeface="+mj-lt"/>
              </a:rPr>
              <a:t>Dataset </a:t>
            </a:r>
          </a:p>
          <a:p>
            <a:pPr>
              <a:lnSpc>
                <a:spcPct val="100000"/>
              </a:lnSpc>
            </a:pPr>
            <a:r>
              <a:rPr lang="en-US" sz="1600" dirty="0">
                <a:solidFill>
                  <a:schemeClr val="tx1">
                    <a:lumMod val="85000"/>
                    <a:lumOff val="15000"/>
                  </a:schemeClr>
                </a:solidFill>
                <a:latin typeface="+mj-lt"/>
              </a:rPr>
              <a:t> To bring the final output, we have used a Bank set of Finance 1 and Finance 2 sheet having the data from the year 2007 to 2016 with 24 -25 columns.</a:t>
            </a:r>
          </a:p>
          <a:p>
            <a:pPr>
              <a:lnSpc>
                <a:spcPct val="100000"/>
              </a:lnSpc>
            </a:pPr>
            <a:r>
              <a:rPr lang="en-US" sz="1600" dirty="0">
                <a:solidFill>
                  <a:schemeClr val="tx1">
                    <a:lumMod val="85000"/>
                    <a:lumOff val="15000"/>
                  </a:schemeClr>
                </a:solidFill>
                <a:latin typeface="+mj-lt"/>
              </a:rPr>
              <a:t>It allows you to have multiple dimension from each Bank data set: Year wise loan Amount, Grade and sub grade wise </a:t>
            </a:r>
            <a:r>
              <a:rPr lang="en-US" sz="1600" dirty="0" err="1">
                <a:solidFill>
                  <a:schemeClr val="tx1">
                    <a:lumMod val="85000"/>
                    <a:lumOff val="15000"/>
                  </a:schemeClr>
                </a:solidFill>
                <a:latin typeface="+mj-lt"/>
              </a:rPr>
              <a:t>revol</a:t>
            </a:r>
            <a:r>
              <a:rPr lang="en-US" sz="1600" dirty="0">
                <a:solidFill>
                  <a:schemeClr val="tx1">
                    <a:lumMod val="85000"/>
                    <a:lumOff val="15000"/>
                  </a:schemeClr>
                </a:solidFill>
                <a:latin typeface="+mj-lt"/>
              </a:rPr>
              <a:t> </a:t>
            </a:r>
            <a:r>
              <a:rPr lang="en-US" sz="1600" dirty="0" err="1">
                <a:solidFill>
                  <a:schemeClr val="tx1">
                    <a:lumMod val="85000"/>
                    <a:lumOff val="15000"/>
                  </a:schemeClr>
                </a:solidFill>
                <a:latin typeface="+mj-lt"/>
              </a:rPr>
              <a:t>bal</a:t>
            </a:r>
            <a:r>
              <a:rPr lang="en-US" sz="1600" dirty="0">
                <a:solidFill>
                  <a:schemeClr val="tx1">
                    <a:lumMod val="85000"/>
                    <a:lumOff val="15000"/>
                  </a:schemeClr>
                </a:solidFill>
                <a:latin typeface="+mj-lt"/>
              </a:rPr>
              <a:t>, Total payment of Verification status wise , State wise and last Credit </a:t>
            </a:r>
            <a:r>
              <a:rPr lang="en-US" sz="1600" dirty="0" err="1">
                <a:solidFill>
                  <a:schemeClr val="tx1">
                    <a:lumMod val="85000"/>
                    <a:lumOff val="15000"/>
                  </a:schemeClr>
                </a:solidFill>
                <a:latin typeface="+mj-lt"/>
              </a:rPr>
              <a:t>pull_d</a:t>
            </a:r>
            <a:r>
              <a:rPr lang="en-US" sz="1600" dirty="0">
                <a:solidFill>
                  <a:schemeClr val="tx1">
                    <a:lumMod val="85000"/>
                    <a:lumOff val="15000"/>
                  </a:schemeClr>
                </a:solidFill>
                <a:latin typeface="+mj-lt"/>
              </a:rPr>
              <a:t> wise status, Home ownership Vs Last payment status.</a:t>
            </a:r>
          </a:p>
          <a:p>
            <a:pPr>
              <a:lnSpc>
                <a:spcPct val="100000"/>
              </a:lnSpc>
            </a:pPr>
            <a:r>
              <a:rPr lang="en-US" sz="1600" b="1" dirty="0">
                <a:solidFill>
                  <a:schemeClr val="tx1">
                    <a:lumMod val="85000"/>
                    <a:lumOff val="15000"/>
                  </a:schemeClr>
                </a:solidFill>
                <a:latin typeface="+mj-lt"/>
              </a:rPr>
              <a:t>Additional Dimension</a:t>
            </a:r>
            <a:r>
              <a:rPr lang="en-US" sz="1600" dirty="0">
                <a:solidFill>
                  <a:schemeClr val="tx1">
                    <a:lumMod val="85000"/>
                    <a:lumOff val="15000"/>
                  </a:schemeClr>
                </a:solidFill>
                <a:latin typeface="+mj-lt"/>
              </a:rPr>
              <a:t>: Percentage of loan amount VS purpose, Count of members by states.</a:t>
            </a:r>
          </a:p>
          <a:p>
            <a:pPr marL="0" indent="0">
              <a:lnSpc>
                <a:spcPct val="100000"/>
              </a:lnSpc>
              <a:buNone/>
            </a:pPr>
            <a:endParaRPr lang="en-US" sz="1200" dirty="0">
              <a:latin typeface="+mj-lt"/>
            </a:endParaRPr>
          </a:p>
          <a:p>
            <a:pPr>
              <a:lnSpc>
                <a:spcPct val="100000"/>
              </a:lnSpc>
            </a:pPr>
            <a:endParaRPr lang="en-IN" sz="1200" dirty="0">
              <a:latin typeface="+mj-lt"/>
            </a:endParaRPr>
          </a:p>
        </p:txBody>
      </p:sp>
      <p:grpSp>
        <p:nvGrpSpPr>
          <p:cNvPr id="14" name="Group 13">
            <a:extLst>
              <a:ext uri="{FF2B5EF4-FFF2-40B4-BE49-F238E27FC236}">
                <a16:creationId xmlns:a16="http://schemas.microsoft.com/office/drawing/2014/main" id="{53C7C3B1-A762-4683-8DC0-FDE202C7D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3816" y="-6437"/>
            <a:ext cx="4133500" cy="6864437"/>
            <a:chOff x="7433816" y="-6437"/>
            <a:chExt cx="4133500" cy="6864437"/>
          </a:xfrm>
        </p:grpSpPr>
        <p:cxnSp>
          <p:nvCxnSpPr>
            <p:cNvPr id="15" name="Straight Connector 14">
              <a:extLst>
                <a:ext uri="{FF2B5EF4-FFF2-40B4-BE49-F238E27FC236}">
                  <a16:creationId xmlns:a16="http://schemas.microsoft.com/office/drawing/2014/main" id="{719ED225-F3C7-4528-920C-245DFBA2EF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3816"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990343-EA5D-4B3B-8816-6084C5BE84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6B7FCFF-F925-4BD3-9747-281D760205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581337"/>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256022A-471C-402E-8FB7-07349DE5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6276734"/>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7" name="Graphic 6" descr="Bank">
            <a:extLst>
              <a:ext uri="{FF2B5EF4-FFF2-40B4-BE49-F238E27FC236}">
                <a16:creationId xmlns:a16="http://schemas.microsoft.com/office/drawing/2014/main" id="{193FBBFD-6A77-14EE-9153-AFFC1D59B3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5482" y="1504224"/>
            <a:ext cx="3849624" cy="3849624"/>
          </a:xfrm>
          <a:prstGeom prst="rect">
            <a:avLst/>
          </a:prstGeom>
        </p:spPr>
      </p:pic>
    </p:spTree>
    <p:extLst>
      <p:ext uri="{BB962C8B-B14F-4D97-AF65-F5344CB8AC3E}">
        <p14:creationId xmlns:p14="http://schemas.microsoft.com/office/powerpoint/2010/main" val="562119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B62E0F97-3B68-4A9A-81FD-184E8051D2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1A9C0995-256A-4F90-97D6-FB8958A5D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3FA881-C758-FB44-4297-9E76E01B9BC4}"/>
              </a:ext>
            </a:extLst>
          </p:cNvPr>
          <p:cNvSpPr>
            <a:spLocks noGrp="1"/>
          </p:cNvSpPr>
          <p:nvPr>
            <p:ph type="title"/>
          </p:nvPr>
        </p:nvSpPr>
        <p:spPr>
          <a:xfrm>
            <a:off x="838201" y="581265"/>
            <a:ext cx="4114800" cy="5695398"/>
          </a:xfrm>
        </p:spPr>
        <p:txBody>
          <a:bodyPr anchor="ctr">
            <a:normAutofit/>
          </a:bodyPr>
          <a:lstStyle/>
          <a:p>
            <a:r>
              <a:rPr lang="en-US" sz="5200" b="1" dirty="0">
                <a:solidFill>
                  <a:srgbClr val="C00000"/>
                </a:solidFill>
              </a:rPr>
              <a:t>List of KPI’s</a:t>
            </a:r>
            <a:endParaRPr lang="en-IN" sz="5200" b="1" dirty="0">
              <a:solidFill>
                <a:srgbClr val="C00000"/>
              </a:solidFill>
            </a:endParaRPr>
          </a:p>
        </p:txBody>
      </p:sp>
      <p:sp>
        <p:nvSpPr>
          <p:cNvPr id="62" name="Rectangle 61">
            <a:extLst>
              <a:ext uri="{FF2B5EF4-FFF2-40B4-BE49-F238E27FC236}">
                <a16:creationId xmlns:a16="http://schemas.microsoft.com/office/drawing/2014/main" id="{9346307A-DFE3-4A97-B2EE-5D57DF413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6275" y="577406"/>
            <a:ext cx="6391931" cy="569539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CC277446-D71D-4C19-A013-95073D31A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66455" y="-6437"/>
            <a:ext cx="6405880" cy="6864437"/>
            <a:chOff x="5166455" y="-6437"/>
            <a:chExt cx="6405880" cy="6864437"/>
          </a:xfrm>
        </p:grpSpPr>
        <p:cxnSp>
          <p:nvCxnSpPr>
            <p:cNvPr id="18" name="Straight Connector 17">
              <a:extLst>
                <a:ext uri="{FF2B5EF4-FFF2-40B4-BE49-F238E27FC236}">
                  <a16:creationId xmlns:a16="http://schemas.microsoft.com/office/drawing/2014/main" id="{4C05CF5C-D74E-48AF-AAE5-61AEFB2C77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6455" y="567246"/>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5A6A4E3-DB84-4A86-933F-10273F0AEE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62643"/>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57BAF9-1A72-414E-8B1A-C58B353F11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8FCD6AB-4E6B-4F74-94C0-C14654F999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aphicFrame>
        <p:nvGraphicFramePr>
          <p:cNvPr id="7" name="Content Placeholder 2">
            <a:extLst>
              <a:ext uri="{FF2B5EF4-FFF2-40B4-BE49-F238E27FC236}">
                <a16:creationId xmlns:a16="http://schemas.microsoft.com/office/drawing/2014/main" id="{9D5576E3-91B9-732B-FA9B-DE591E7DCC68}"/>
              </a:ext>
            </a:extLst>
          </p:cNvPr>
          <p:cNvGraphicFramePr>
            <a:graphicFrameLocks noGrp="1"/>
          </p:cNvGraphicFramePr>
          <p:nvPr>
            <p:ph idx="1"/>
            <p:extLst>
              <p:ext uri="{D42A27DB-BD31-4B8C-83A1-F6EECF244321}">
                <p14:modId xmlns:p14="http://schemas.microsoft.com/office/powerpoint/2010/main" val="2604558399"/>
              </p:ext>
            </p:extLst>
          </p:nvPr>
        </p:nvGraphicFramePr>
        <p:xfrm>
          <a:off x="5461176" y="788282"/>
          <a:ext cx="5826934" cy="5297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2195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412BA-4F8E-F47E-9FFC-83BBE8E3C8EA}"/>
              </a:ext>
            </a:extLst>
          </p:cNvPr>
          <p:cNvSpPr>
            <a:spLocks noGrp="1"/>
          </p:cNvSpPr>
          <p:nvPr>
            <p:ph type="title"/>
          </p:nvPr>
        </p:nvSpPr>
        <p:spPr/>
        <p:txBody>
          <a:bodyPr/>
          <a:lstStyle/>
          <a:p>
            <a:r>
              <a:rPr lang="en-IN" dirty="0">
                <a:solidFill>
                  <a:srgbClr val="002060"/>
                </a:solidFill>
              </a:rPr>
              <a:t>KPI-1</a:t>
            </a:r>
            <a:br>
              <a:rPr lang="en-IN" dirty="0"/>
            </a:br>
            <a:br>
              <a:rPr lang="en-IN" dirty="0"/>
            </a:br>
            <a:endParaRPr lang="en-IN" dirty="0"/>
          </a:p>
        </p:txBody>
      </p:sp>
      <p:sp>
        <p:nvSpPr>
          <p:cNvPr id="4" name="Text Placeholder 3">
            <a:extLst>
              <a:ext uri="{FF2B5EF4-FFF2-40B4-BE49-F238E27FC236}">
                <a16:creationId xmlns:a16="http://schemas.microsoft.com/office/drawing/2014/main" id="{F8088D21-2F23-9989-B546-D59F838BCFF4}"/>
              </a:ext>
            </a:extLst>
          </p:cNvPr>
          <p:cNvSpPr>
            <a:spLocks noGrp="1"/>
          </p:cNvSpPr>
          <p:nvPr>
            <p:ph type="body" sz="half" idx="2"/>
          </p:nvPr>
        </p:nvSpPr>
        <p:spPr>
          <a:xfrm>
            <a:off x="839788" y="3606598"/>
            <a:ext cx="10509530" cy="2668696"/>
          </a:xfrm>
        </p:spPr>
        <p:txBody>
          <a:bodyPr>
            <a:normAutofit/>
          </a:bodyPr>
          <a:lstStyle/>
          <a:p>
            <a:r>
              <a:rPr lang="en-IN" dirty="0" err="1">
                <a:solidFill>
                  <a:schemeClr val="tx1"/>
                </a:solidFill>
              </a:rPr>
              <a:t>Yearwise</a:t>
            </a:r>
            <a:r>
              <a:rPr lang="en-IN" dirty="0">
                <a:solidFill>
                  <a:schemeClr val="tx1"/>
                </a:solidFill>
              </a:rPr>
              <a:t> loan amount" in banking terms refers to the representation or analysis of loan amounts based on the years in which the loans were originated or disbursed. This type of analysis provides insights into the historical distribution of loan amounts over different years, helping financial institutions, analysts, and stakeholders understand trends and patterns in lending activity.</a:t>
            </a:r>
          </a:p>
          <a:p>
            <a:r>
              <a:rPr lang="en-IN" dirty="0">
                <a:solidFill>
                  <a:schemeClr val="tx1"/>
                </a:solidFill>
              </a:rPr>
              <a:t>Over the year from 2007 to 2011 loan amount disbursed was increased showing 1731 to 198439</a:t>
            </a:r>
          </a:p>
          <a:p>
            <a:endParaRPr lang="en-IN" dirty="0"/>
          </a:p>
          <a:p>
            <a:endParaRPr lang="en-IN" dirty="0"/>
          </a:p>
        </p:txBody>
      </p:sp>
      <p:pic>
        <p:nvPicPr>
          <p:cNvPr id="5" name="Content Placeholder 4">
            <a:extLst>
              <a:ext uri="{FF2B5EF4-FFF2-40B4-BE49-F238E27FC236}">
                <a16:creationId xmlns:a16="http://schemas.microsoft.com/office/drawing/2014/main" id="{46E508D9-3B00-88DE-813F-3448499A8C4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65" t="15495" r="3839" b="8288"/>
          <a:stretch/>
        </p:blipFill>
        <p:spPr>
          <a:xfrm>
            <a:off x="5707558" y="731520"/>
            <a:ext cx="5051742" cy="2875078"/>
          </a:xfrm>
          <a:prstGeom prst="rect">
            <a:avLst/>
          </a:prstGeom>
        </p:spPr>
      </p:pic>
    </p:spTree>
    <p:extLst>
      <p:ext uri="{BB962C8B-B14F-4D97-AF65-F5344CB8AC3E}">
        <p14:creationId xmlns:p14="http://schemas.microsoft.com/office/powerpoint/2010/main" val="3444662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99D79A-9C06-854E-2DB2-7C6CE22B7B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8DE623-C951-2E8E-FE0D-4C9B058DDF31}"/>
              </a:ext>
            </a:extLst>
          </p:cNvPr>
          <p:cNvSpPr>
            <a:spLocks noGrp="1"/>
          </p:cNvSpPr>
          <p:nvPr>
            <p:ph type="title"/>
          </p:nvPr>
        </p:nvSpPr>
        <p:spPr>
          <a:xfrm>
            <a:off x="839788" y="731520"/>
            <a:ext cx="3932237" cy="1617233"/>
          </a:xfrm>
        </p:spPr>
        <p:txBody>
          <a:bodyPr/>
          <a:lstStyle/>
          <a:p>
            <a:r>
              <a:rPr lang="en-IN" dirty="0">
                <a:solidFill>
                  <a:srgbClr val="002060"/>
                </a:solidFill>
              </a:rPr>
              <a:t>kpi-2</a:t>
            </a:r>
            <a:br>
              <a:rPr lang="en-IN" dirty="0"/>
            </a:br>
            <a:endParaRPr lang="en-IN" dirty="0"/>
          </a:p>
        </p:txBody>
      </p:sp>
      <p:pic>
        <p:nvPicPr>
          <p:cNvPr id="6" name="Content Placeholder 5">
            <a:extLst>
              <a:ext uri="{FF2B5EF4-FFF2-40B4-BE49-F238E27FC236}">
                <a16:creationId xmlns:a16="http://schemas.microsoft.com/office/drawing/2014/main" id="{04EB0182-2904-F5EE-E246-5CEED4539D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0012" y="588108"/>
            <a:ext cx="6172200" cy="2346326"/>
          </a:xfrm>
        </p:spPr>
      </p:pic>
      <p:sp>
        <p:nvSpPr>
          <p:cNvPr id="4" name="Text Placeholder 3">
            <a:extLst>
              <a:ext uri="{FF2B5EF4-FFF2-40B4-BE49-F238E27FC236}">
                <a16:creationId xmlns:a16="http://schemas.microsoft.com/office/drawing/2014/main" id="{880AD1FE-EEDC-740D-4BFA-99935AC22F04}"/>
              </a:ext>
            </a:extLst>
          </p:cNvPr>
          <p:cNvSpPr>
            <a:spLocks noGrp="1"/>
          </p:cNvSpPr>
          <p:nvPr>
            <p:ph type="body" sz="half" idx="2"/>
          </p:nvPr>
        </p:nvSpPr>
        <p:spPr>
          <a:xfrm>
            <a:off x="605118" y="3074894"/>
            <a:ext cx="10981764" cy="3194998"/>
          </a:xfrm>
        </p:spPr>
        <p:txBody>
          <a:bodyPr>
            <a:normAutofit fontScale="85000" lnSpcReduction="20000"/>
          </a:bodyPr>
          <a:lstStyle/>
          <a:p>
            <a:r>
              <a:rPr lang="en-US" dirty="0">
                <a:solidFill>
                  <a:schemeClr val="tx1"/>
                </a:solidFill>
              </a:rPr>
              <a:t>In banking, grades and subgrades, often denoted by letters and numbers, are used to categorize the credit quality of borrowers. For example, a credit grade might be assigned as 'A' and further broken down into subgrades like 'A1,' 'A2,' etc.</a:t>
            </a:r>
          </a:p>
          <a:p>
            <a:r>
              <a:rPr lang="en-US" dirty="0">
                <a:solidFill>
                  <a:schemeClr val="tx1"/>
                </a:solidFill>
              </a:rPr>
              <a:t>These classifications provide insights into the creditworthiness of borrowers. Generally, higher grades and subgrades indicate lower credit risk, suggesting that the borrower is more likely to meet their financial </a:t>
            </a:r>
            <a:r>
              <a:rPr lang="en-US" dirty="0" err="1">
                <a:solidFill>
                  <a:schemeClr val="tx1"/>
                </a:solidFill>
              </a:rPr>
              <a:t>obligations.In</a:t>
            </a:r>
            <a:r>
              <a:rPr lang="en-US" dirty="0">
                <a:solidFill>
                  <a:schemeClr val="tx1"/>
                </a:solidFill>
              </a:rPr>
              <a:t> the context of revolving balances, the credit grade and subgrade can influence factors such as interest rates and credit limits. </a:t>
            </a:r>
          </a:p>
          <a:p>
            <a:r>
              <a:rPr lang="en-US" dirty="0">
                <a:solidFill>
                  <a:schemeClr val="tx1"/>
                </a:solidFill>
              </a:rPr>
              <a:t>Borrowers with higher credit grades may be eligible for lower interest rates and higher credit limits, reflecting a lower perceived risk by the bank. Conversely, lower credit grades may result in higher interest rates and lower credit limits, as the bank seeks to compensate for the higher risk associated with those </a:t>
            </a:r>
            <a:r>
              <a:rPr lang="en-US" dirty="0" err="1">
                <a:solidFill>
                  <a:schemeClr val="tx1"/>
                </a:solidFill>
              </a:rPr>
              <a:t>borrowers.Understanding</a:t>
            </a:r>
            <a:r>
              <a:rPr lang="en-US" dirty="0">
                <a:solidFill>
                  <a:schemeClr val="tx1"/>
                </a:solidFill>
              </a:rPr>
              <a:t> credit grades and subgrades helps banks make informed lending decisions, tailor terms to risk levels, and manage their overall credit risk exposure</a:t>
            </a:r>
            <a:r>
              <a:rPr lang="en-US" dirty="0"/>
              <a:t>.</a:t>
            </a:r>
            <a:endParaRPr lang="en-IN" dirty="0"/>
          </a:p>
        </p:txBody>
      </p:sp>
    </p:spTree>
    <p:extLst>
      <p:ext uri="{BB962C8B-B14F-4D97-AF65-F5344CB8AC3E}">
        <p14:creationId xmlns:p14="http://schemas.microsoft.com/office/powerpoint/2010/main" val="1928744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BB28A-D3C4-9FB7-C875-7C8B8BEECA7A}"/>
              </a:ext>
            </a:extLst>
          </p:cNvPr>
          <p:cNvSpPr>
            <a:spLocks noGrp="1"/>
          </p:cNvSpPr>
          <p:nvPr>
            <p:ph type="title"/>
          </p:nvPr>
        </p:nvSpPr>
        <p:spPr>
          <a:xfrm>
            <a:off x="839788" y="731520"/>
            <a:ext cx="3932237" cy="1375186"/>
          </a:xfrm>
        </p:spPr>
        <p:txBody>
          <a:bodyPr/>
          <a:lstStyle/>
          <a:p>
            <a:r>
              <a:rPr lang="en-IN" dirty="0">
                <a:solidFill>
                  <a:srgbClr val="002060"/>
                </a:solidFill>
              </a:rPr>
              <a:t>Kpi-3</a:t>
            </a:r>
            <a:br>
              <a:rPr lang="en-IN" dirty="0">
                <a:solidFill>
                  <a:srgbClr val="002060"/>
                </a:solidFill>
              </a:rPr>
            </a:br>
            <a:endParaRPr lang="en-IN" dirty="0">
              <a:solidFill>
                <a:srgbClr val="002060"/>
              </a:solidFill>
            </a:endParaRPr>
          </a:p>
        </p:txBody>
      </p:sp>
      <p:pic>
        <p:nvPicPr>
          <p:cNvPr id="6" name="Content Placeholder 5">
            <a:extLst>
              <a:ext uri="{FF2B5EF4-FFF2-40B4-BE49-F238E27FC236}">
                <a16:creationId xmlns:a16="http://schemas.microsoft.com/office/drawing/2014/main" id="{1A81A3C2-6410-5C6D-6B07-748FB96027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39854" y="606444"/>
            <a:ext cx="6005080" cy="2346326"/>
          </a:xfrm>
        </p:spPr>
      </p:pic>
      <p:sp>
        <p:nvSpPr>
          <p:cNvPr id="4" name="Text Placeholder 3">
            <a:extLst>
              <a:ext uri="{FF2B5EF4-FFF2-40B4-BE49-F238E27FC236}">
                <a16:creationId xmlns:a16="http://schemas.microsoft.com/office/drawing/2014/main" id="{2B91F437-C4E9-5C10-7DB5-37BA860A2E74}"/>
              </a:ext>
            </a:extLst>
          </p:cNvPr>
          <p:cNvSpPr>
            <a:spLocks noGrp="1"/>
          </p:cNvSpPr>
          <p:nvPr>
            <p:ph type="body" sz="half" idx="2"/>
          </p:nvPr>
        </p:nvSpPr>
        <p:spPr>
          <a:xfrm>
            <a:off x="839788" y="3077846"/>
            <a:ext cx="10661930" cy="2791142"/>
          </a:xfrm>
        </p:spPr>
        <p:txBody>
          <a:bodyPr>
            <a:normAutofit fontScale="70000" lnSpcReduction="20000"/>
          </a:bodyPr>
          <a:lstStyle/>
          <a:p>
            <a:r>
              <a:rPr lang="en-US" dirty="0">
                <a:solidFill>
                  <a:schemeClr val="tx1"/>
                </a:solidFill>
              </a:rPr>
              <a:t>Lenders use the verification process as part of their risk assessment. The more thoroughly the borrower's financial information is verified, the lower the perceived risk for the </a:t>
            </a:r>
            <a:r>
              <a:rPr lang="en-US" dirty="0" err="1">
                <a:solidFill>
                  <a:schemeClr val="tx1"/>
                </a:solidFill>
              </a:rPr>
              <a:t>lender.Verified</a:t>
            </a:r>
            <a:r>
              <a:rPr lang="en-US" dirty="0">
                <a:solidFill>
                  <a:schemeClr val="tx1"/>
                </a:solidFill>
              </a:rPr>
              <a:t> and source-verified statuses provide lenders with a higher level of confidence in the borrower's ability to repay the loan, which may result in more favorable loan terms and higher loan amounts</a:t>
            </a:r>
          </a:p>
          <a:p>
            <a:r>
              <a:rPr lang="en-US" dirty="0">
                <a:solidFill>
                  <a:schemeClr val="tx1"/>
                </a:solidFill>
              </a:rPr>
              <a:t>.Documentation </a:t>
            </a:r>
            <a:r>
              <a:rPr lang="en-US" dirty="0" err="1">
                <a:solidFill>
                  <a:schemeClr val="tx1"/>
                </a:solidFill>
              </a:rPr>
              <a:t>Requirements:Borrowers</a:t>
            </a:r>
            <a:r>
              <a:rPr lang="en-US" dirty="0">
                <a:solidFill>
                  <a:schemeClr val="tx1"/>
                </a:solidFill>
              </a:rPr>
              <a:t> in a verified or source-verified status typically need to provide supporting documentation, such as bank statements, pay stubs, tax returns, and other financial records.</a:t>
            </a:r>
          </a:p>
          <a:p>
            <a:r>
              <a:rPr lang="en-US" dirty="0">
                <a:solidFill>
                  <a:schemeClr val="tx1"/>
                </a:solidFill>
              </a:rPr>
              <a:t>Non-verified status may involve less documentation, but this may come at the expense of higher interest rates, lower loan amounts, or additional </a:t>
            </a:r>
            <a:r>
              <a:rPr lang="en-US" dirty="0" err="1">
                <a:solidFill>
                  <a:schemeClr val="tx1"/>
                </a:solidFill>
              </a:rPr>
              <a:t>scrutiny.In</a:t>
            </a:r>
            <a:r>
              <a:rPr lang="en-US" dirty="0">
                <a:solidFill>
                  <a:schemeClr val="tx1"/>
                </a:solidFill>
              </a:rPr>
              <a:t> summary, the relationship between verified status, non-verified status, source-verified status, and loan amount is tied to the lender's confidence in the accuracy of the borrower's financial information. </a:t>
            </a:r>
          </a:p>
          <a:p>
            <a:r>
              <a:rPr lang="en-US" dirty="0">
                <a:solidFill>
                  <a:schemeClr val="tx1"/>
                </a:solidFill>
              </a:rPr>
              <a:t>Borrowers with verified or source-verified status generally have a better chance of qualifying for higher loan amounts due to the increased credibility of their financial profile. Non-verified status, on the other hand, may result in more conservative lending decisions.</a:t>
            </a:r>
            <a:endParaRPr lang="en-IN" dirty="0">
              <a:solidFill>
                <a:schemeClr val="tx1"/>
              </a:solidFill>
            </a:endParaRPr>
          </a:p>
        </p:txBody>
      </p:sp>
    </p:spTree>
    <p:extLst>
      <p:ext uri="{BB962C8B-B14F-4D97-AF65-F5344CB8AC3E}">
        <p14:creationId xmlns:p14="http://schemas.microsoft.com/office/powerpoint/2010/main" val="275224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FD93C-C9E9-E132-07E1-A2416512D4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48CCA4-4480-9E68-5004-D96CF1C84E86}"/>
              </a:ext>
            </a:extLst>
          </p:cNvPr>
          <p:cNvSpPr>
            <a:spLocks noGrp="1"/>
          </p:cNvSpPr>
          <p:nvPr>
            <p:ph type="title"/>
          </p:nvPr>
        </p:nvSpPr>
        <p:spPr>
          <a:xfrm>
            <a:off x="839788" y="731520"/>
            <a:ext cx="3932237" cy="1608268"/>
          </a:xfrm>
        </p:spPr>
        <p:txBody>
          <a:bodyPr/>
          <a:lstStyle/>
          <a:p>
            <a:r>
              <a:rPr lang="en-IN" dirty="0">
                <a:solidFill>
                  <a:srgbClr val="002060"/>
                </a:solidFill>
              </a:rPr>
              <a:t>Kpi-4</a:t>
            </a:r>
            <a:br>
              <a:rPr lang="en-IN" dirty="0"/>
            </a:br>
            <a:endParaRPr lang="en-IN" dirty="0"/>
          </a:p>
        </p:txBody>
      </p:sp>
      <p:pic>
        <p:nvPicPr>
          <p:cNvPr id="6" name="Content Placeholder 5">
            <a:extLst>
              <a:ext uri="{FF2B5EF4-FFF2-40B4-BE49-F238E27FC236}">
                <a16:creationId xmlns:a16="http://schemas.microsoft.com/office/drawing/2014/main" id="{B06CCB1E-B1CC-32CC-DBA6-8B1BAF408D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0012" y="731520"/>
            <a:ext cx="6172200" cy="1823421"/>
          </a:xfrm>
        </p:spPr>
      </p:pic>
      <p:sp>
        <p:nvSpPr>
          <p:cNvPr id="4" name="Text Placeholder 3">
            <a:extLst>
              <a:ext uri="{FF2B5EF4-FFF2-40B4-BE49-F238E27FC236}">
                <a16:creationId xmlns:a16="http://schemas.microsoft.com/office/drawing/2014/main" id="{2A72F6F5-F718-2218-38D0-11D7B68E200F}"/>
              </a:ext>
            </a:extLst>
          </p:cNvPr>
          <p:cNvSpPr>
            <a:spLocks noGrp="1"/>
          </p:cNvSpPr>
          <p:nvPr>
            <p:ph type="body" sz="half" idx="2"/>
          </p:nvPr>
        </p:nvSpPr>
        <p:spPr>
          <a:xfrm>
            <a:off x="726142" y="2644588"/>
            <a:ext cx="10766612" cy="3224401"/>
          </a:xfrm>
        </p:spPr>
        <p:txBody>
          <a:bodyPr>
            <a:normAutofit/>
          </a:bodyPr>
          <a:lstStyle/>
          <a:p>
            <a:r>
              <a:rPr lang="en-US" sz="1400" dirty="0">
                <a:solidFill>
                  <a:schemeClr val="tx1"/>
                </a:solidFill>
              </a:rPr>
              <a:t>Analyzing state-wise last credit pull date-wise loan status in banking terms can provide valuable insights into the credit behavior and loan performance across different regions. By examining the distribution of loan statuses such as approved, pending, rejected, or defaulted, along with the corresponding last credit pull dates, financial institutions can identify patterns and trends indicative of creditworthiness, risk levels, and economic conditions within each state.</a:t>
            </a:r>
          </a:p>
          <a:p>
            <a:r>
              <a:rPr lang="en-US" sz="1400" dirty="0">
                <a:solidFill>
                  <a:schemeClr val="tx1"/>
                </a:solidFill>
              </a:rPr>
              <a:t>observing a higher frequency of loan approvals coinciding with recent credit pull dates may suggest a proactive approach by borrowers in maintaining their credit profiles or a positive economic environment conducive to borrowing. Conversely, a concentration of rejected or defaulted loans paired with outdated credit pull dates could signal potential credit challenges or economic hardships prevalent in certain regions.</a:t>
            </a:r>
          </a:p>
          <a:p>
            <a:r>
              <a:rPr lang="en-US" sz="1400" dirty="0">
                <a:solidFill>
                  <a:schemeClr val="tx1"/>
                </a:solidFill>
              </a:rPr>
              <a:t>Overall, leveraging state-wise last credit pull date-wise loan status data empowers financial institutions to make informed decisions regarding credit underwriting, portfolio management, and resource allocation, ultimately contributing to enhanced risk assessment, regulatory compliance, and customer satisfaction within the banking sector</a:t>
            </a:r>
          </a:p>
        </p:txBody>
      </p:sp>
    </p:spTree>
    <p:extLst>
      <p:ext uri="{BB962C8B-B14F-4D97-AF65-F5344CB8AC3E}">
        <p14:creationId xmlns:p14="http://schemas.microsoft.com/office/powerpoint/2010/main" val="2135628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517B4-F083-6BE7-C46B-1B55B34E11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310218-8256-C6CB-0EC0-2A9698E2529C}"/>
              </a:ext>
            </a:extLst>
          </p:cNvPr>
          <p:cNvSpPr>
            <a:spLocks noGrp="1"/>
          </p:cNvSpPr>
          <p:nvPr>
            <p:ph type="title"/>
          </p:nvPr>
        </p:nvSpPr>
        <p:spPr>
          <a:xfrm>
            <a:off x="839788" y="731520"/>
            <a:ext cx="3932237" cy="1572409"/>
          </a:xfrm>
        </p:spPr>
        <p:txBody>
          <a:bodyPr/>
          <a:lstStyle/>
          <a:p>
            <a:r>
              <a:rPr lang="en-IN" dirty="0">
                <a:solidFill>
                  <a:srgbClr val="002060"/>
                </a:solidFill>
              </a:rPr>
              <a:t>Kpi-5</a:t>
            </a:r>
            <a:br>
              <a:rPr lang="en-IN" dirty="0"/>
            </a:br>
            <a:endParaRPr lang="en-IN" dirty="0"/>
          </a:p>
        </p:txBody>
      </p:sp>
      <p:pic>
        <p:nvPicPr>
          <p:cNvPr id="6" name="Content Placeholder 5">
            <a:extLst>
              <a:ext uri="{FF2B5EF4-FFF2-40B4-BE49-F238E27FC236}">
                <a16:creationId xmlns:a16="http://schemas.microsoft.com/office/drawing/2014/main" id="{A3179E06-4E01-B5CD-911B-7380F37F35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44989" y="616791"/>
            <a:ext cx="4953888" cy="1965043"/>
          </a:xfrm>
        </p:spPr>
      </p:pic>
      <p:sp>
        <p:nvSpPr>
          <p:cNvPr id="4" name="Text Placeholder 3">
            <a:extLst>
              <a:ext uri="{FF2B5EF4-FFF2-40B4-BE49-F238E27FC236}">
                <a16:creationId xmlns:a16="http://schemas.microsoft.com/office/drawing/2014/main" id="{DE63C779-5846-86D1-9910-7FB212082B38}"/>
              </a:ext>
            </a:extLst>
          </p:cNvPr>
          <p:cNvSpPr>
            <a:spLocks noGrp="1"/>
          </p:cNvSpPr>
          <p:nvPr>
            <p:ph type="body" sz="half" idx="2"/>
          </p:nvPr>
        </p:nvSpPr>
        <p:spPr>
          <a:xfrm>
            <a:off x="839788" y="2581835"/>
            <a:ext cx="10626071" cy="3659373"/>
          </a:xfrm>
        </p:spPr>
        <p:txBody>
          <a:bodyPr>
            <a:normAutofit/>
          </a:bodyPr>
          <a:lstStyle/>
          <a:p>
            <a:r>
              <a:rPr lang="en-US" sz="1600" dirty="0">
                <a:solidFill>
                  <a:schemeClr val="tx1"/>
                </a:solidFill>
              </a:rPr>
              <a:t>Home ownership" refers to the status of owning a property, typically through a mortgage or outright </a:t>
            </a:r>
            <a:r>
              <a:rPr lang="en-US" sz="1600" dirty="0" err="1">
                <a:solidFill>
                  <a:schemeClr val="tx1"/>
                </a:solidFill>
              </a:rPr>
              <a:t>purchase.When</a:t>
            </a:r>
            <a:r>
              <a:rPr lang="en-US" sz="1600" dirty="0">
                <a:solidFill>
                  <a:schemeClr val="tx1"/>
                </a:solidFill>
              </a:rPr>
              <a:t> you own a home, you have legal rights to the property, and you may build equity over time as you make mortgage payments.</a:t>
            </a:r>
          </a:p>
          <a:p>
            <a:r>
              <a:rPr lang="en-US" sz="1600" dirty="0">
                <a:solidFill>
                  <a:schemeClr val="tx1"/>
                </a:solidFill>
              </a:rPr>
              <a:t>Last Payment </a:t>
            </a:r>
            <a:r>
              <a:rPr lang="en-US" sz="1600" dirty="0" err="1">
                <a:solidFill>
                  <a:schemeClr val="tx1"/>
                </a:solidFill>
              </a:rPr>
              <a:t>Date:The</a:t>
            </a:r>
            <a:r>
              <a:rPr lang="en-US" sz="1600" dirty="0">
                <a:solidFill>
                  <a:schemeClr val="tx1"/>
                </a:solidFill>
              </a:rPr>
              <a:t> "last payment date" is the date on which the borrower made the most recent payment on their </a:t>
            </a:r>
            <a:r>
              <a:rPr lang="en-US" sz="1600" dirty="0" err="1">
                <a:solidFill>
                  <a:schemeClr val="tx1"/>
                </a:solidFill>
              </a:rPr>
              <a:t>mortgage.This</a:t>
            </a:r>
            <a:r>
              <a:rPr lang="en-US" sz="1600" dirty="0">
                <a:solidFill>
                  <a:schemeClr val="tx1"/>
                </a:solidFill>
              </a:rPr>
              <a:t> date is important for tracking the payment history of the loan and understanding the current status of payments.</a:t>
            </a:r>
          </a:p>
          <a:p>
            <a:r>
              <a:rPr lang="en-US" sz="1600" dirty="0">
                <a:solidFill>
                  <a:schemeClr val="tx1"/>
                </a:solidFill>
              </a:rPr>
              <a:t>The relationship between these two concepts lies in the progression of home ownership through the repayment of a mortgage As a borrower makes monthly mortgage payments, they reduce the outstanding balance on the loan. Over time, these payments contribute to building equity in the property. The "last payment date" is relevant because it indicates when the borrower made the most recent payment, which is essential for staying current on the loan and avoiding late fees or other penalties.</a:t>
            </a:r>
            <a:endParaRPr lang="en-IN" sz="1600" dirty="0">
              <a:solidFill>
                <a:schemeClr val="tx1"/>
              </a:solidFill>
            </a:endParaRPr>
          </a:p>
        </p:txBody>
      </p:sp>
    </p:spTree>
    <p:extLst>
      <p:ext uri="{BB962C8B-B14F-4D97-AF65-F5344CB8AC3E}">
        <p14:creationId xmlns:p14="http://schemas.microsoft.com/office/powerpoint/2010/main" val="3930428162"/>
      </p:ext>
    </p:extLst>
  </p:cSld>
  <p:clrMapOvr>
    <a:masterClrMapping/>
  </p:clrMapOvr>
</p:sld>
</file>

<file path=ppt/theme/theme1.xml><?xml version="1.0" encoding="utf-8"?>
<a:theme xmlns:a="http://schemas.openxmlformats.org/drawingml/2006/main" name="ArchVTI">
  <a:themeElements>
    <a:clrScheme name="AnalogousFromLightSeedLeftStep">
      <a:dk1>
        <a:srgbClr val="000000"/>
      </a:dk1>
      <a:lt1>
        <a:srgbClr val="FFFFFF"/>
      </a:lt1>
      <a:dk2>
        <a:srgbClr val="412724"/>
      </a:dk2>
      <a:lt2>
        <a:srgbClr val="E8E6E2"/>
      </a:lt2>
      <a:accent1>
        <a:srgbClr val="91A5C4"/>
      </a:accent1>
      <a:accent2>
        <a:srgbClr val="7BA9B5"/>
      </a:accent2>
      <a:accent3>
        <a:srgbClr val="80AAA1"/>
      </a:accent3>
      <a:accent4>
        <a:srgbClr val="77AE8B"/>
      </a:accent4>
      <a:accent5>
        <a:srgbClr val="84AC82"/>
      </a:accent5>
      <a:accent6>
        <a:srgbClr val="8DAA74"/>
      </a:accent6>
      <a:hlink>
        <a:srgbClr val="967F5B"/>
      </a:hlink>
      <a:folHlink>
        <a:srgbClr val="7F7F7F"/>
      </a:folHlink>
    </a:clrScheme>
    <a:fontScheme name="Custom 16">
      <a:majorFont>
        <a:latin typeface="Footlight MT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VTI" id="{23FE938F-4DF0-4C94-8546-C2AC6D26660D}" vid="{62E62DA1-385F-4EE3-8841-58A87FAE2068}"/>
    </a:ext>
  </a:extLst>
</a:theme>
</file>

<file path=docProps/app.xml><?xml version="1.0" encoding="utf-8"?>
<Properties xmlns="http://schemas.openxmlformats.org/officeDocument/2006/extended-properties" xmlns:vt="http://schemas.openxmlformats.org/officeDocument/2006/docPropsVTypes">
  <Template>Ion</Template>
  <TotalTime>508</TotalTime>
  <Words>1605</Words>
  <Application>Microsoft Office PowerPoint</Application>
  <PresentationFormat>Widescreen</PresentationFormat>
  <Paragraphs>72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Avenir Next LT Pro</vt:lpstr>
      <vt:lpstr>Cambria</vt:lpstr>
      <vt:lpstr>Footlight MT Light</vt:lpstr>
      <vt:lpstr>Roboto</vt:lpstr>
      <vt:lpstr>ArchVTI</vt:lpstr>
      <vt:lpstr> Presented By:-   Group No.6    1. Apurva Salunkhe    2. Rachana Ketkar   3. Amol Patil   4. Aarthi Vikraman   5.Maitri Kulkarni   6. Jayesh Gurav   7. Naveen H</vt:lpstr>
      <vt:lpstr>Index:</vt:lpstr>
      <vt:lpstr>Introduction about Bank</vt:lpstr>
      <vt:lpstr>List of KPI’s</vt:lpstr>
      <vt:lpstr>KPI-1  </vt:lpstr>
      <vt:lpstr>kpi-2 </vt:lpstr>
      <vt:lpstr>Kpi-3 </vt:lpstr>
      <vt:lpstr>Kpi-4 </vt:lpstr>
      <vt:lpstr>Kpi-5 </vt:lpstr>
      <vt:lpstr>Kpi-6  </vt:lpstr>
      <vt:lpstr>KPI-7  </vt:lpstr>
      <vt:lpstr>Dashboard- Excel</vt:lpstr>
      <vt:lpstr>Dashboard- Power Bi</vt:lpstr>
      <vt:lpstr>Dashboard-Tableau</vt:lpstr>
      <vt:lpstr>Dashboard- SQL</vt:lpstr>
      <vt:lpstr>Dashboard- SQL</vt:lpstr>
      <vt:lpstr>Challenges </vt:lpstr>
      <vt:lpstr>KPI Outcome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Group No.6    1. Apurva   2. Rachana   3. Amol   4. Aarthi   5.Maitiri   6. Jayesh   7. Naveen</dc:title>
  <dc:creator>Aarthi Vikraman</dc:creator>
  <cp:lastModifiedBy>amol patil</cp:lastModifiedBy>
  <cp:revision>10</cp:revision>
  <dcterms:created xsi:type="dcterms:W3CDTF">2024-01-14T05:03:07Z</dcterms:created>
  <dcterms:modified xsi:type="dcterms:W3CDTF">2024-02-10T11:37:09Z</dcterms:modified>
</cp:coreProperties>
</file>