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5" r:id="rId2"/>
    <p:sldId id="266" r:id="rId3"/>
    <p:sldId id="267" r:id="rId4"/>
    <p:sldId id="260" r:id="rId5"/>
    <p:sldId id="264" r:id="rId6"/>
    <p:sldId id="268"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varScale="1">
        <p:scale>
          <a:sx n="86" d="100"/>
          <a:sy n="86" d="100"/>
        </p:scale>
        <p:origin x="749"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82520-C836-4DB1-9603-82C706A19FB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7D19469-BD59-4282-A00D-07A525F8EF8C}">
      <dgm:prSet/>
      <dgm:spPr/>
      <dgm:t>
        <a:bodyPr/>
        <a:lstStyle/>
        <a:p>
          <a:r>
            <a:rPr lang="en-US"/>
            <a:t>Null Value</a:t>
          </a:r>
        </a:p>
      </dgm:t>
    </dgm:pt>
    <dgm:pt modelId="{9A229076-7B2D-433F-A2C1-188244D0F0BD}" type="parTrans" cxnId="{317C6740-8C2D-4D2F-83A8-47E7F2EABA99}">
      <dgm:prSet/>
      <dgm:spPr/>
      <dgm:t>
        <a:bodyPr/>
        <a:lstStyle/>
        <a:p>
          <a:endParaRPr lang="en-US"/>
        </a:p>
      </dgm:t>
    </dgm:pt>
    <dgm:pt modelId="{1FF28DC3-783D-479C-850F-00BB3D698481}" type="sibTrans" cxnId="{317C6740-8C2D-4D2F-83A8-47E7F2EABA99}">
      <dgm:prSet/>
      <dgm:spPr/>
      <dgm:t>
        <a:bodyPr/>
        <a:lstStyle/>
        <a:p>
          <a:endParaRPr lang="en-US"/>
        </a:p>
      </dgm:t>
    </dgm:pt>
    <dgm:pt modelId="{0CD1AAE9-8CF0-4A46-949D-3C3ABF5C9641}">
      <dgm:prSet/>
      <dgm:spPr/>
      <dgm:t>
        <a:bodyPr/>
        <a:lstStyle/>
        <a:p>
          <a:r>
            <a:rPr lang="en-US"/>
            <a:t>Duplicate values</a:t>
          </a:r>
        </a:p>
      </dgm:t>
    </dgm:pt>
    <dgm:pt modelId="{068980CC-FAE4-4EB0-B9C6-ADA145FF1909}" type="parTrans" cxnId="{734D46CB-2DF9-4F53-B109-058983795D83}">
      <dgm:prSet/>
      <dgm:spPr/>
      <dgm:t>
        <a:bodyPr/>
        <a:lstStyle/>
        <a:p>
          <a:endParaRPr lang="en-US"/>
        </a:p>
      </dgm:t>
    </dgm:pt>
    <dgm:pt modelId="{4928AF54-DD04-49DB-9178-34AC8AC0565F}" type="sibTrans" cxnId="{734D46CB-2DF9-4F53-B109-058983795D83}">
      <dgm:prSet/>
      <dgm:spPr/>
      <dgm:t>
        <a:bodyPr/>
        <a:lstStyle/>
        <a:p>
          <a:endParaRPr lang="en-US"/>
        </a:p>
      </dgm:t>
    </dgm:pt>
    <dgm:pt modelId="{DE4A6AC1-9567-44D0-B6D0-8C690AC92090}">
      <dgm:prSet/>
      <dgm:spPr/>
      <dgm:t>
        <a:bodyPr/>
        <a:lstStyle/>
        <a:p>
          <a:r>
            <a:rPr lang="en-US" dirty="0"/>
            <a:t>Merging Datasets of different formats</a:t>
          </a:r>
        </a:p>
      </dgm:t>
    </dgm:pt>
    <dgm:pt modelId="{4264B3DB-7CDB-4AB7-AE94-A495650A71C4}" type="parTrans" cxnId="{21CD08A1-C375-4D92-A232-97E8E33C6950}">
      <dgm:prSet/>
      <dgm:spPr/>
      <dgm:t>
        <a:bodyPr/>
        <a:lstStyle/>
        <a:p>
          <a:endParaRPr lang="en-US"/>
        </a:p>
      </dgm:t>
    </dgm:pt>
    <dgm:pt modelId="{6A397A7C-BFB1-4A4C-826D-935E17459744}" type="sibTrans" cxnId="{21CD08A1-C375-4D92-A232-97E8E33C6950}">
      <dgm:prSet/>
      <dgm:spPr/>
      <dgm:t>
        <a:bodyPr/>
        <a:lstStyle/>
        <a:p>
          <a:endParaRPr lang="en-US"/>
        </a:p>
      </dgm:t>
    </dgm:pt>
    <dgm:pt modelId="{F0DDB739-64FF-479F-891F-467F45D2B609}">
      <dgm:prSet/>
      <dgm:spPr/>
      <dgm:t>
        <a:bodyPr/>
        <a:lstStyle/>
        <a:p>
          <a:r>
            <a:rPr lang="en-US" dirty="0"/>
            <a:t>Column Formatting</a:t>
          </a:r>
        </a:p>
      </dgm:t>
    </dgm:pt>
    <dgm:pt modelId="{643F2009-0371-47B0-82C2-D47AE1911D92}" type="parTrans" cxnId="{9004AB51-2720-47DA-A86C-685CA3B5BB99}">
      <dgm:prSet/>
      <dgm:spPr/>
      <dgm:t>
        <a:bodyPr/>
        <a:lstStyle/>
        <a:p>
          <a:endParaRPr lang="en-US"/>
        </a:p>
      </dgm:t>
    </dgm:pt>
    <dgm:pt modelId="{E4502DFE-9929-4C83-82CE-9C1F162233DB}" type="sibTrans" cxnId="{9004AB51-2720-47DA-A86C-685CA3B5BB99}">
      <dgm:prSet/>
      <dgm:spPr/>
      <dgm:t>
        <a:bodyPr/>
        <a:lstStyle/>
        <a:p>
          <a:endParaRPr lang="en-US"/>
        </a:p>
      </dgm:t>
    </dgm:pt>
    <dgm:pt modelId="{52AF5CE0-A808-422D-A298-EB4DF30C0E0E}" type="pres">
      <dgm:prSet presAssocID="{27882520-C836-4DB1-9603-82C706A19FBC}" presName="hierChild1" presStyleCnt="0">
        <dgm:presLayoutVars>
          <dgm:chPref val="1"/>
          <dgm:dir/>
          <dgm:animOne val="branch"/>
          <dgm:animLvl val="lvl"/>
          <dgm:resizeHandles/>
        </dgm:presLayoutVars>
      </dgm:prSet>
      <dgm:spPr/>
    </dgm:pt>
    <dgm:pt modelId="{81249BBA-6EB7-4A28-987C-7C65BC51A4E9}" type="pres">
      <dgm:prSet presAssocID="{27D19469-BD59-4282-A00D-07A525F8EF8C}" presName="hierRoot1" presStyleCnt="0"/>
      <dgm:spPr/>
    </dgm:pt>
    <dgm:pt modelId="{1DACAA16-8E83-47DA-A122-82E541A2F625}" type="pres">
      <dgm:prSet presAssocID="{27D19469-BD59-4282-A00D-07A525F8EF8C}" presName="composite" presStyleCnt="0"/>
      <dgm:spPr/>
    </dgm:pt>
    <dgm:pt modelId="{BB1D7670-87AA-4A50-9559-80F9B261BF83}" type="pres">
      <dgm:prSet presAssocID="{27D19469-BD59-4282-A00D-07A525F8EF8C}" presName="background" presStyleLbl="node0" presStyleIdx="0" presStyleCnt="4"/>
      <dgm:spPr/>
    </dgm:pt>
    <dgm:pt modelId="{1EF55976-E07E-4D55-A4B2-DAE00D40224D}" type="pres">
      <dgm:prSet presAssocID="{27D19469-BD59-4282-A00D-07A525F8EF8C}" presName="text" presStyleLbl="fgAcc0" presStyleIdx="0" presStyleCnt="4">
        <dgm:presLayoutVars>
          <dgm:chPref val="3"/>
        </dgm:presLayoutVars>
      </dgm:prSet>
      <dgm:spPr/>
    </dgm:pt>
    <dgm:pt modelId="{EAF2F0E6-021C-4B3B-A2CD-370D5EEB96F1}" type="pres">
      <dgm:prSet presAssocID="{27D19469-BD59-4282-A00D-07A525F8EF8C}" presName="hierChild2" presStyleCnt="0"/>
      <dgm:spPr/>
    </dgm:pt>
    <dgm:pt modelId="{F58AA6A2-291A-42E4-868A-BD7B67AA6159}" type="pres">
      <dgm:prSet presAssocID="{0CD1AAE9-8CF0-4A46-949D-3C3ABF5C9641}" presName="hierRoot1" presStyleCnt="0"/>
      <dgm:spPr/>
    </dgm:pt>
    <dgm:pt modelId="{08450561-1237-443E-BAD1-E6867912A153}" type="pres">
      <dgm:prSet presAssocID="{0CD1AAE9-8CF0-4A46-949D-3C3ABF5C9641}" presName="composite" presStyleCnt="0"/>
      <dgm:spPr/>
    </dgm:pt>
    <dgm:pt modelId="{DC29D1FF-B79A-4AD5-9361-C55E77A57EAB}" type="pres">
      <dgm:prSet presAssocID="{0CD1AAE9-8CF0-4A46-949D-3C3ABF5C9641}" presName="background" presStyleLbl="node0" presStyleIdx="1" presStyleCnt="4"/>
      <dgm:spPr/>
    </dgm:pt>
    <dgm:pt modelId="{25B56659-9733-4333-A18C-FBFC1BCED4B9}" type="pres">
      <dgm:prSet presAssocID="{0CD1AAE9-8CF0-4A46-949D-3C3ABF5C9641}" presName="text" presStyleLbl="fgAcc0" presStyleIdx="1" presStyleCnt="4">
        <dgm:presLayoutVars>
          <dgm:chPref val="3"/>
        </dgm:presLayoutVars>
      </dgm:prSet>
      <dgm:spPr/>
    </dgm:pt>
    <dgm:pt modelId="{33D5609A-1F2F-436F-B9ED-61CE12B38D6E}" type="pres">
      <dgm:prSet presAssocID="{0CD1AAE9-8CF0-4A46-949D-3C3ABF5C9641}" presName="hierChild2" presStyleCnt="0"/>
      <dgm:spPr/>
    </dgm:pt>
    <dgm:pt modelId="{80F9A0C4-02BA-40EE-AEEC-1CDABE0BA474}" type="pres">
      <dgm:prSet presAssocID="{DE4A6AC1-9567-44D0-B6D0-8C690AC92090}" presName="hierRoot1" presStyleCnt="0"/>
      <dgm:spPr/>
    </dgm:pt>
    <dgm:pt modelId="{968001D1-8DF5-4C03-916D-786CE5C74323}" type="pres">
      <dgm:prSet presAssocID="{DE4A6AC1-9567-44D0-B6D0-8C690AC92090}" presName="composite" presStyleCnt="0"/>
      <dgm:spPr/>
    </dgm:pt>
    <dgm:pt modelId="{D255C2F1-D17D-4C03-A90D-5B8DAC406CD3}" type="pres">
      <dgm:prSet presAssocID="{DE4A6AC1-9567-44D0-B6D0-8C690AC92090}" presName="background" presStyleLbl="node0" presStyleIdx="2" presStyleCnt="4"/>
      <dgm:spPr/>
    </dgm:pt>
    <dgm:pt modelId="{D01C9488-1C1E-453A-BD1A-67018D5748CA}" type="pres">
      <dgm:prSet presAssocID="{DE4A6AC1-9567-44D0-B6D0-8C690AC92090}" presName="text" presStyleLbl="fgAcc0" presStyleIdx="2" presStyleCnt="4">
        <dgm:presLayoutVars>
          <dgm:chPref val="3"/>
        </dgm:presLayoutVars>
      </dgm:prSet>
      <dgm:spPr/>
    </dgm:pt>
    <dgm:pt modelId="{15135CEF-F734-4690-8BDC-1838DFD9FDA8}" type="pres">
      <dgm:prSet presAssocID="{DE4A6AC1-9567-44D0-B6D0-8C690AC92090}" presName="hierChild2" presStyleCnt="0"/>
      <dgm:spPr/>
    </dgm:pt>
    <dgm:pt modelId="{D8498048-C783-456B-9E54-6E1B24FC9C06}" type="pres">
      <dgm:prSet presAssocID="{F0DDB739-64FF-479F-891F-467F45D2B609}" presName="hierRoot1" presStyleCnt="0"/>
      <dgm:spPr/>
    </dgm:pt>
    <dgm:pt modelId="{CA0E3165-7604-4573-946D-89DAC004ECE0}" type="pres">
      <dgm:prSet presAssocID="{F0DDB739-64FF-479F-891F-467F45D2B609}" presName="composite" presStyleCnt="0"/>
      <dgm:spPr/>
    </dgm:pt>
    <dgm:pt modelId="{DA38C81E-63B6-49C3-B817-A06FD0A2C4DA}" type="pres">
      <dgm:prSet presAssocID="{F0DDB739-64FF-479F-891F-467F45D2B609}" presName="background" presStyleLbl="node0" presStyleIdx="3" presStyleCnt="4"/>
      <dgm:spPr/>
    </dgm:pt>
    <dgm:pt modelId="{5966606C-0653-44A1-8D59-02DE3A12C287}" type="pres">
      <dgm:prSet presAssocID="{F0DDB739-64FF-479F-891F-467F45D2B609}" presName="text" presStyleLbl="fgAcc0" presStyleIdx="3" presStyleCnt="4">
        <dgm:presLayoutVars>
          <dgm:chPref val="3"/>
        </dgm:presLayoutVars>
      </dgm:prSet>
      <dgm:spPr/>
    </dgm:pt>
    <dgm:pt modelId="{DC94425D-20C1-48F1-92C9-27C0B5028E00}" type="pres">
      <dgm:prSet presAssocID="{F0DDB739-64FF-479F-891F-467F45D2B609}" presName="hierChild2" presStyleCnt="0"/>
      <dgm:spPr/>
    </dgm:pt>
  </dgm:ptLst>
  <dgm:cxnLst>
    <dgm:cxn modelId="{B3DF6E2A-8FA5-4C25-85CD-45A5E761FAB5}" type="presOf" srcId="{F0DDB739-64FF-479F-891F-467F45D2B609}" destId="{5966606C-0653-44A1-8D59-02DE3A12C287}" srcOrd="0" destOrd="0" presId="urn:microsoft.com/office/officeart/2005/8/layout/hierarchy1"/>
    <dgm:cxn modelId="{08E58C3E-39F9-4777-AC9E-1D4AA9D8B4B5}" type="presOf" srcId="{0CD1AAE9-8CF0-4A46-949D-3C3ABF5C9641}" destId="{25B56659-9733-4333-A18C-FBFC1BCED4B9}" srcOrd="0" destOrd="0" presId="urn:microsoft.com/office/officeart/2005/8/layout/hierarchy1"/>
    <dgm:cxn modelId="{317C6740-8C2D-4D2F-83A8-47E7F2EABA99}" srcId="{27882520-C836-4DB1-9603-82C706A19FBC}" destId="{27D19469-BD59-4282-A00D-07A525F8EF8C}" srcOrd="0" destOrd="0" parTransId="{9A229076-7B2D-433F-A2C1-188244D0F0BD}" sibTransId="{1FF28DC3-783D-479C-850F-00BB3D698481}"/>
    <dgm:cxn modelId="{AC453B41-ABFB-46DC-A98B-FF562D7A74D5}" type="presOf" srcId="{27D19469-BD59-4282-A00D-07A525F8EF8C}" destId="{1EF55976-E07E-4D55-A4B2-DAE00D40224D}" srcOrd="0" destOrd="0" presId="urn:microsoft.com/office/officeart/2005/8/layout/hierarchy1"/>
    <dgm:cxn modelId="{9004AB51-2720-47DA-A86C-685CA3B5BB99}" srcId="{27882520-C836-4DB1-9603-82C706A19FBC}" destId="{F0DDB739-64FF-479F-891F-467F45D2B609}" srcOrd="3" destOrd="0" parTransId="{643F2009-0371-47B0-82C2-D47AE1911D92}" sibTransId="{E4502DFE-9929-4C83-82CE-9C1F162233DB}"/>
    <dgm:cxn modelId="{E3A8C883-E248-478C-99BC-D939B17CFDFA}" type="presOf" srcId="{27882520-C836-4DB1-9603-82C706A19FBC}" destId="{52AF5CE0-A808-422D-A298-EB4DF30C0E0E}" srcOrd="0" destOrd="0" presId="urn:microsoft.com/office/officeart/2005/8/layout/hierarchy1"/>
    <dgm:cxn modelId="{21CD08A1-C375-4D92-A232-97E8E33C6950}" srcId="{27882520-C836-4DB1-9603-82C706A19FBC}" destId="{DE4A6AC1-9567-44D0-B6D0-8C690AC92090}" srcOrd="2" destOrd="0" parTransId="{4264B3DB-7CDB-4AB7-AE94-A495650A71C4}" sibTransId="{6A397A7C-BFB1-4A4C-826D-935E17459744}"/>
    <dgm:cxn modelId="{734D46CB-2DF9-4F53-B109-058983795D83}" srcId="{27882520-C836-4DB1-9603-82C706A19FBC}" destId="{0CD1AAE9-8CF0-4A46-949D-3C3ABF5C9641}" srcOrd="1" destOrd="0" parTransId="{068980CC-FAE4-4EB0-B9C6-ADA145FF1909}" sibTransId="{4928AF54-DD04-49DB-9178-34AC8AC0565F}"/>
    <dgm:cxn modelId="{9B0881EE-1BAC-41F0-BE2F-78AC20180D57}" type="presOf" srcId="{DE4A6AC1-9567-44D0-B6D0-8C690AC92090}" destId="{D01C9488-1C1E-453A-BD1A-67018D5748CA}" srcOrd="0" destOrd="0" presId="urn:microsoft.com/office/officeart/2005/8/layout/hierarchy1"/>
    <dgm:cxn modelId="{3B08F802-25D1-4744-86D1-8CFA83CE1135}" type="presParOf" srcId="{52AF5CE0-A808-422D-A298-EB4DF30C0E0E}" destId="{81249BBA-6EB7-4A28-987C-7C65BC51A4E9}" srcOrd="0" destOrd="0" presId="urn:microsoft.com/office/officeart/2005/8/layout/hierarchy1"/>
    <dgm:cxn modelId="{F8191E19-B825-446A-9CA1-F55F5D93A977}" type="presParOf" srcId="{81249BBA-6EB7-4A28-987C-7C65BC51A4E9}" destId="{1DACAA16-8E83-47DA-A122-82E541A2F625}" srcOrd="0" destOrd="0" presId="urn:microsoft.com/office/officeart/2005/8/layout/hierarchy1"/>
    <dgm:cxn modelId="{22A73A4A-7A7E-43D9-9A11-00F5555A489F}" type="presParOf" srcId="{1DACAA16-8E83-47DA-A122-82E541A2F625}" destId="{BB1D7670-87AA-4A50-9559-80F9B261BF83}" srcOrd="0" destOrd="0" presId="urn:microsoft.com/office/officeart/2005/8/layout/hierarchy1"/>
    <dgm:cxn modelId="{F9D7466C-0B95-4C6D-BD09-0AC7B244D7C4}" type="presParOf" srcId="{1DACAA16-8E83-47DA-A122-82E541A2F625}" destId="{1EF55976-E07E-4D55-A4B2-DAE00D40224D}" srcOrd="1" destOrd="0" presId="urn:microsoft.com/office/officeart/2005/8/layout/hierarchy1"/>
    <dgm:cxn modelId="{3643AD20-05F7-44D7-8E92-3AB543EEB735}" type="presParOf" srcId="{81249BBA-6EB7-4A28-987C-7C65BC51A4E9}" destId="{EAF2F0E6-021C-4B3B-A2CD-370D5EEB96F1}" srcOrd="1" destOrd="0" presId="urn:microsoft.com/office/officeart/2005/8/layout/hierarchy1"/>
    <dgm:cxn modelId="{B1304000-6B71-401E-9BC2-B491BFFCDA8A}" type="presParOf" srcId="{52AF5CE0-A808-422D-A298-EB4DF30C0E0E}" destId="{F58AA6A2-291A-42E4-868A-BD7B67AA6159}" srcOrd="1" destOrd="0" presId="urn:microsoft.com/office/officeart/2005/8/layout/hierarchy1"/>
    <dgm:cxn modelId="{3F45FC35-6FFE-493B-AD1C-35CB68C583DE}" type="presParOf" srcId="{F58AA6A2-291A-42E4-868A-BD7B67AA6159}" destId="{08450561-1237-443E-BAD1-E6867912A153}" srcOrd="0" destOrd="0" presId="urn:microsoft.com/office/officeart/2005/8/layout/hierarchy1"/>
    <dgm:cxn modelId="{0E8E9DB2-2083-4553-AA93-97B46FFD50DF}" type="presParOf" srcId="{08450561-1237-443E-BAD1-E6867912A153}" destId="{DC29D1FF-B79A-4AD5-9361-C55E77A57EAB}" srcOrd="0" destOrd="0" presId="urn:microsoft.com/office/officeart/2005/8/layout/hierarchy1"/>
    <dgm:cxn modelId="{266F8AAC-DD52-438F-9BB2-2D3006B85954}" type="presParOf" srcId="{08450561-1237-443E-BAD1-E6867912A153}" destId="{25B56659-9733-4333-A18C-FBFC1BCED4B9}" srcOrd="1" destOrd="0" presId="urn:microsoft.com/office/officeart/2005/8/layout/hierarchy1"/>
    <dgm:cxn modelId="{E9EEF276-066D-4534-8566-7D268C713C27}" type="presParOf" srcId="{F58AA6A2-291A-42E4-868A-BD7B67AA6159}" destId="{33D5609A-1F2F-436F-B9ED-61CE12B38D6E}" srcOrd="1" destOrd="0" presId="urn:microsoft.com/office/officeart/2005/8/layout/hierarchy1"/>
    <dgm:cxn modelId="{4F3CF1CC-80BE-40EF-A1D3-9878B4A0DB22}" type="presParOf" srcId="{52AF5CE0-A808-422D-A298-EB4DF30C0E0E}" destId="{80F9A0C4-02BA-40EE-AEEC-1CDABE0BA474}" srcOrd="2" destOrd="0" presId="urn:microsoft.com/office/officeart/2005/8/layout/hierarchy1"/>
    <dgm:cxn modelId="{B389C862-BFFE-4CF1-ABCF-9761564B53AF}" type="presParOf" srcId="{80F9A0C4-02BA-40EE-AEEC-1CDABE0BA474}" destId="{968001D1-8DF5-4C03-916D-786CE5C74323}" srcOrd="0" destOrd="0" presId="urn:microsoft.com/office/officeart/2005/8/layout/hierarchy1"/>
    <dgm:cxn modelId="{B69D5BCD-EEBB-4F18-B158-D05EB1C57E7C}" type="presParOf" srcId="{968001D1-8DF5-4C03-916D-786CE5C74323}" destId="{D255C2F1-D17D-4C03-A90D-5B8DAC406CD3}" srcOrd="0" destOrd="0" presId="urn:microsoft.com/office/officeart/2005/8/layout/hierarchy1"/>
    <dgm:cxn modelId="{FEA426BB-083C-4233-BCF1-BDDAB524C4A0}" type="presParOf" srcId="{968001D1-8DF5-4C03-916D-786CE5C74323}" destId="{D01C9488-1C1E-453A-BD1A-67018D5748CA}" srcOrd="1" destOrd="0" presId="urn:microsoft.com/office/officeart/2005/8/layout/hierarchy1"/>
    <dgm:cxn modelId="{0C9AE1EE-AC3F-410B-870F-9B8AA025230D}" type="presParOf" srcId="{80F9A0C4-02BA-40EE-AEEC-1CDABE0BA474}" destId="{15135CEF-F734-4690-8BDC-1838DFD9FDA8}" srcOrd="1" destOrd="0" presId="urn:microsoft.com/office/officeart/2005/8/layout/hierarchy1"/>
    <dgm:cxn modelId="{64CB2B21-559B-4725-B0FB-247E9BC3D4C1}" type="presParOf" srcId="{52AF5CE0-A808-422D-A298-EB4DF30C0E0E}" destId="{D8498048-C783-456B-9E54-6E1B24FC9C06}" srcOrd="3" destOrd="0" presId="urn:microsoft.com/office/officeart/2005/8/layout/hierarchy1"/>
    <dgm:cxn modelId="{B0B7F96E-FB71-431F-A72F-7AF7AE0EA559}" type="presParOf" srcId="{D8498048-C783-456B-9E54-6E1B24FC9C06}" destId="{CA0E3165-7604-4573-946D-89DAC004ECE0}" srcOrd="0" destOrd="0" presId="urn:microsoft.com/office/officeart/2005/8/layout/hierarchy1"/>
    <dgm:cxn modelId="{A6851352-32EC-48AD-9186-0490B4064E91}" type="presParOf" srcId="{CA0E3165-7604-4573-946D-89DAC004ECE0}" destId="{DA38C81E-63B6-49C3-B817-A06FD0A2C4DA}" srcOrd="0" destOrd="0" presId="urn:microsoft.com/office/officeart/2005/8/layout/hierarchy1"/>
    <dgm:cxn modelId="{447869FA-C031-4172-83BB-A8DB6F39D773}" type="presParOf" srcId="{CA0E3165-7604-4573-946D-89DAC004ECE0}" destId="{5966606C-0653-44A1-8D59-02DE3A12C287}" srcOrd="1" destOrd="0" presId="urn:microsoft.com/office/officeart/2005/8/layout/hierarchy1"/>
    <dgm:cxn modelId="{AE337B49-98AA-4040-9D5A-988EF3425D84}" type="presParOf" srcId="{D8498048-C783-456B-9E54-6E1B24FC9C06}" destId="{DC94425D-20C1-48F1-92C9-27C0B5028E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7733A-F096-4FAB-87BD-80F4FE298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DE2740-6C9B-4A67-AE12-D5CFF82A2FCC}">
      <dgm:prSet/>
      <dgm:spPr/>
      <dgm:t>
        <a:bodyPr/>
        <a:lstStyle/>
        <a:p>
          <a:r>
            <a:rPr lang="en-US" b="0" i="0" dirty="0"/>
            <a:t>Manufacturing production analysis KPIs showed 86,725,064 units manufactured, 8,620,335 processed, with  524,729 rejected and 558,960 wasted.</a:t>
          </a:r>
        </a:p>
        <a:p>
          <a:r>
            <a:rPr lang="en-US" b="0" i="0" dirty="0"/>
            <a:t>Net production yield = 86725064-524729</a:t>
          </a:r>
        </a:p>
        <a:p>
          <a:r>
            <a:rPr lang="en-US" dirty="0"/>
            <a:t>(86200335)</a:t>
          </a:r>
        </a:p>
        <a:p>
          <a:r>
            <a:rPr lang="en-US" b="0" i="0" dirty="0"/>
            <a:t>Rejection quantity is lower than Manufacturing qty hence good product quality was maintained which ensure </a:t>
          </a:r>
          <a:r>
            <a:rPr lang="en-US" b="0" i="0" dirty="0" err="1"/>
            <a:t>optimise</a:t>
          </a:r>
          <a:r>
            <a:rPr lang="en-US" b="0" i="0" dirty="0"/>
            <a:t> process and minimum wastage .</a:t>
          </a:r>
          <a:endParaRPr lang="en-US" dirty="0"/>
        </a:p>
      </dgm:t>
    </dgm:pt>
    <dgm:pt modelId="{A17A01BF-504D-4C3C-B12F-A5006B6A9E57}" type="parTrans" cxnId="{AD203C6D-9858-4B21-B066-C96844869D85}">
      <dgm:prSet/>
      <dgm:spPr/>
      <dgm:t>
        <a:bodyPr/>
        <a:lstStyle/>
        <a:p>
          <a:endParaRPr lang="en-US"/>
        </a:p>
      </dgm:t>
    </dgm:pt>
    <dgm:pt modelId="{E5C4E258-BAC4-46CD-BC99-8C81858CBEE6}" type="sibTrans" cxnId="{AD203C6D-9858-4B21-B066-C96844869D85}">
      <dgm:prSet/>
      <dgm:spPr/>
      <dgm:t>
        <a:bodyPr/>
        <a:lstStyle/>
        <a:p>
          <a:endParaRPr lang="en-US"/>
        </a:p>
      </dgm:t>
    </dgm:pt>
    <dgm:pt modelId="{353C6546-3EFC-45C0-BE89-10B4661EAE20}">
      <dgm:prSet/>
      <dgm:spPr/>
      <dgm:t>
        <a:bodyPr/>
        <a:lstStyle/>
        <a:p>
          <a:r>
            <a:rPr lang="en-US" b="0" i="0" dirty="0"/>
            <a:t>In the production comparison trend, the highest value of 31 million units was recorded on November 2nd, while the lowest value of 2 million units was observed on November 12th</a:t>
          </a:r>
          <a:r>
            <a:rPr lang="en-IN" dirty="0"/>
            <a:t>.</a:t>
          </a:r>
          <a:endParaRPr lang="en-US" dirty="0"/>
        </a:p>
      </dgm:t>
    </dgm:pt>
    <dgm:pt modelId="{81800020-98D4-489A-B8D8-DB8733182DE5}" type="parTrans" cxnId="{DA2F9C78-8C0E-49BE-BFC8-C5057B2B0110}">
      <dgm:prSet/>
      <dgm:spPr/>
      <dgm:t>
        <a:bodyPr/>
        <a:lstStyle/>
        <a:p>
          <a:endParaRPr lang="en-US"/>
        </a:p>
      </dgm:t>
    </dgm:pt>
    <dgm:pt modelId="{B4C40D32-78B1-461D-8DFD-8E03C4F241D9}" type="sibTrans" cxnId="{DA2F9C78-8C0E-49BE-BFC8-C5057B2B0110}">
      <dgm:prSet/>
      <dgm:spPr/>
      <dgm:t>
        <a:bodyPr/>
        <a:lstStyle/>
        <a:p>
          <a:endParaRPr lang="en-US"/>
        </a:p>
      </dgm:t>
    </dgm:pt>
    <dgm:pt modelId="{0B437BB5-13D6-48B1-B371-A5A13E61A6DB}">
      <dgm:prSet/>
      <dgm:spPr/>
      <dgm:t>
        <a:bodyPr/>
        <a:lstStyle/>
        <a:p>
          <a:r>
            <a:rPr lang="en-US" b="0" i="0" dirty="0"/>
            <a:t>The total quantity distribution by period reveals that 21% were delivered early, 40% were delivered late, 21% were delivered on time, and 18% remained under production</a:t>
          </a:r>
          <a:r>
            <a:rPr lang="en-IN" dirty="0"/>
            <a:t>.</a:t>
          </a:r>
          <a:endParaRPr lang="en-US" dirty="0"/>
        </a:p>
      </dgm:t>
    </dgm:pt>
    <dgm:pt modelId="{BF706D06-A490-40CD-8BC9-1BD2D3D44463}" type="parTrans" cxnId="{F0A7C6D5-1476-423A-8CE0-E43353F4CFDE}">
      <dgm:prSet/>
      <dgm:spPr/>
      <dgm:t>
        <a:bodyPr/>
        <a:lstStyle/>
        <a:p>
          <a:endParaRPr lang="en-US"/>
        </a:p>
      </dgm:t>
    </dgm:pt>
    <dgm:pt modelId="{68D3A5DA-E955-476A-B7A5-7D277D3DFB55}" type="sibTrans" cxnId="{F0A7C6D5-1476-423A-8CE0-E43353F4CFDE}">
      <dgm:prSet/>
      <dgm:spPr/>
      <dgm:t>
        <a:bodyPr/>
        <a:lstStyle/>
        <a:p>
          <a:endParaRPr lang="en-US"/>
        </a:p>
      </dgm:t>
    </dgm:pt>
    <dgm:pt modelId="{70B2A454-ADD6-42FA-8043-9BE4A7965548}">
      <dgm:prSet/>
      <dgm:spPr/>
      <dgm:t>
        <a:bodyPr/>
        <a:lstStyle/>
        <a:p>
          <a:r>
            <a:rPr lang="en-US" dirty="0"/>
            <a:t>With maximum of 20555791 manufactured quantity, we could see count of 13798107 of manufactured quantity in printing , 13687493 of manufactured quantity in cross checking, 13299199 of manufactured quantity in weaving, 12264134 of manufactured quantity in packing, 10993002 of manufactured quantity of Ultrasonic operation .</a:t>
          </a:r>
        </a:p>
        <a:p>
          <a:endParaRPr lang="en-US" dirty="0"/>
        </a:p>
        <a:p>
          <a:endParaRPr lang="en-US" dirty="0"/>
        </a:p>
      </dgm:t>
    </dgm:pt>
    <dgm:pt modelId="{6112D627-DEC8-41B2-9FBD-FC69307D5F82}" type="parTrans" cxnId="{85D221B5-C81B-4657-857F-6F9882E26318}">
      <dgm:prSet/>
      <dgm:spPr/>
      <dgm:t>
        <a:bodyPr/>
        <a:lstStyle/>
        <a:p>
          <a:endParaRPr lang="en-US"/>
        </a:p>
      </dgm:t>
    </dgm:pt>
    <dgm:pt modelId="{804A8771-21A9-47C9-93FD-2C582D0EDDDE}" type="sibTrans" cxnId="{85D221B5-C81B-4657-857F-6F9882E26318}">
      <dgm:prSet/>
      <dgm:spPr/>
      <dgm:t>
        <a:bodyPr/>
        <a:lstStyle/>
        <a:p>
          <a:endParaRPr lang="en-US"/>
        </a:p>
      </dgm:t>
    </dgm:pt>
    <dgm:pt modelId="{A2D8AA94-33F2-4170-AF5A-5268BCDEA4D9}">
      <dgm:prSet/>
      <dgm:spPr/>
      <dgm:t>
        <a:bodyPr/>
        <a:lstStyle/>
        <a:p>
          <a:r>
            <a:rPr lang="en-US" b="0" i="0"/>
            <a:t>In the comparison between manufactured and rejected quantities, the Department of Printed Labels produced 28,538,598 units, with only 3,221 units rejected. Meanwhile, the Department of Woven Labels manufactured 58,186,466 units, experiencing a rejected quantity of 521,508 units</a:t>
          </a:r>
          <a:r>
            <a:rPr lang="en-IN"/>
            <a:t>.</a:t>
          </a:r>
          <a:endParaRPr lang="en-US" dirty="0"/>
        </a:p>
      </dgm:t>
    </dgm:pt>
    <dgm:pt modelId="{F14B2311-DD4A-47EA-9219-89B8E6F11DD8}" type="sibTrans" cxnId="{D681CFAA-5E88-45FB-8608-83454FE838B3}">
      <dgm:prSet/>
      <dgm:spPr/>
      <dgm:t>
        <a:bodyPr/>
        <a:lstStyle/>
        <a:p>
          <a:endParaRPr lang="en-US"/>
        </a:p>
      </dgm:t>
    </dgm:pt>
    <dgm:pt modelId="{2F025978-549A-47D6-A092-A2FAB0108E86}" type="parTrans" cxnId="{D681CFAA-5E88-45FB-8608-83454FE838B3}">
      <dgm:prSet/>
      <dgm:spPr/>
      <dgm:t>
        <a:bodyPr/>
        <a:lstStyle/>
        <a:p>
          <a:endParaRPr lang="en-US"/>
        </a:p>
      </dgm:t>
    </dgm:pt>
    <dgm:pt modelId="{1E17D00E-9561-45A2-813E-E2D00E5B2B29}">
      <dgm:prSet/>
      <dgm:spPr/>
      <dgm:t>
        <a:bodyPr/>
        <a:lstStyle/>
        <a:p>
          <a:r>
            <a:rPr lang="en-US" b="0" i="0"/>
            <a:t>In the manufacturing process, Employee Bittu Mishra recorded the highest rejected quantity of 290 units, while Mukesh-1 had the lowest at just 10 units</a:t>
          </a:r>
          <a:r>
            <a:rPr lang="en-US"/>
            <a:t>. Where as Machine</a:t>
          </a:r>
          <a:r>
            <a:rPr lang="en-US" b="0" i="0"/>
            <a:t>  C007 recorded the highest rejected quantity of 33660 units, while C028 had the lowest at just 18060 units</a:t>
          </a:r>
          <a:endParaRPr lang="en-US" dirty="0"/>
        </a:p>
      </dgm:t>
    </dgm:pt>
    <dgm:pt modelId="{79825BC9-F1E7-4D13-B620-C4F917F11C93}" type="sibTrans" cxnId="{C8F47DC0-1549-493B-863E-62473AAEA49A}">
      <dgm:prSet/>
      <dgm:spPr/>
      <dgm:t>
        <a:bodyPr/>
        <a:lstStyle/>
        <a:p>
          <a:endParaRPr lang="en-US"/>
        </a:p>
      </dgm:t>
    </dgm:pt>
    <dgm:pt modelId="{C29F082A-A2B9-452C-915C-7918F7D84F52}" type="parTrans" cxnId="{C8F47DC0-1549-493B-863E-62473AAEA49A}">
      <dgm:prSet/>
      <dgm:spPr/>
      <dgm:t>
        <a:bodyPr/>
        <a:lstStyle/>
        <a:p>
          <a:endParaRPr lang="en-US"/>
        </a:p>
      </dgm:t>
    </dgm:pt>
    <dgm:pt modelId="{95C9E677-744C-40BE-B0F8-287D489E1C5D}" type="pres">
      <dgm:prSet presAssocID="{CC67733A-F096-4FAB-87BD-80F4FE2988FC}" presName="linear" presStyleCnt="0">
        <dgm:presLayoutVars>
          <dgm:animLvl val="lvl"/>
          <dgm:resizeHandles val="exact"/>
        </dgm:presLayoutVars>
      </dgm:prSet>
      <dgm:spPr/>
    </dgm:pt>
    <dgm:pt modelId="{6525ECCE-C7F3-4271-B40E-7581A6B8E422}" type="pres">
      <dgm:prSet presAssocID="{9EDE2740-6C9B-4A67-AE12-D5CFF82A2FCC}" presName="parentText" presStyleLbl="node1" presStyleIdx="0" presStyleCnt="6" custLinFactNeighborY="0">
        <dgm:presLayoutVars>
          <dgm:chMax val="0"/>
          <dgm:bulletEnabled val="1"/>
        </dgm:presLayoutVars>
      </dgm:prSet>
      <dgm:spPr/>
    </dgm:pt>
    <dgm:pt modelId="{B53D4ABB-79B8-4267-91DF-07C3C6689D9F}" type="pres">
      <dgm:prSet presAssocID="{E5C4E258-BAC4-46CD-BC99-8C81858CBEE6}" presName="spacer" presStyleCnt="0"/>
      <dgm:spPr/>
    </dgm:pt>
    <dgm:pt modelId="{A7E5F5DF-AB13-4EE8-934F-5C3A8EE07F8A}" type="pres">
      <dgm:prSet presAssocID="{1E17D00E-9561-45A2-813E-E2D00E5B2B29}" presName="parentText" presStyleLbl="node1" presStyleIdx="1" presStyleCnt="6">
        <dgm:presLayoutVars>
          <dgm:chMax val="0"/>
          <dgm:bulletEnabled val="1"/>
        </dgm:presLayoutVars>
      </dgm:prSet>
      <dgm:spPr/>
    </dgm:pt>
    <dgm:pt modelId="{CB8DE498-F5A5-4627-B644-4781E85772CF}" type="pres">
      <dgm:prSet presAssocID="{79825BC9-F1E7-4D13-B620-C4F917F11C93}" presName="spacer" presStyleCnt="0"/>
      <dgm:spPr/>
    </dgm:pt>
    <dgm:pt modelId="{2D21AC34-E0F9-45E1-94EB-E3EB786C5FFD}" type="pres">
      <dgm:prSet presAssocID="{A2D8AA94-33F2-4170-AF5A-5268BCDEA4D9}" presName="parentText" presStyleLbl="node1" presStyleIdx="2" presStyleCnt="6">
        <dgm:presLayoutVars>
          <dgm:chMax val="0"/>
          <dgm:bulletEnabled val="1"/>
        </dgm:presLayoutVars>
      </dgm:prSet>
      <dgm:spPr/>
    </dgm:pt>
    <dgm:pt modelId="{3A60D536-CA03-4B57-871C-80E16ABE9ECA}" type="pres">
      <dgm:prSet presAssocID="{F14B2311-DD4A-47EA-9219-89B8E6F11DD8}" presName="spacer" presStyleCnt="0"/>
      <dgm:spPr/>
    </dgm:pt>
    <dgm:pt modelId="{83132A2F-E016-4D15-8FA8-A9E2B7A2648C}" type="pres">
      <dgm:prSet presAssocID="{353C6546-3EFC-45C0-BE89-10B4661EAE20}" presName="parentText" presStyleLbl="node1" presStyleIdx="3" presStyleCnt="6">
        <dgm:presLayoutVars>
          <dgm:chMax val="0"/>
          <dgm:bulletEnabled val="1"/>
        </dgm:presLayoutVars>
      </dgm:prSet>
      <dgm:spPr/>
    </dgm:pt>
    <dgm:pt modelId="{22608EB7-CBC0-4E03-984B-53733A95616B}" type="pres">
      <dgm:prSet presAssocID="{B4C40D32-78B1-461D-8DFD-8E03C4F241D9}" presName="spacer" presStyleCnt="0"/>
      <dgm:spPr/>
    </dgm:pt>
    <dgm:pt modelId="{46BC6635-B17C-4FAD-B554-9760E09E76A6}" type="pres">
      <dgm:prSet presAssocID="{0B437BB5-13D6-48B1-B371-A5A13E61A6DB}" presName="parentText" presStyleLbl="node1" presStyleIdx="4" presStyleCnt="6">
        <dgm:presLayoutVars>
          <dgm:chMax val="0"/>
          <dgm:bulletEnabled val="1"/>
        </dgm:presLayoutVars>
      </dgm:prSet>
      <dgm:spPr/>
    </dgm:pt>
    <dgm:pt modelId="{50B19323-38EF-406E-872A-B48AA1ED6B3D}" type="pres">
      <dgm:prSet presAssocID="{68D3A5DA-E955-476A-B7A5-7D277D3DFB55}" presName="spacer" presStyleCnt="0"/>
      <dgm:spPr/>
    </dgm:pt>
    <dgm:pt modelId="{D5D0872C-3BAF-41F3-80EF-930601CC6B01}" type="pres">
      <dgm:prSet presAssocID="{70B2A454-ADD6-42FA-8043-9BE4A7965548}" presName="parentText" presStyleLbl="node1" presStyleIdx="5" presStyleCnt="6">
        <dgm:presLayoutVars>
          <dgm:chMax val="0"/>
          <dgm:bulletEnabled val="1"/>
        </dgm:presLayoutVars>
      </dgm:prSet>
      <dgm:spPr/>
    </dgm:pt>
  </dgm:ptLst>
  <dgm:cxnLst>
    <dgm:cxn modelId="{393E3463-6437-4EEC-B3C4-711B62233A64}" type="presOf" srcId="{CC67733A-F096-4FAB-87BD-80F4FE2988FC}" destId="{95C9E677-744C-40BE-B0F8-287D489E1C5D}" srcOrd="0" destOrd="0" presId="urn:microsoft.com/office/officeart/2005/8/layout/vList2"/>
    <dgm:cxn modelId="{4B1EBC64-9FF5-4E6F-83AF-F31F9B380E1E}" type="presOf" srcId="{353C6546-3EFC-45C0-BE89-10B4661EAE20}" destId="{83132A2F-E016-4D15-8FA8-A9E2B7A2648C}" srcOrd="0" destOrd="0" presId="urn:microsoft.com/office/officeart/2005/8/layout/vList2"/>
    <dgm:cxn modelId="{AD203C6D-9858-4B21-B066-C96844869D85}" srcId="{CC67733A-F096-4FAB-87BD-80F4FE2988FC}" destId="{9EDE2740-6C9B-4A67-AE12-D5CFF82A2FCC}" srcOrd="0" destOrd="0" parTransId="{A17A01BF-504D-4C3C-B12F-A5006B6A9E57}" sibTransId="{E5C4E258-BAC4-46CD-BC99-8C81858CBEE6}"/>
    <dgm:cxn modelId="{74BAF350-2C7C-4C56-B15C-2D19738FCE64}" type="presOf" srcId="{0B437BB5-13D6-48B1-B371-A5A13E61A6DB}" destId="{46BC6635-B17C-4FAD-B554-9760E09E76A6}" srcOrd="0" destOrd="0" presId="urn:microsoft.com/office/officeart/2005/8/layout/vList2"/>
    <dgm:cxn modelId="{DA2F9C78-8C0E-49BE-BFC8-C5057B2B0110}" srcId="{CC67733A-F096-4FAB-87BD-80F4FE2988FC}" destId="{353C6546-3EFC-45C0-BE89-10B4661EAE20}" srcOrd="3" destOrd="0" parTransId="{81800020-98D4-489A-B8D8-DB8733182DE5}" sibTransId="{B4C40D32-78B1-461D-8DFD-8E03C4F241D9}"/>
    <dgm:cxn modelId="{E2487583-4256-4308-BE48-23BB6681E44B}" type="presOf" srcId="{A2D8AA94-33F2-4170-AF5A-5268BCDEA4D9}" destId="{2D21AC34-E0F9-45E1-94EB-E3EB786C5FFD}" srcOrd="0" destOrd="0" presId="urn:microsoft.com/office/officeart/2005/8/layout/vList2"/>
    <dgm:cxn modelId="{727A70AA-DF2D-43B8-8254-ED5CE722DED6}" type="presOf" srcId="{70B2A454-ADD6-42FA-8043-9BE4A7965548}" destId="{D5D0872C-3BAF-41F3-80EF-930601CC6B01}" srcOrd="0" destOrd="0" presId="urn:microsoft.com/office/officeart/2005/8/layout/vList2"/>
    <dgm:cxn modelId="{D681CFAA-5E88-45FB-8608-83454FE838B3}" srcId="{CC67733A-F096-4FAB-87BD-80F4FE2988FC}" destId="{A2D8AA94-33F2-4170-AF5A-5268BCDEA4D9}" srcOrd="2" destOrd="0" parTransId="{2F025978-549A-47D6-A092-A2FAB0108E86}" sibTransId="{F14B2311-DD4A-47EA-9219-89B8E6F11DD8}"/>
    <dgm:cxn modelId="{8D721DAC-32B6-4CEE-AF41-8AFEFBBE670B}" type="presOf" srcId="{9EDE2740-6C9B-4A67-AE12-D5CFF82A2FCC}" destId="{6525ECCE-C7F3-4271-B40E-7581A6B8E422}" srcOrd="0" destOrd="0" presId="urn:microsoft.com/office/officeart/2005/8/layout/vList2"/>
    <dgm:cxn modelId="{85D221B5-C81B-4657-857F-6F9882E26318}" srcId="{CC67733A-F096-4FAB-87BD-80F4FE2988FC}" destId="{70B2A454-ADD6-42FA-8043-9BE4A7965548}" srcOrd="5" destOrd="0" parTransId="{6112D627-DEC8-41B2-9FBD-FC69307D5F82}" sibTransId="{804A8771-21A9-47C9-93FD-2C582D0EDDDE}"/>
    <dgm:cxn modelId="{C8F47DC0-1549-493B-863E-62473AAEA49A}" srcId="{CC67733A-F096-4FAB-87BD-80F4FE2988FC}" destId="{1E17D00E-9561-45A2-813E-E2D00E5B2B29}" srcOrd="1" destOrd="0" parTransId="{C29F082A-A2B9-452C-915C-7918F7D84F52}" sibTransId="{79825BC9-F1E7-4D13-B620-C4F917F11C93}"/>
    <dgm:cxn modelId="{E33376D5-79B1-4539-8BDE-3046ED44EC44}" type="presOf" srcId="{1E17D00E-9561-45A2-813E-E2D00E5B2B29}" destId="{A7E5F5DF-AB13-4EE8-934F-5C3A8EE07F8A}" srcOrd="0" destOrd="0" presId="urn:microsoft.com/office/officeart/2005/8/layout/vList2"/>
    <dgm:cxn modelId="{F0A7C6D5-1476-423A-8CE0-E43353F4CFDE}" srcId="{CC67733A-F096-4FAB-87BD-80F4FE2988FC}" destId="{0B437BB5-13D6-48B1-B371-A5A13E61A6DB}" srcOrd="4" destOrd="0" parTransId="{BF706D06-A490-40CD-8BC9-1BD2D3D44463}" sibTransId="{68D3A5DA-E955-476A-B7A5-7D277D3DFB55}"/>
    <dgm:cxn modelId="{55A25F0A-7918-4A70-A8FF-15D2A1BCE864}" type="presParOf" srcId="{95C9E677-744C-40BE-B0F8-287D489E1C5D}" destId="{6525ECCE-C7F3-4271-B40E-7581A6B8E422}" srcOrd="0" destOrd="0" presId="urn:microsoft.com/office/officeart/2005/8/layout/vList2"/>
    <dgm:cxn modelId="{44392B6E-2A30-4E90-B09E-C1E8272CC434}" type="presParOf" srcId="{95C9E677-744C-40BE-B0F8-287D489E1C5D}" destId="{B53D4ABB-79B8-4267-91DF-07C3C6689D9F}" srcOrd="1" destOrd="0" presId="urn:microsoft.com/office/officeart/2005/8/layout/vList2"/>
    <dgm:cxn modelId="{DAAD418C-495A-4163-9AF6-CF9ECC1C42CE}" type="presParOf" srcId="{95C9E677-744C-40BE-B0F8-287D489E1C5D}" destId="{A7E5F5DF-AB13-4EE8-934F-5C3A8EE07F8A}" srcOrd="2" destOrd="0" presId="urn:microsoft.com/office/officeart/2005/8/layout/vList2"/>
    <dgm:cxn modelId="{E51E12AB-6C72-484B-8984-0BCB8E29E468}" type="presParOf" srcId="{95C9E677-744C-40BE-B0F8-287D489E1C5D}" destId="{CB8DE498-F5A5-4627-B644-4781E85772CF}" srcOrd="3" destOrd="0" presId="urn:microsoft.com/office/officeart/2005/8/layout/vList2"/>
    <dgm:cxn modelId="{E17D25B3-82BE-462F-A714-95FEE56B4372}" type="presParOf" srcId="{95C9E677-744C-40BE-B0F8-287D489E1C5D}" destId="{2D21AC34-E0F9-45E1-94EB-E3EB786C5FFD}" srcOrd="4" destOrd="0" presId="urn:microsoft.com/office/officeart/2005/8/layout/vList2"/>
    <dgm:cxn modelId="{4EF4CFFC-BD7A-43A3-8FE4-0DACC747510D}" type="presParOf" srcId="{95C9E677-744C-40BE-B0F8-287D489E1C5D}" destId="{3A60D536-CA03-4B57-871C-80E16ABE9ECA}" srcOrd="5" destOrd="0" presId="urn:microsoft.com/office/officeart/2005/8/layout/vList2"/>
    <dgm:cxn modelId="{B661D5A2-125F-4809-B922-B15BE66C1EC6}" type="presParOf" srcId="{95C9E677-744C-40BE-B0F8-287D489E1C5D}" destId="{83132A2F-E016-4D15-8FA8-A9E2B7A2648C}" srcOrd="6" destOrd="0" presId="urn:microsoft.com/office/officeart/2005/8/layout/vList2"/>
    <dgm:cxn modelId="{17854F26-C26B-4A19-923D-C3D52ED8F4DB}" type="presParOf" srcId="{95C9E677-744C-40BE-B0F8-287D489E1C5D}" destId="{22608EB7-CBC0-4E03-984B-53733A95616B}" srcOrd="7" destOrd="0" presId="urn:microsoft.com/office/officeart/2005/8/layout/vList2"/>
    <dgm:cxn modelId="{1A0C8262-302A-4792-B348-173AB1163B7D}" type="presParOf" srcId="{95C9E677-744C-40BE-B0F8-287D489E1C5D}" destId="{46BC6635-B17C-4FAD-B554-9760E09E76A6}" srcOrd="8" destOrd="0" presId="urn:microsoft.com/office/officeart/2005/8/layout/vList2"/>
    <dgm:cxn modelId="{DF06BBF7-A89E-4A73-A5B8-91414F63C1AF}" type="presParOf" srcId="{95C9E677-744C-40BE-B0F8-287D489E1C5D}" destId="{50B19323-38EF-406E-872A-B48AA1ED6B3D}" srcOrd="9" destOrd="0" presId="urn:microsoft.com/office/officeart/2005/8/layout/vList2"/>
    <dgm:cxn modelId="{17B886F4-8398-4FCB-859C-A829CB2B4EDB}" type="presParOf" srcId="{95C9E677-744C-40BE-B0F8-287D489E1C5D}" destId="{D5D0872C-3BAF-41F3-80EF-930601CC6B0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D7670-87AA-4A50-9559-80F9B261BF83}">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55976-E07E-4D55-A4B2-DAE00D40224D}">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Null Value</a:t>
          </a:r>
        </a:p>
      </dsp:txBody>
      <dsp:txXfrm>
        <a:off x="299702" y="1282093"/>
        <a:ext cx="2200851" cy="1366505"/>
      </dsp:txXfrm>
    </dsp:sp>
    <dsp:sp modelId="{DC29D1FF-B79A-4AD5-9361-C55E77A57EAB}">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56659-9733-4333-A18C-FBFC1BCED4B9}">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Duplicate values</a:t>
          </a:r>
        </a:p>
      </dsp:txBody>
      <dsp:txXfrm>
        <a:off x="3093555" y="1282093"/>
        <a:ext cx="2200851" cy="1366505"/>
      </dsp:txXfrm>
    </dsp:sp>
    <dsp:sp modelId="{D255C2F1-D17D-4C03-A90D-5B8DAC406CD3}">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C9488-1C1E-453A-BD1A-67018D5748CA}">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Merging Datasets of different formats</a:t>
          </a:r>
        </a:p>
      </dsp:txBody>
      <dsp:txXfrm>
        <a:off x="5887408" y="1282093"/>
        <a:ext cx="2200851" cy="1366505"/>
      </dsp:txXfrm>
    </dsp:sp>
    <dsp:sp modelId="{DA38C81E-63B6-49C3-B817-A06FD0A2C4DA}">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6606C-0653-44A1-8D59-02DE3A12C287}">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Column Formatting</a:t>
          </a:r>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ECCE-C7F3-4271-B40E-7581A6B8E422}">
      <dsp:nvSpPr>
        <dsp:cNvPr id="0" name=""/>
        <dsp:cNvSpPr/>
      </dsp:nvSpPr>
      <dsp:spPr>
        <a:xfrm>
          <a:off x="0" y="562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Manufacturing production analysis KPIs showed 86,725,064 units manufactured, 8,620,335 processed, with  524,729 rejected and 558,960 wasted.</a:t>
          </a:r>
        </a:p>
        <a:p>
          <a:pPr marL="0" lvl="0" indent="0" algn="l" defTabSz="488950">
            <a:lnSpc>
              <a:spcPct val="90000"/>
            </a:lnSpc>
            <a:spcBef>
              <a:spcPct val="0"/>
            </a:spcBef>
            <a:spcAft>
              <a:spcPct val="35000"/>
            </a:spcAft>
            <a:buNone/>
          </a:pPr>
          <a:r>
            <a:rPr lang="en-US" sz="1100" b="0" i="0" kern="1200" dirty="0"/>
            <a:t>Net production yield = 86725064-524729</a:t>
          </a:r>
        </a:p>
        <a:p>
          <a:pPr marL="0" lvl="0" indent="0" algn="l" defTabSz="488950">
            <a:lnSpc>
              <a:spcPct val="90000"/>
            </a:lnSpc>
            <a:spcBef>
              <a:spcPct val="0"/>
            </a:spcBef>
            <a:spcAft>
              <a:spcPct val="35000"/>
            </a:spcAft>
            <a:buNone/>
          </a:pPr>
          <a:r>
            <a:rPr lang="en-US" sz="1100" kern="1200" dirty="0"/>
            <a:t>(86200335)</a:t>
          </a:r>
        </a:p>
        <a:p>
          <a:pPr marL="0" lvl="0" indent="0" algn="l" defTabSz="488950">
            <a:lnSpc>
              <a:spcPct val="90000"/>
            </a:lnSpc>
            <a:spcBef>
              <a:spcPct val="0"/>
            </a:spcBef>
            <a:spcAft>
              <a:spcPct val="35000"/>
            </a:spcAft>
            <a:buNone/>
          </a:pPr>
          <a:r>
            <a:rPr lang="en-US" sz="1100" b="0" i="0" kern="1200" dirty="0"/>
            <a:t>Rejection quantity is lower than Manufacturing qty hence good product quality was maintained which ensure </a:t>
          </a:r>
          <a:r>
            <a:rPr lang="en-US" sz="1100" b="0" i="0" kern="1200" dirty="0" err="1"/>
            <a:t>optimise</a:t>
          </a:r>
          <a:r>
            <a:rPr lang="en-US" sz="1100" b="0" i="0" kern="1200" dirty="0"/>
            <a:t> process and minimum wastage .</a:t>
          </a:r>
          <a:endParaRPr lang="en-US" sz="1100" kern="1200" dirty="0"/>
        </a:p>
      </dsp:txBody>
      <dsp:txXfrm>
        <a:off x="47748" y="103959"/>
        <a:ext cx="10420104" cy="882624"/>
      </dsp:txXfrm>
    </dsp:sp>
    <dsp:sp modelId="{A7E5F5DF-AB13-4EE8-934F-5C3A8EE07F8A}">
      <dsp:nvSpPr>
        <dsp:cNvPr id="0" name=""/>
        <dsp:cNvSpPr/>
      </dsp:nvSpPr>
      <dsp:spPr>
        <a:xfrm>
          <a:off x="0" y="10660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In the manufacturing process, Employee Bittu Mishra recorded the highest rejected quantity of 290 units, while Mukesh-1 had the lowest at just 10 units</a:t>
          </a:r>
          <a:r>
            <a:rPr lang="en-US" sz="1100" kern="1200"/>
            <a:t>. Where as Machine</a:t>
          </a:r>
          <a:r>
            <a:rPr lang="en-US" sz="1100" b="0" i="0" kern="1200"/>
            <a:t>  C007 recorded the highest rejected quantity of 33660 units, while C028 had the lowest at just 18060 units</a:t>
          </a:r>
          <a:endParaRPr lang="en-US" sz="1100" kern="1200" dirty="0"/>
        </a:p>
      </dsp:txBody>
      <dsp:txXfrm>
        <a:off x="47748" y="1113759"/>
        <a:ext cx="10420104" cy="882624"/>
      </dsp:txXfrm>
    </dsp:sp>
    <dsp:sp modelId="{2D21AC34-E0F9-45E1-94EB-E3EB786C5FFD}">
      <dsp:nvSpPr>
        <dsp:cNvPr id="0" name=""/>
        <dsp:cNvSpPr/>
      </dsp:nvSpPr>
      <dsp:spPr>
        <a:xfrm>
          <a:off x="0" y="20758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In the comparison between manufactured and rejected quantities, the Department of Printed Labels produced 28,538,598 units, with only 3,221 units rejected. Meanwhile, the Department of Woven Labels manufactured 58,186,466 units, experiencing a rejected quantity of 521,508 units</a:t>
          </a:r>
          <a:r>
            <a:rPr lang="en-IN" sz="1100" kern="1200"/>
            <a:t>.</a:t>
          </a:r>
          <a:endParaRPr lang="en-US" sz="1100" kern="1200" dirty="0"/>
        </a:p>
      </dsp:txBody>
      <dsp:txXfrm>
        <a:off x="47748" y="2123559"/>
        <a:ext cx="10420104" cy="882624"/>
      </dsp:txXfrm>
    </dsp:sp>
    <dsp:sp modelId="{83132A2F-E016-4D15-8FA8-A9E2B7A2648C}">
      <dsp:nvSpPr>
        <dsp:cNvPr id="0" name=""/>
        <dsp:cNvSpPr/>
      </dsp:nvSpPr>
      <dsp:spPr>
        <a:xfrm>
          <a:off x="0" y="30856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In the production comparison trend, the highest value of 31 million units was recorded on November 2nd, while the lowest value of 2 million units was observed on November 12th</a:t>
          </a:r>
          <a:r>
            <a:rPr lang="en-IN" sz="1100" kern="1200" dirty="0"/>
            <a:t>.</a:t>
          </a:r>
          <a:endParaRPr lang="en-US" sz="1100" kern="1200" dirty="0"/>
        </a:p>
      </dsp:txBody>
      <dsp:txXfrm>
        <a:off x="47748" y="3133359"/>
        <a:ext cx="10420104" cy="882624"/>
      </dsp:txXfrm>
    </dsp:sp>
    <dsp:sp modelId="{46BC6635-B17C-4FAD-B554-9760E09E76A6}">
      <dsp:nvSpPr>
        <dsp:cNvPr id="0" name=""/>
        <dsp:cNvSpPr/>
      </dsp:nvSpPr>
      <dsp:spPr>
        <a:xfrm>
          <a:off x="0" y="40954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dirty="0"/>
            <a:t>The total quantity distribution by period reveals that 21% were delivered early, 40% were delivered late, 21% were delivered on time, and 18% remained under production</a:t>
          </a:r>
          <a:r>
            <a:rPr lang="en-IN" sz="1100" kern="1200" dirty="0"/>
            <a:t>.</a:t>
          </a:r>
          <a:endParaRPr lang="en-US" sz="1100" kern="1200" dirty="0"/>
        </a:p>
      </dsp:txBody>
      <dsp:txXfrm>
        <a:off x="47748" y="4143159"/>
        <a:ext cx="10420104" cy="882624"/>
      </dsp:txXfrm>
    </dsp:sp>
    <dsp:sp modelId="{D5D0872C-3BAF-41F3-80EF-930601CC6B01}">
      <dsp:nvSpPr>
        <dsp:cNvPr id="0" name=""/>
        <dsp:cNvSpPr/>
      </dsp:nvSpPr>
      <dsp:spPr>
        <a:xfrm>
          <a:off x="0" y="5105211"/>
          <a:ext cx="10515600" cy="978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With maximum of 20555791 manufactured quantity, we could see count of 13798107 of manufactured quantity in printing , 13687493 of manufactured quantity in cross checking, 13299199 of manufactured quantity in weaving, 12264134 of manufactured quantity in packing, 10993002 of manufactured quantity of Ultrasonic operation .</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endParaRPr lang="en-US" sz="1100" kern="1200" dirty="0"/>
        </a:p>
      </dsp:txBody>
      <dsp:txXfrm>
        <a:off x="47748" y="5152959"/>
        <a:ext cx="10420104" cy="8826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0F0F-50C6-87C4-7072-891B6ACD7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4DA107-EF54-B01A-F1E7-6CAFBA94A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0FA489-B905-13AF-A0AE-5EE738476A9B}"/>
              </a:ext>
            </a:extLst>
          </p:cNvPr>
          <p:cNvSpPr>
            <a:spLocks noGrp="1"/>
          </p:cNvSpPr>
          <p:nvPr>
            <p:ph type="dt" sz="half" idx="10"/>
          </p:nvPr>
        </p:nvSpPr>
        <p:spPr/>
        <p:txBody>
          <a:bodyPr/>
          <a:lstStyle/>
          <a:p>
            <a:fld id="{9549D6DC-E1CB-4874-BF52-C3407230D20E}" type="datetime1">
              <a:rPr lang="en-US" smtClean="0"/>
              <a:t>3/24/2024</a:t>
            </a:fld>
            <a:endParaRPr lang="en-US"/>
          </a:p>
        </p:txBody>
      </p:sp>
      <p:sp>
        <p:nvSpPr>
          <p:cNvPr id="5" name="Footer Placeholder 4">
            <a:extLst>
              <a:ext uri="{FF2B5EF4-FFF2-40B4-BE49-F238E27FC236}">
                <a16:creationId xmlns:a16="http://schemas.microsoft.com/office/drawing/2014/main" id="{CF04ECE5-604D-91FA-8141-1F0E7816C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521A7-26C4-A978-5AD2-CCD9E67B4395}"/>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4642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8CE-2A32-64DD-69F5-CCA87ACF68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16277-57CE-CAB0-4B5D-8636AAC3C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E909-EB19-1138-3BC1-30037FFBB0C6}"/>
              </a:ext>
            </a:extLst>
          </p:cNvPr>
          <p:cNvSpPr>
            <a:spLocks noGrp="1"/>
          </p:cNvSpPr>
          <p:nvPr>
            <p:ph type="dt" sz="half" idx="10"/>
          </p:nvPr>
        </p:nvSpPr>
        <p:spPr/>
        <p:txBody>
          <a:bodyPr/>
          <a:lstStyle/>
          <a:p>
            <a:fld id="{F7701D81-C4B9-4A87-89A7-22E29E6C9200}" type="datetime1">
              <a:rPr lang="en-US" smtClean="0"/>
              <a:t>3/24/2024</a:t>
            </a:fld>
            <a:endParaRPr lang="en-US"/>
          </a:p>
        </p:txBody>
      </p:sp>
      <p:sp>
        <p:nvSpPr>
          <p:cNvPr id="5" name="Footer Placeholder 4">
            <a:extLst>
              <a:ext uri="{FF2B5EF4-FFF2-40B4-BE49-F238E27FC236}">
                <a16:creationId xmlns:a16="http://schemas.microsoft.com/office/drawing/2014/main" id="{1F53C42C-22C3-89E7-386E-90282811F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6C684-B01E-4B41-3425-D05CE80DCD2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8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19B9E-50AC-F0C4-561F-0E4DBCA1BE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D50256-683A-E640-1822-4A89D0C9F8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CC0C5-B208-2B9E-70FE-6E886647E1EF}"/>
              </a:ext>
            </a:extLst>
          </p:cNvPr>
          <p:cNvSpPr>
            <a:spLocks noGrp="1"/>
          </p:cNvSpPr>
          <p:nvPr>
            <p:ph type="dt" sz="half" idx="10"/>
          </p:nvPr>
        </p:nvSpPr>
        <p:spPr/>
        <p:txBody>
          <a:bodyPr/>
          <a:lstStyle/>
          <a:p>
            <a:fld id="{EE307718-69F7-427E-95A3-C1246AF46913}" type="datetime1">
              <a:rPr lang="en-US" smtClean="0"/>
              <a:t>3/24/2024</a:t>
            </a:fld>
            <a:endParaRPr lang="en-US"/>
          </a:p>
        </p:txBody>
      </p:sp>
      <p:sp>
        <p:nvSpPr>
          <p:cNvPr id="5" name="Footer Placeholder 4">
            <a:extLst>
              <a:ext uri="{FF2B5EF4-FFF2-40B4-BE49-F238E27FC236}">
                <a16:creationId xmlns:a16="http://schemas.microsoft.com/office/drawing/2014/main" id="{91FA59AD-B6B3-B2EF-C5DB-890426C00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BB011-FFA2-B341-670B-16AAA48FE6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770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99B8-6E56-32DF-D5A2-E2B7B6265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6B4F68-92C2-9A78-8784-B48777003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A7C468-8E4F-5D5C-D82A-828F9D6D7D98}"/>
              </a:ext>
            </a:extLst>
          </p:cNvPr>
          <p:cNvSpPr>
            <a:spLocks noGrp="1"/>
          </p:cNvSpPr>
          <p:nvPr>
            <p:ph type="dt" sz="half" idx="10"/>
          </p:nvPr>
        </p:nvSpPr>
        <p:spPr/>
        <p:txBody>
          <a:bodyPr/>
          <a:lstStyle/>
          <a:p>
            <a:fld id="{48913E51-B7F7-4C24-B8E3-5471755DC0E0}" type="datetime1">
              <a:rPr lang="en-US" smtClean="0"/>
              <a:t>3/24/2024</a:t>
            </a:fld>
            <a:endParaRPr lang="en-US"/>
          </a:p>
        </p:txBody>
      </p:sp>
      <p:sp>
        <p:nvSpPr>
          <p:cNvPr id="5" name="Footer Placeholder 4">
            <a:extLst>
              <a:ext uri="{FF2B5EF4-FFF2-40B4-BE49-F238E27FC236}">
                <a16:creationId xmlns:a16="http://schemas.microsoft.com/office/drawing/2014/main" id="{F925F22F-C220-E148-2F1D-040EA3EF2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5CFFC-78A0-38E0-1196-57144A7DB1F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0792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795-6891-CA78-5F66-ED3CF6937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6248D5-826C-AF8B-D5C1-6FA8D1562F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F6792-8CF0-A357-3866-BE345E2787AE}"/>
              </a:ext>
            </a:extLst>
          </p:cNvPr>
          <p:cNvSpPr>
            <a:spLocks noGrp="1"/>
          </p:cNvSpPr>
          <p:nvPr>
            <p:ph type="dt" sz="half" idx="10"/>
          </p:nvPr>
        </p:nvSpPr>
        <p:spPr/>
        <p:txBody>
          <a:bodyPr/>
          <a:lstStyle/>
          <a:p>
            <a:fld id="{DA91A59F-D956-4598-A3C1-AE72A5387751}" type="datetime1">
              <a:rPr lang="en-US" smtClean="0"/>
              <a:t>3/24/2024</a:t>
            </a:fld>
            <a:endParaRPr lang="en-US" dirty="0"/>
          </a:p>
        </p:txBody>
      </p:sp>
      <p:sp>
        <p:nvSpPr>
          <p:cNvPr id="5" name="Footer Placeholder 4">
            <a:extLst>
              <a:ext uri="{FF2B5EF4-FFF2-40B4-BE49-F238E27FC236}">
                <a16:creationId xmlns:a16="http://schemas.microsoft.com/office/drawing/2014/main" id="{E6D1503E-463C-36DB-07F6-5425C72548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8ED6B9-BCFF-1E6A-A685-82EEF9184F50}"/>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8510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D4D-2E24-7945-BC94-7DFBE18C9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78DE5-9E7E-0D43-258F-88A1161E3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98918D-7881-9DFD-D378-446E83AE1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B83666-F921-8F69-E1BE-EEC8E5E8764A}"/>
              </a:ext>
            </a:extLst>
          </p:cNvPr>
          <p:cNvSpPr>
            <a:spLocks noGrp="1"/>
          </p:cNvSpPr>
          <p:nvPr>
            <p:ph type="dt" sz="half" idx="10"/>
          </p:nvPr>
        </p:nvSpPr>
        <p:spPr/>
        <p:txBody>
          <a:bodyPr/>
          <a:lstStyle/>
          <a:p>
            <a:fld id="{D70BBD69-7BD3-4731-8064-242619E92CBE}" type="datetime1">
              <a:rPr lang="en-US" smtClean="0"/>
              <a:t>3/24/2024</a:t>
            </a:fld>
            <a:endParaRPr lang="en-US"/>
          </a:p>
        </p:txBody>
      </p:sp>
      <p:sp>
        <p:nvSpPr>
          <p:cNvPr id="6" name="Footer Placeholder 5">
            <a:extLst>
              <a:ext uri="{FF2B5EF4-FFF2-40B4-BE49-F238E27FC236}">
                <a16:creationId xmlns:a16="http://schemas.microsoft.com/office/drawing/2014/main" id="{BEAC0C0E-4E42-81E5-806B-2B73329FA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BF182-C27E-7C7C-83D2-66BB7C5B6455}"/>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3546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8A01-44C7-EA8B-5F96-4E5B8EA0FA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85D68-A038-2816-41C0-C4827223A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64377-A49D-EDB1-BEE8-55B556F2A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749C13-4610-4660-2A4C-86AB97DF1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7FE26-3594-B627-76F6-9782513D6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CF7CE9-4896-25C4-EA29-12E626B4A43F}"/>
              </a:ext>
            </a:extLst>
          </p:cNvPr>
          <p:cNvSpPr>
            <a:spLocks noGrp="1"/>
          </p:cNvSpPr>
          <p:nvPr>
            <p:ph type="dt" sz="half" idx="10"/>
          </p:nvPr>
        </p:nvSpPr>
        <p:spPr/>
        <p:txBody>
          <a:bodyPr/>
          <a:lstStyle/>
          <a:p>
            <a:fld id="{38BD77D9-239F-488B-9358-023C46BC7084}" type="datetime1">
              <a:rPr lang="en-US" smtClean="0"/>
              <a:t>3/24/2024</a:t>
            </a:fld>
            <a:endParaRPr lang="en-US"/>
          </a:p>
        </p:txBody>
      </p:sp>
      <p:sp>
        <p:nvSpPr>
          <p:cNvPr id="8" name="Footer Placeholder 7">
            <a:extLst>
              <a:ext uri="{FF2B5EF4-FFF2-40B4-BE49-F238E27FC236}">
                <a16:creationId xmlns:a16="http://schemas.microsoft.com/office/drawing/2014/main" id="{50D48F42-2739-6DB3-930A-F1839479D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249BF-9881-3929-9128-0D7D34C100C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5082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0F22-E507-5442-6D6C-E2A6811AA5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A920B0-A7C6-FE54-9B3C-9FD3B26DD5DC}"/>
              </a:ext>
            </a:extLst>
          </p:cNvPr>
          <p:cNvSpPr>
            <a:spLocks noGrp="1"/>
          </p:cNvSpPr>
          <p:nvPr>
            <p:ph type="dt" sz="half" idx="10"/>
          </p:nvPr>
        </p:nvSpPr>
        <p:spPr/>
        <p:txBody>
          <a:bodyPr/>
          <a:lstStyle/>
          <a:p>
            <a:fld id="{1EE61C24-7140-4FDE-92F3-654C6E2D3C1C}" type="datetime1">
              <a:rPr lang="en-US" smtClean="0"/>
              <a:t>3/24/2024</a:t>
            </a:fld>
            <a:endParaRPr lang="en-US"/>
          </a:p>
        </p:txBody>
      </p:sp>
      <p:sp>
        <p:nvSpPr>
          <p:cNvPr id="4" name="Footer Placeholder 3">
            <a:extLst>
              <a:ext uri="{FF2B5EF4-FFF2-40B4-BE49-F238E27FC236}">
                <a16:creationId xmlns:a16="http://schemas.microsoft.com/office/drawing/2014/main" id="{EED02E54-0E84-8A01-B55B-06A7B0EAF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11B80-76F0-F599-CFF3-53F734B9D7F9}"/>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3023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8ACF7-69C8-65DA-7518-788F3CBACFA8}"/>
              </a:ext>
            </a:extLst>
          </p:cNvPr>
          <p:cNvSpPr>
            <a:spLocks noGrp="1"/>
          </p:cNvSpPr>
          <p:nvPr>
            <p:ph type="dt" sz="half" idx="10"/>
          </p:nvPr>
        </p:nvSpPr>
        <p:spPr/>
        <p:txBody>
          <a:bodyPr/>
          <a:lstStyle/>
          <a:p>
            <a:fld id="{DC4D6ACF-ECB9-4B5F-A429-08B8AC75E8EF}" type="datetime1">
              <a:rPr lang="en-US" smtClean="0"/>
              <a:t>3/24/2024</a:t>
            </a:fld>
            <a:endParaRPr lang="en-US"/>
          </a:p>
        </p:txBody>
      </p:sp>
      <p:sp>
        <p:nvSpPr>
          <p:cNvPr id="3" name="Footer Placeholder 2">
            <a:extLst>
              <a:ext uri="{FF2B5EF4-FFF2-40B4-BE49-F238E27FC236}">
                <a16:creationId xmlns:a16="http://schemas.microsoft.com/office/drawing/2014/main" id="{1534C605-11D4-F6C1-7753-935E92F5B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81D1BB-024D-9613-C8CF-354B8BC0F8B7}"/>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4933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AFC-44FA-16BF-3021-F9120784E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608D0B-8978-0B49-2AFD-F7B178B1E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55E15-0891-79D1-D580-0F98FBBD3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31770-4594-57D4-E497-8D9CA09CE482}"/>
              </a:ext>
            </a:extLst>
          </p:cNvPr>
          <p:cNvSpPr>
            <a:spLocks noGrp="1"/>
          </p:cNvSpPr>
          <p:nvPr>
            <p:ph type="dt" sz="half" idx="10"/>
          </p:nvPr>
        </p:nvSpPr>
        <p:spPr/>
        <p:txBody>
          <a:bodyPr/>
          <a:lstStyle/>
          <a:p>
            <a:fld id="{788B429B-EE2A-486A-BDB9-0C848B4FAFDD}" type="datetime1">
              <a:rPr lang="en-US" smtClean="0"/>
              <a:t>3/24/2024</a:t>
            </a:fld>
            <a:endParaRPr lang="en-US"/>
          </a:p>
        </p:txBody>
      </p:sp>
      <p:sp>
        <p:nvSpPr>
          <p:cNvPr id="6" name="Footer Placeholder 5">
            <a:extLst>
              <a:ext uri="{FF2B5EF4-FFF2-40B4-BE49-F238E27FC236}">
                <a16:creationId xmlns:a16="http://schemas.microsoft.com/office/drawing/2014/main" id="{493B7C74-677D-90C7-8318-7304633C1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E6E14-79C7-912E-6C8E-4A4E8DA9FBD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1309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7EB8-A577-A6A4-7F62-408782CC9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3CD004-3993-74AF-F768-0B82127A1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87AA3-8D8E-9715-9CFF-7BF6067D6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8FCDC-B3AE-D5E4-1A1E-432B2685126D}"/>
              </a:ext>
            </a:extLst>
          </p:cNvPr>
          <p:cNvSpPr>
            <a:spLocks noGrp="1"/>
          </p:cNvSpPr>
          <p:nvPr>
            <p:ph type="dt" sz="half" idx="10"/>
          </p:nvPr>
        </p:nvSpPr>
        <p:spPr/>
        <p:txBody>
          <a:bodyPr/>
          <a:lstStyle/>
          <a:p>
            <a:fld id="{8DA5FE4A-CB8D-40AB-BFFC-AAF37EA071CB}" type="datetime1">
              <a:rPr lang="en-US" smtClean="0"/>
              <a:t>3/24/2024</a:t>
            </a:fld>
            <a:endParaRPr lang="en-US"/>
          </a:p>
        </p:txBody>
      </p:sp>
      <p:sp>
        <p:nvSpPr>
          <p:cNvPr id="6" name="Footer Placeholder 5">
            <a:extLst>
              <a:ext uri="{FF2B5EF4-FFF2-40B4-BE49-F238E27FC236}">
                <a16:creationId xmlns:a16="http://schemas.microsoft.com/office/drawing/2014/main" id="{557FB0C0-A687-40CC-CFAD-B45A314E9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B1517-52DB-AAFC-DBDB-6748397D582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232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EE316-27EA-DE7A-BBE6-594E4BEED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9EA86B-CCB6-613A-E03F-1DF61B689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537A8-FB8E-489A-AD9D-4AB08F9DA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517C94-3B1E-4991-BED3-41F8B0158A00}" type="datetime1">
              <a:rPr lang="en-US" smtClean="0"/>
              <a:t>3/24/2024</a:t>
            </a:fld>
            <a:endParaRPr lang="en-US" dirty="0"/>
          </a:p>
        </p:txBody>
      </p:sp>
      <p:sp>
        <p:nvSpPr>
          <p:cNvPr id="5" name="Footer Placeholder 4">
            <a:extLst>
              <a:ext uri="{FF2B5EF4-FFF2-40B4-BE49-F238E27FC236}">
                <a16:creationId xmlns:a16="http://schemas.microsoft.com/office/drawing/2014/main" id="{94AEEFD4-EAC9-2529-B265-50F08BA78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DAF535A-4A7E-613F-09A1-47205579D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1720764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7D66F-22B6-371C-D51B-A03595492CE4}"/>
              </a:ext>
            </a:extLst>
          </p:cNvPr>
          <p:cNvSpPr>
            <a:spLocks noGrp="1"/>
          </p:cNvSpPr>
          <p:nvPr>
            <p:ph type="title"/>
          </p:nvPr>
        </p:nvSpPr>
        <p:spPr>
          <a:xfrm>
            <a:off x="7239014" y="525982"/>
            <a:ext cx="4282983" cy="1200361"/>
          </a:xfrm>
        </p:spPr>
        <p:txBody>
          <a:bodyPr anchor="b">
            <a:normAutofit/>
          </a:bodyPr>
          <a:lstStyle/>
          <a:p>
            <a:r>
              <a:rPr lang="en-IN" sz="3600" b="1">
                <a:latin typeface="Cambria" panose="02040503050406030204" pitchFamily="18" charset="0"/>
                <a:ea typeface="Cambria" panose="02040503050406030204" pitchFamily="18" charset="0"/>
                <a:cs typeface="Calibri" panose="020F0502020204030204" pitchFamily="34" charset="0"/>
              </a:rPr>
              <a:t>Manufacturing Company</a:t>
            </a:r>
            <a:endParaRPr lang="en-IN" sz="3600"/>
          </a:p>
        </p:txBody>
      </p:sp>
      <p:sp>
        <p:nvSpPr>
          <p:cNvPr id="7" name="Rectangle 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a cog wheel and smoke stacks&#10;&#10;Description automatically generated">
            <a:extLst>
              <a:ext uri="{FF2B5EF4-FFF2-40B4-BE49-F238E27FC236}">
                <a16:creationId xmlns:a16="http://schemas.microsoft.com/office/drawing/2014/main" id="{657ABB04-FC8D-D8F4-CA26-5AEC2CFA7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214666"/>
            <a:ext cx="5628018" cy="419579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D9E7E2-D5E0-E041-7820-568F0BE72FF8}"/>
              </a:ext>
            </a:extLst>
          </p:cNvPr>
          <p:cNvSpPr>
            <a:spLocks noGrp="1"/>
          </p:cNvSpPr>
          <p:nvPr>
            <p:ph idx="1"/>
          </p:nvPr>
        </p:nvSpPr>
        <p:spPr>
          <a:xfrm>
            <a:off x="7239012" y="2031101"/>
            <a:ext cx="4282984" cy="3511943"/>
          </a:xfrm>
        </p:spPr>
        <p:txBody>
          <a:bodyPr anchor="ctr">
            <a:normAutofit/>
          </a:bodyPr>
          <a:lstStyle/>
          <a:p>
            <a:r>
              <a:rPr lang="en-IN" sz="1800" b="1" u="sng" dirty="0">
                <a:latin typeface="Cambria" panose="02040503050406030204" pitchFamily="18" charset="0"/>
                <a:ea typeface="Cambria" panose="02040503050406030204" pitchFamily="18" charset="0"/>
              </a:rPr>
              <a:t>Presented By  Group No.1 </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1. Apurva </a:t>
            </a:r>
            <a:r>
              <a:rPr lang="en-IN" sz="1800" b="1" dirty="0" err="1">
                <a:latin typeface="Cambria" panose="02040503050406030204" pitchFamily="18" charset="0"/>
                <a:ea typeface="Cambria" panose="02040503050406030204" pitchFamily="18" charset="0"/>
              </a:rPr>
              <a:t>Salunkhe</a:t>
            </a:r>
            <a:r>
              <a:rPr lang="en-IN" sz="1800" b="1" dirty="0">
                <a:latin typeface="Cambria" panose="02040503050406030204" pitchFamily="18" charset="0"/>
                <a:ea typeface="Cambria" panose="02040503050406030204" pitchFamily="18" charset="0"/>
              </a:rPr>
              <a:t> </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2. Rachana </a:t>
            </a:r>
            <a:r>
              <a:rPr lang="en-IN" sz="1800" b="1" dirty="0" err="1">
                <a:latin typeface="Cambria" panose="02040503050406030204" pitchFamily="18" charset="0"/>
                <a:ea typeface="Cambria" panose="02040503050406030204" pitchFamily="18" charset="0"/>
              </a:rPr>
              <a:t>Ketkar</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3. Amol Patil</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4. Aarthi Vikraman</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5.Maitri Kulkarni</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6. Jayesh </a:t>
            </a:r>
            <a:r>
              <a:rPr lang="en-IN" sz="1800" b="1" dirty="0" err="1">
                <a:latin typeface="Cambria" panose="02040503050406030204" pitchFamily="18" charset="0"/>
                <a:ea typeface="Cambria" panose="02040503050406030204" pitchFamily="18" charset="0"/>
              </a:rPr>
              <a:t>Gurav</a:t>
            </a:r>
            <a:br>
              <a:rPr lang="en-IN" sz="1800" b="1" dirty="0">
                <a:latin typeface="Cambria" panose="02040503050406030204" pitchFamily="18" charset="0"/>
                <a:ea typeface="Cambria" panose="02040503050406030204" pitchFamily="18" charset="0"/>
              </a:rPr>
            </a:br>
            <a:r>
              <a:rPr lang="en-IN" sz="1800" b="1" dirty="0">
                <a:latin typeface="Cambria" panose="02040503050406030204" pitchFamily="18" charset="0"/>
                <a:ea typeface="Cambria" panose="02040503050406030204" pitchFamily="18" charset="0"/>
              </a:rPr>
              <a:t>		7. Naveen H</a:t>
            </a:r>
            <a:endParaRPr lang="en-IN" sz="1800"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98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C21019-F793-3BB0-E55F-AFA2AA1D9F70}"/>
              </a:ext>
            </a:extLst>
          </p:cNvPr>
          <p:cNvSpPr>
            <a:spLocks noGrp="1"/>
          </p:cNvSpPr>
          <p:nvPr>
            <p:ph type="title"/>
          </p:nvPr>
        </p:nvSpPr>
        <p:spPr>
          <a:xfrm>
            <a:off x="5894962" y="479493"/>
            <a:ext cx="5458838" cy="952143"/>
          </a:xfrm>
        </p:spPr>
        <p:txBody>
          <a:bodyPr>
            <a:normAutofit fontScale="90000"/>
          </a:bodyPr>
          <a:lstStyle/>
          <a:p>
            <a:r>
              <a:rPr lang="en-US" sz="3200" dirty="0">
                <a:latin typeface="Cambria" panose="02040503050406030204" pitchFamily="18" charset="0"/>
                <a:ea typeface="Cambria" panose="02040503050406030204" pitchFamily="18" charset="0"/>
              </a:rPr>
              <a:t>Introduction about Manufacturing company</a:t>
            </a:r>
            <a:endParaRPr lang="en-IN" sz="3200" dirty="0">
              <a:latin typeface="Cambria" panose="02040503050406030204" pitchFamily="18" charset="0"/>
              <a:ea typeface="Cambria" panose="02040503050406030204" pitchFamily="18" charset="0"/>
            </a:endParaRPr>
          </a:p>
        </p:txBody>
      </p:sp>
      <p:sp>
        <p:nvSpPr>
          <p:cNvPr id="28" name="Freeform: Shape 2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Electronic components on a white background">
            <a:extLst>
              <a:ext uri="{FF2B5EF4-FFF2-40B4-BE49-F238E27FC236}">
                <a16:creationId xmlns:a16="http://schemas.microsoft.com/office/drawing/2014/main" id="{2FAD5762-792C-2BD5-3B1B-6C16B4240744}"/>
              </a:ext>
            </a:extLst>
          </p:cNvPr>
          <p:cNvPicPr>
            <a:picLocks noChangeAspect="1"/>
          </p:cNvPicPr>
          <p:nvPr/>
        </p:nvPicPr>
        <p:blipFill rotWithShape="1">
          <a:blip r:embed="rId2"/>
          <a:srcRect l="47342" r="-2" b="-2"/>
          <a:stretch/>
        </p:blipFill>
        <p:spPr>
          <a:xfrm>
            <a:off x="857054" y="511293"/>
            <a:ext cx="446963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DB94C3D-2895-3336-A8AA-C0AD0D00DC35}"/>
              </a:ext>
            </a:extLst>
          </p:cNvPr>
          <p:cNvSpPr>
            <a:spLocks noGrp="1"/>
          </p:cNvSpPr>
          <p:nvPr>
            <p:ph idx="1"/>
          </p:nvPr>
        </p:nvSpPr>
        <p:spPr>
          <a:xfrm>
            <a:off x="5894962" y="1431636"/>
            <a:ext cx="5458838" cy="4745327"/>
          </a:xfrm>
        </p:spPr>
        <p:txBody>
          <a:bodyPr>
            <a:normAutofit lnSpcReduction="10000"/>
          </a:bodyPr>
          <a:lstStyle/>
          <a:p>
            <a:r>
              <a:rPr lang="en-US" sz="2200" dirty="0">
                <a:latin typeface="Calibri" pitchFamily="34" charset="0"/>
                <a:cs typeface="Calibri" pitchFamily="34" charset="0"/>
              </a:rPr>
              <a:t>The manufacturing industries convert raw materials into finished goods. This industry makes use of machinery or labor to manufacture finished goods. The economic strength of a nation is measured by the development of manufacturing industries.</a:t>
            </a:r>
          </a:p>
          <a:p>
            <a:r>
              <a:rPr lang="en-US" sz="2200" dirty="0">
                <a:latin typeface="Calibri" pitchFamily="34" charset="0"/>
                <a:cs typeface="Calibri" pitchFamily="34" charset="0"/>
              </a:rPr>
              <a:t>About 75 % for industry are in loss due to not analyzing of data properly , However analysis and use  of Data in manufacturing has enabled manufacturers to make data-driven decisions that can drive growth and profitability.</a:t>
            </a:r>
          </a:p>
          <a:p>
            <a:r>
              <a:rPr lang="en-US" sz="2200" dirty="0">
                <a:latin typeface="Calibri" pitchFamily="34" charset="0"/>
                <a:cs typeface="Calibri" pitchFamily="34" charset="0"/>
              </a:rPr>
              <a:t>A study by McKinsey found that companies proficient in using data analytics are 23% more likely to achieve above-average profitability</a:t>
            </a:r>
            <a:r>
              <a:rPr lang="en-US" dirty="0"/>
              <a:t>.</a:t>
            </a:r>
          </a:p>
          <a:p>
            <a:endParaRPr lang="en-IN" dirty="0"/>
          </a:p>
        </p:txBody>
      </p:sp>
    </p:spTree>
    <p:extLst>
      <p:ext uri="{BB962C8B-B14F-4D97-AF65-F5344CB8AC3E}">
        <p14:creationId xmlns:p14="http://schemas.microsoft.com/office/powerpoint/2010/main" val="226959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dboard boxes on conveyor belt">
            <a:extLst>
              <a:ext uri="{FF2B5EF4-FFF2-40B4-BE49-F238E27FC236}">
                <a16:creationId xmlns:a16="http://schemas.microsoft.com/office/drawing/2014/main" id="{6FD737D1-3650-4F27-894E-3EBBF6B17205}"/>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D5CEEA-251A-3178-CBAF-0C9B781E1442}"/>
              </a:ext>
            </a:extLst>
          </p:cNvPr>
          <p:cNvSpPr>
            <a:spLocks noGrp="1"/>
          </p:cNvSpPr>
          <p:nvPr>
            <p:ph type="title"/>
          </p:nvPr>
        </p:nvSpPr>
        <p:spPr>
          <a:xfrm>
            <a:off x="838200" y="365125"/>
            <a:ext cx="3822189" cy="1388039"/>
          </a:xfrm>
        </p:spPr>
        <p:txBody>
          <a:bodyPr>
            <a:normAutofit/>
          </a:bodyPr>
          <a:lstStyle/>
          <a:p>
            <a:r>
              <a:rPr lang="en-US" sz="4000" dirty="0">
                <a:latin typeface="Cambria" panose="02040503050406030204" pitchFamily="18" charset="0"/>
                <a:ea typeface="Cambria" panose="02040503050406030204" pitchFamily="18" charset="0"/>
              </a:rPr>
              <a:t>List of KPI’s</a:t>
            </a:r>
            <a:endParaRPr lang="en-IN" sz="4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AA41E5C-4A34-054D-4B11-346C5FB48DBD}"/>
              </a:ext>
            </a:extLst>
          </p:cNvPr>
          <p:cNvSpPr>
            <a:spLocks noGrp="1"/>
          </p:cNvSpPr>
          <p:nvPr>
            <p:ph idx="1"/>
          </p:nvPr>
        </p:nvSpPr>
        <p:spPr>
          <a:xfrm>
            <a:off x="838200" y="1753164"/>
            <a:ext cx="3822189" cy="4423799"/>
          </a:xfrm>
        </p:spPr>
        <p:txBody>
          <a:bodyPr>
            <a:normAutofit lnSpcReduction="10000"/>
          </a:bodyPr>
          <a:lstStyle/>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Manufacture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Rejected Qty </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Processed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Wastage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Employee Wise Rejected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Machine Wise Rejected Qty </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Production Comparison trend </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Manufacture Vs Rejected</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 Department Wise Manufacture Vs Rejected</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Delivery Period wise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Operation Wise manufactured VS Total Qty</a:t>
            </a:r>
          </a:p>
          <a:p>
            <a:pPr marL="171450" indent="-171450">
              <a:buFont typeface="Wingdings" panose="05000000000000000000" pitchFamily="2" charset="2"/>
              <a:buChar char="q"/>
            </a:pPr>
            <a:r>
              <a:rPr lang="en-US" sz="1600" dirty="0">
                <a:latin typeface="Cambria" panose="02040503050406030204" pitchFamily="18" charset="0"/>
                <a:ea typeface="Cambria" panose="02040503050406030204" pitchFamily="18" charset="0"/>
              </a:rPr>
              <a:t>Day Wise Avg Balance</a:t>
            </a: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9865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Excel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89" y="667910"/>
            <a:ext cx="11779535" cy="5661328"/>
          </a:xfrm>
          <a:prstGeom prst="rect">
            <a:avLst/>
          </a:prstGeom>
        </p:spPr>
      </p:pic>
    </p:spTree>
    <p:extLst>
      <p:ext uri="{BB962C8B-B14F-4D97-AF65-F5344CB8AC3E}">
        <p14:creationId xmlns:p14="http://schemas.microsoft.com/office/powerpoint/2010/main" val="404960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Power Bi</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146"/>
            <a:ext cx="12045636" cy="5883120"/>
          </a:xfrm>
          <a:prstGeom prst="rect">
            <a:avLst/>
          </a:prstGeom>
        </p:spPr>
      </p:pic>
    </p:spTree>
    <p:extLst>
      <p:ext uri="{BB962C8B-B14F-4D97-AF65-F5344CB8AC3E}">
        <p14:creationId xmlns:p14="http://schemas.microsoft.com/office/powerpoint/2010/main" val="370468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B0E-3FFE-3BB4-C78B-81F1159A829F}"/>
              </a:ext>
            </a:extLst>
          </p:cNvPr>
          <p:cNvSpPr>
            <a:spLocks noGrp="1"/>
          </p:cNvSpPr>
          <p:nvPr>
            <p:ph type="title"/>
          </p:nvPr>
        </p:nvSpPr>
        <p:spPr>
          <a:xfrm>
            <a:off x="674427" y="0"/>
            <a:ext cx="5071280" cy="545910"/>
          </a:xfrm>
        </p:spPr>
        <p:txBody>
          <a:bodyPr>
            <a:normAutofit fontScale="90000"/>
          </a:bodyPr>
          <a:lstStyle/>
          <a:p>
            <a:r>
              <a:rPr lang="en-US" dirty="0"/>
              <a:t>Dashboard- Tableau</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1" y="626246"/>
            <a:ext cx="11744077" cy="5308187"/>
          </a:xfrm>
          <a:prstGeom prst="rect">
            <a:avLst/>
          </a:prstGeom>
        </p:spPr>
      </p:pic>
    </p:spTree>
    <p:extLst>
      <p:ext uri="{BB962C8B-B14F-4D97-AF65-F5344CB8AC3E}">
        <p14:creationId xmlns:p14="http://schemas.microsoft.com/office/powerpoint/2010/main" val="353944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A3B794-5A23-9691-0956-1E81465ACF16}"/>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Challenges	</a:t>
            </a:r>
            <a:endParaRPr lang="en-IN" sz="4000">
              <a:solidFill>
                <a:srgbClr val="FFFFFF"/>
              </a:solidFill>
            </a:endParaRPr>
          </a:p>
        </p:txBody>
      </p:sp>
      <p:graphicFrame>
        <p:nvGraphicFramePr>
          <p:cNvPr id="40" name="Content Placeholder 2">
            <a:extLst>
              <a:ext uri="{FF2B5EF4-FFF2-40B4-BE49-F238E27FC236}">
                <a16:creationId xmlns:a16="http://schemas.microsoft.com/office/drawing/2014/main" id="{1F07668A-F4F5-30DE-C56B-48BDDFE869F2}"/>
              </a:ext>
            </a:extLst>
          </p:cNvPr>
          <p:cNvGraphicFramePr>
            <a:graphicFrameLocks noGrp="1"/>
          </p:cNvGraphicFramePr>
          <p:nvPr>
            <p:ph idx="1"/>
            <p:extLst>
              <p:ext uri="{D42A27DB-BD31-4B8C-83A1-F6EECF244321}">
                <p14:modId xmlns:p14="http://schemas.microsoft.com/office/powerpoint/2010/main" val="42404815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29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506D-0DFF-C771-46D6-C0E44EA6758D}"/>
              </a:ext>
            </a:extLst>
          </p:cNvPr>
          <p:cNvSpPr>
            <a:spLocks noGrp="1"/>
          </p:cNvSpPr>
          <p:nvPr>
            <p:ph type="title"/>
          </p:nvPr>
        </p:nvSpPr>
        <p:spPr>
          <a:xfrm>
            <a:off x="838200" y="-298579"/>
            <a:ext cx="10515600" cy="1304013"/>
          </a:xfrm>
        </p:spPr>
        <p:txBody>
          <a:bodyPr>
            <a:normAutofit/>
          </a:bodyPr>
          <a:lstStyle/>
          <a:p>
            <a:r>
              <a:rPr lang="en-US" b="1" dirty="0">
                <a:solidFill>
                  <a:schemeClr val="accent1">
                    <a:lumMod val="50000"/>
                  </a:schemeClr>
                </a:solidFill>
                <a:latin typeface="Arial Rounded MT Bold" panose="020F0704030504030204" pitchFamily="34" charset="0"/>
              </a:rPr>
              <a:t>KPI Outcome</a:t>
            </a:r>
            <a:endParaRPr lang="en-IN" b="1" dirty="0">
              <a:solidFill>
                <a:schemeClr val="accent1">
                  <a:lumMod val="50000"/>
                </a:schemeClr>
              </a:solidFill>
              <a:latin typeface="Arial Rounded MT Bold" panose="020F0704030504030204" pitchFamily="34" charset="0"/>
            </a:endParaRPr>
          </a:p>
        </p:txBody>
      </p:sp>
      <p:graphicFrame>
        <p:nvGraphicFramePr>
          <p:cNvPr id="5" name="Content Placeholder 2">
            <a:extLst>
              <a:ext uri="{FF2B5EF4-FFF2-40B4-BE49-F238E27FC236}">
                <a16:creationId xmlns:a16="http://schemas.microsoft.com/office/drawing/2014/main" id="{D84347EB-2488-F370-0C5B-683C89D59872}"/>
              </a:ext>
            </a:extLst>
          </p:cNvPr>
          <p:cNvGraphicFramePr>
            <a:graphicFrameLocks noGrp="1"/>
          </p:cNvGraphicFramePr>
          <p:nvPr>
            <p:ph idx="1"/>
            <p:extLst>
              <p:ext uri="{D42A27DB-BD31-4B8C-83A1-F6EECF244321}">
                <p14:modId xmlns:p14="http://schemas.microsoft.com/office/powerpoint/2010/main" val="2821562273"/>
              </p:ext>
            </p:extLst>
          </p:nvPr>
        </p:nvGraphicFramePr>
        <p:xfrm>
          <a:off x="772886" y="718457"/>
          <a:ext cx="10515600" cy="6139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34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DE3B23-8822-B6F9-C216-669C95B8CFE6}"/>
              </a:ext>
            </a:extLst>
          </p:cNvPr>
          <p:cNvSpPr txBox="1"/>
          <p:nvPr/>
        </p:nvSpPr>
        <p:spPr>
          <a:xfrm>
            <a:off x="4773306" y="138836"/>
            <a:ext cx="3115101" cy="461665"/>
          </a:xfrm>
          <a:prstGeom prst="rect">
            <a:avLst/>
          </a:prstGeom>
          <a:noFill/>
        </p:spPr>
        <p:txBody>
          <a:bodyPr wrap="square">
            <a:spAutoFit/>
          </a:bodyPr>
          <a:lstStyle/>
          <a:p>
            <a:r>
              <a:rPr lang="en-US" sz="2400" b="1" dirty="0">
                <a:highlight>
                  <a:srgbClr val="FFFF00"/>
                </a:highlight>
              </a:rPr>
              <a:t>Project Conclusion</a:t>
            </a:r>
            <a:endParaRPr lang="en-IN" sz="2400" b="1" dirty="0">
              <a:highlight>
                <a:srgbClr val="FFFF00"/>
              </a:highlight>
            </a:endParaRPr>
          </a:p>
        </p:txBody>
      </p:sp>
      <p:sp>
        <p:nvSpPr>
          <p:cNvPr id="2" name="TextBox 1"/>
          <p:cNvSpPr txBox="1"/>
          <p:nvPr/>
        </p:nvSpPr>
        <p:spPr>
          <a:xfrm>
            <a:off x="540689" y="1272208"/>
            <a:ext cx="10805822" cy="2677656"/>
          </a:xfrm>
          <a:prstGeom prst="rect">
            <a:avLst/>
          </a:prstGeom>
          <a:noFill/>
        </p:spPr>
        <p:txBody>
          <a:bodyPr wrap="square" rtlCol="0">
            <a:spAutoFit/>
          </a:bodyPr>
          <a:lstStyle/>
          <a:p>
            <a:r>
              <a:rPr lang="en-US" sz="2000" dirty="0">
                <a:latin typeface="Calibri" pitchFamily="34" charset="0"/>
                <a:cs typeface="Calibri" pitchFamily="34" charset="0"/>
              </a:rPr>
              <a:t>Running an efficient plant is crucial to stay competitive in today's fast-paced manufacturing world. This overview of innovative manufacturing dashboard highlights the importance of utilizing data to achieve operational excellence. Every KPI provides valuable insights that enhance performance by improving equipment effectiveness, production efficiency, quality control, and supply chain operations. Employing powerful analytics tools can assist manufacturing companies in boosting production efficiency and product quality. By leveraging manufacturing data analytics, businesses can determine the required production volume to meet market demand, resulting in overall performance optimization</a:t>
            </a:r>
            <a:r>
              <a:rPr lang="en-US" sz="2800" dirty="0"/>
              <a:t>.</a:t>
            </a:r>
            <a:endParaRPr lang="en-IN" sz="2800" dirty="0">
              <a:latin typeface="Calibri" pitchFamily="34" charset="0"/>
              <a:cs typeface="Calibri" pitchFamily="34" charset="0"/>
            </a:endParaRPr>
          </a:p>
        </p:txBody>
      </p:sp>
    </p:spTree>
    <p:extLst>
      <p:ext uri="{BB962C8B-B14F-4D97-AF65-F5344CB8AC3E}">
        <p14:creationId xmlns:p14="http://schemas.microsoft.com/office/powerpoint/2010/main" val="383655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945</TotalTime>
  <Words>587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Arial Rounded MT Bold</vt:lpstr>
      <vt:lpstr>Calibri</vt:lpstr>
      <vt:lpstr>Cambria</vt:lpstr>
      <vt:lpstr>Wingdings</vt:lpstr>
      <vt:lpstr>Office Theme</vt:lpstr>
      <vt:lpstr>Manufacturing Company</vt:lpstr>
      <vt:lpstr>Introduction about Manufacturing company</vt:lpstr>
      <vt:lpstr>List of KPI’s</vt:lpstr>
      <vt:lpstr>Dashboard- Excel</vt:lpstr>
      <vt:lpstr>Dashboard- Power Bi</vt:lpstr>
      <vt:lpstr>Dashboard- Tableau</vt:lpstr>
      <vt:lpstr>Challenges </vt:lpstr>
      <vt:lpstr>KPI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Group No.6    1. Apurva   2. Rachana   3. Amol   4. Aarthi   5.Maitiri   6. Jayesh   7. Naveen</dc:title>
  <dc:creator>Aarthi Vikraman</dc:creator>
  <cp:lastModifiedBy>Aarthi Vikraman</cp:lastModifiedBy>
  <cp:revision>22</cp:revision>
  <dcterms:created xsi:type="dcterms:W3CDTF">2024-01-14T05:03:07Z</dcterms:created>
  <dcterms:modified xsi:type="dcterms:W3CDTF">2024-03-24T03:39:35Z</dcterms:modified>
</cp:coreProperties>
</file>