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9" r:id="rId6"/>
    <p:sldId id="278" r:id="rId7"/>
    <p:sldId id="276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75" r:id="rId16"/>
    <p:sldId id="260" r:id="rId17"/>
    <p:sldId id="277" r:id="rId18"/>
    <p:sldId id="290" r:id="rId19"/>
    <p:sldId id="291" r:id="rId20"/>
    <p:sldId id="280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5033" autoAdjust="0"/>
  </p:normalViewPr>
  <p:slideViewPr>
    <p:cSldViewPr snapToGrid="0" snapToObjects="1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2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0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6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6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4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0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hacker-silhouette-hack-anonymous-3342696/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ofaq.org/posts/2020/01/how-to-stay-several-steps-ahead-of-a-hacker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stemscue.it/hackers-which-how-many-kind-exist/14301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US-Congress-UnofficialSeal.sv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88" y="2770093"/>
            <a:ext cx="9277538" cy="2206187"/>
          </a:xfrm>
        </p:spPr>
        <p:txBody>
          <a:bodyPr>
            <a:normAutofit/>
          </a:bodyPr>
          <a:lstStyle/>
          <a:p>
            <a:r>
              <a:rPr lang="en-US" b="1" dirty="0"/>
              <a:t>Unit 1 Assignment</a:t>
            </a:r>
            <a:br>
              <a:rPr lang="en-US" b="1" dirty="0"/>
            </a:br>
            <a:r>
              <a:rPr lang="en-US" b="1" dirty="0"/>
              <a:t>Legal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Amon-Ra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Herzing University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BU622 Information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055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131425" cy="30585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Records Retention: Certain documents including, the minutes of company board meetings, audited financial records and contracts of employment must be tightly controlled, retained over a predefined timeframe, and made available for inspection for audit. </a:t>
            </a:r>
          </a:p>
        </p:txBody>
      </p:sp>
    </p:spTree>
    <p:extLst>
      <p:ext uri="{BB962C8B-B14F-4D97-AF65-F5344CB8AC3E}">
        <p14:creationId xmlns:p14="http://schemas.microsoft.com/office/powerpoint/2010/main" val="10940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055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131425" cy="2762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000" dirty="0"/>
              <a:t>Intellectual Property Rights and Copyright: Intellectual Property Rights protect individual and company rights regarding creative works. Copyright law any form of written and digital work.</a:t>
            </a:r>
          </a:p>
        </p:txBody>
      </p:sp>
    </p:spTree>
    <p:extLst>
      <p:ext uri="{BB962C8B-B14F-4D97-AF65-F5344CB8AC3E}">
        <p14:creationId xmlns:p14="http://schemas.microsoft.com/office/powerpoint/2010/main" val="3536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Information security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AA2736-7445-4A7D-9212-7C75DC79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5" y="1913065"/>
            <a:ext cx="6313755" cy="2650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International Standards Organization (ISO) has developed standards of information security management the meet legislative and business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198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554473" cy="1456267"/>
          </a:xfrm>
        </p:spPr>
        <p:txBody>
          <a:bodyPr/>
          <a:lstStyle/>
          <a:p>
            <a:r>
              <a:rPr lang="en-US" dirty="0"/>
              <a:t>ISO/IEC 27000 series 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D58FB41-4F4B-4004-9D87-B78DFC9E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42004"/>
            <a:ext cx="9286874" cy="2650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Within the International Standards Organization (ISO) there is a range the covers security management recommendations and best practices known as the ISO/IEC 27000 series.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F2B1653-5767-47F0-B931-EF1A48DD95A5}"/>
              </a:ext>
            </a:extLst>
          </p:cNvPr>
          <p:cNvSpPr txBox="1">
            <a:spLocks/>
          </p:cNvSpPr>
          <p:nvPr/>
        </p:nvSpPr>
        <p:spPr>
          <a:xfrm>
            <a:off x="3848100" y="1447800"/>
            <a:ext cx="4495800" cy="417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ISO/IEC 27000 series 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egoeRegular"/>
              </a:rPr>
              <a:t>can be adopted to help build an fully complaint and effective information security management system (ISMS).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554473" cy="1456267"/>
          </a:xfrm>
        </p:spPr>
        <p:txBody>
          <a:bodyPr/>
          <a:lstStyle/>
          <a:p>
            <a:r>
              <a:rPr lang="en-US" dirty="0"/>
              <a:t>Additional standards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D58FB41-4F4B-4004-9D87-B78DFC9E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5450"/>
            <a:ext cx="9286874" cy="4552950"/>
          </a:xfrm>
        </p:spPr>
        <p:txBody>
          <a:bodyPr>
            <a:noAutofit/>
          </a:bodyPr>
          <a:lstStyle/>
          <a:p>
            <a:r>
              <a:rPr lang="en-US" sz="3000" dirty="0"/>
              <a:t>Payment Card Industry Data Security Standard (PCI-DSS): Consists of 12 compliance requirements  grouped into six control objectives designed to keep  customer credit card data should be safe.</a:t>
            </a:r>
          </a:p>
          <a:p>
            <a:r>
              <a:rPr lang="en-US" sz="3000" dirty="0"/>
              <a:t>Health Insurance Portability and Accountability Act(HIPAA): laws that apply to all companies that have access to health information and imposes rules for handling of personal health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7436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F2B1653-5767-47F0-B931-EF1A48DD95A5}"/>
              </a:ext>
            </a:extLst>
          </p:cNvPr>
          <p:cNvSpPr txBox="1">
            <a:spLocks/>
          </p:cNvSpPr>
          <p:nvPr/>
        </p:nvSpPr>
        <p:spPr>
          <a:xfrm>
            <a:off x="3848100" y="1447800"/>
            <a:ext cx="4495800" cy="417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Through the adherence of legislative requirements and Industry standards, we can keep customers and the business safe from threats.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257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C0A39-C188-4B6E-AE74-53A8792AD910}"/>
              </a:ext>
            </a:extLst>
          </p:cNvPr>
          <p:cNvSpPr txBox="1"/>
          <p:nvPr/>
        </p:nvSpPr>
        <p:spPr>
          <a:xfrm>
            <a:off x="871538" y="1859339"/>
            <a:ext cx="8318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Campbell, Tony. (2016). Practical information security management: a complete guide to planning and implementation. [Books24x7 version]. https://6o347812i-mp03-y-https-library-books24x7-com.prx-herzing.lirn.net/toc.aspx?bookid=125404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Chabrow</a:t>
            </a:r>
            <a:r>
              <a:rPr lang="en-US" dirty="0">
                <a:effectLst/>
              </a:rPr>
              <a:t>, E. (2014, July 17). </a:t>
            </a:r>
            <a:r>
              <a:rPr lang="en-US" dirty="0" err="1">
                <a:effectLst/>
              </a:rPr>
              <a:t>EBay</a:t>
            </a:r>
            <a:r>
              <a:rPr lang="en-US" dirty="0">
                <a:effectLst/>
              </a:rPr>
              <a:t> Sees Revenue Decline Due to Breach. Retrieved from https://www.bankinfosecurity.com/ebay-sees-fewer-sales-due-to-breach-a-7074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EC-Council. (2018, March 20). What Information Security Is and Why It Is Important: EC-Council Official Blog. Retrieved from https://blog.eccouncil.org/what-information-security-is-and-why-it-is-important/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ISO/IEC 27001 - Information security management. (2020, April 03). Retrieved July 12, 2020, from https://www.iso.org/isoiec-27001-information-security.html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DF7535-F0CB-4C76-9AA0-4FA7E0FE3E35}"/>
              </a:ext>
            </a:extLst>
          </p:cNvPr>
          <p:cNvSpPr txBox="1">
            <a:spLocks/>
          </p:cNvSpPr>
          <p:nvPr/>
        </p:nvSpPr>
        <p:spPr>
          <a:xfrm>
            <a:off x="871538" y="619127"/>
            <a:ext cx="3314699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C0A39-C188-4B6E-AE74-53A8792AD910}"/>
              </a:ext>
            </a:extLst>
          </p:cNvPr>
          <p:cNvSpPr txBox="1"/>
          <p:nvPr/>
        </p:nvSpPr>
        <p:spPr>
          <a:xfrm>
            <a:off x="871538" y="1859339"/>
            <a:ext cx="83188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Leonhardt, M. (2019, December 27). The 10 biggest data hacks of the decade. Retrieved from https://www.cnbc.com/2019/12/23/the-10-biggest-data-hacks-of-the-decade.html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O'Flaherty, K. (2019, March 11). Marriott CEO Reveals New Details About Mega Breach. Retrieved from https://www.forbes.com/sites/kateoflahertyuk/2019/03/11/marriott-ceo-reveals-new-details-about-mega-breach/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Riley, C. (2019, July 09). UK proposes another huge data fine. This time, Marriott is the target. Retrieved from https://www.cnn.com/2019/07/09/tech/marriott-data-breach-fine/index.html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Swinhoe</a:t>
            </a:r>
            <a:r>
              <a:rPr lang="en-US" dirty="0">
                <a:effectLst/>
              </a:rPr>
              <a:t>, D. (2020, April 17). The 15 biggest data breaches of the 21st century. Retrieved from https://www.csoonline.com/article/2130877/the-biggest-data-breaches-of-the-21st-century.html</a:t>
            </a:r>
          </a:p>
          <a:p>
            <a:endParaRPr lang="en-US" dirty="0"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DF7535-F0CB-4C76-9AA0-4FA7E0FE3E35}"/>
              </a:ext>
            </a:extLst>
          </p:cNvPr>
          <p:cNvSpPr txBox="1">
            <a:spLocks/>
          </p:cNvSpPr>
          <p:nvPr/>
        </p:nvSpPr>
        <p:spPr>
          <a:xfrm>
            <a:off x="871538" y="619127"/>
            <a:ext cx="3314699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2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C0A39-C188-4B6E-AE74-53A8792AD910}"/>
              </a:ext>
            </a:extLst>
          </p:cNvPr>
          <p:cNvSpPr txBox="1"/>
          <p:nvPr/>
        </p:nvSpPr>
        <p:spPr>
          <a:xfrm>
            <a:off x="871538" y="1859339"/>
            <a:ext cx="831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</a:rPr>
              <a:t>Quittner</a:t>
            </a:r>
            <a:r>
              <a:rPr lang="en-US" dirty="0">
                <a:effectLst/>
              </a:rPr>
              <a:t>, J. (2014, May 30). An Inside Look at the Latest Hack Attack Against </a:t>
            </a:r>
            <a:r>
              <a:rPr lang="en-US" dirty="0" err="1">
                <a:effectLst/>
              </a:rPr>
              <a:t>EBay</a:t>
            </a:r>
            <a:r>
              <a:rPr lang="en-US" dirty="0">
                <a:effectLst/>
              </a:rPr>
              <a:t>. Retrieved from https://www.inc.com/jeremy-quittner/new-details-emerge-on-ebay-hack-attack.html</a:t>
            </a:r>
          </a:p>
          <a:p>
            <a:endParaRPr lang="en-US" dirty="0"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DF7535-F0CB-4C76-9AA0-4FA7E0FE3E35}"/>
              </a:ext>
            </a:extLst>
          </p:cNvPr>
          <p:cNvSpPr txBox="1">
            <a:spLocks/>
          </p:cNvSpPr>
          <p:nvPr/>
        </p:nvSpPr>
        <p:spPr>
          <a:xfrm>
            <a:off x="871538" y="619127"/>
            <a:ext cx="3314699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3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F6FF69-9AC5-403C-AFAB-A3BAA5C6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46056" y="-12365"/>
            <a:ext cx="8859231" cy="6814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12" y="707784"/>
            <a:ext cx="6143423" cy="7959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security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AA2736-7445-4A7D-9212-7C75DC79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13" y="1578113"/>
            <a:ext cx="6128745" cy="4449851"/>
          </a:xfrm>
        </p:spPr>
        <p:txBody>
          <a:bodyPr>
            <a:normAutofit fontScale="77500" lnSpcReduction="20000"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Breach: </a:t>
            </a:r>
            <a:r>
              <a:rPr lang="en-US" sz="2600" dirty="0"/>
              <a:t>In 2016, Yahoo announced that 3 billion records were hacked.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Loss: </a:t>
            </a:r>
            <a:r>
              <a:rPr lang="en-US" sz="2800" dirty="0"/>
              <a:t>All customer names, email addresses, telephone numbers and dates of birth.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Access: Vulnerability to a phishing scheme.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Consequences: Yahoo agreed to pay $117.5 million to settle a class-action lawsuit.</a:t>
            </a:r>
          </a:p>
        </p:txBody>
      </p:sp>
    </p:spTree>
    <p:extLst>
      <p:ext uri="{BB962C8B-B14F-4D97-AF65-F5344CB8AC3E}">
        <p14:creationId xmlns:p14="http://schemas.microsoft.com/office/powerpoint/2010/main" val="1536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1BEAD2-9573-497B-83D9-FF77BAA30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163" y="-17364"/>
            <a:ext cx="12135159" cy="6826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52" y="589031"/>
            <a:ext cx="6143423" cy="795962"/>
          </a:xfrm>
        </p:spPr>
        <p:txBody>
          <a:bodyPr>
            <a:normAutofit/>
          </a:bodyPr>
          <a:lstStyle/>
          <a:p>
            <a:r>
              <a:rPr lang="en-US" dirty="0"/>
              <a:t>Information security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AA2736-7445-4A7D-9212-7C75DC79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53" y="1459360"/>
            <a:ext cx="6403928" cy="4449851"/>
          </a:xfrm>
        </p:spPr>
        <p:txBody>
          <a:bodyPr>
            <a:normAutofit fontScale="70000" lnSpcReduction="20000"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Breach: </a:t>
            </a:r>
            <a:r>
              <a:rPr lang="en-US" sz="2600" dirty="0"/>
              <a:t>In 2018, Marriott disclosed to the public that 383 million records were hacked.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Loss: </a:t>
            </a:r>
            <a:r>
              <a:rPr lang="en-US" sz="2800" dirty="0"/>
              <a:t>Guest names, addresses, contact information, passport numbers, and payment information.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Access: malware on the Starwood IT systems.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The Consequences: $124 Million fine under the General Data Protection Regulation (GDPR.</a:t>
            </a:r>
          </a:p>
        </p:txBody>
      </p:sp>
    </p:spTree>
    <p:extLst>
      <p:ext uri="{BB962C8B-B14F-4D97-AF65-F5344CB8AC3E}">
        <p14:creationId xmlns:p14="http://schemas.microsoft.com/office/powerpoint/2010/main" val="33795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BA67C-291C-4D7B-A90B-1FCED872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58368"/>
            <a:ext cx="12192000" cy="5541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Information security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Content Placeholder 11">
            <a:extLst>
              <a:ext uri="{FF2B5EF4-FFF2-40B4-BE49-F238E27FC236}">
                <a16:creationId xmlns:a16="http://schemas.microsoft.com/office/drawing/2014/main" id="{E27E2BB1-61D3-406F-AE7A-DAFA02EC239E}"/>
              </a:ext>
            </a:extLst>
          </p:cNvPr>
          <p:cNvSpPr txBox="1">
            <a:spLocks/>
          </p:cNvSpPr>
          <p:nvPr/>
        </p:nvSpPr>
        <p:spPr>
          <a:xfrm>
            <a:off x="712338" y="1631243"/>
            <a:ext cx="6290406" cy="444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200000"/>
              </a:lnSpc>
              <a:spcAft>
                <a:spcPts val="0"/>
              </a:spcAft>
            </a:pPr>
            <a:r>
              <a:rPr lang="en-US" sz="3000" dirty="0"/>
              <a:t>The Breach: </a:t>
            </a:r>
            <a:r>
              <a:rPr lang="en-US" sz="2600" dirty="0"/>
              <a:t>In 2014, </a:t>
            </a:r>
            <a:r>
              <a:rPr lang="en-US" sz="2800" dirty="0"/>
              <a:t>eBay revealed that 145 million accounts were hacked.</a:t>
            </a:r>
          </a:p>
          <a:p>
            <a:pPr marL="0" algn="just">
              <a:lnSpc>
                <a:spcPct val="200000"/>
              </a:lnSpc>
              <a:spcAft>
                <a:spcPts val="0"/>
              </a:spcAft>
            </a:pPr>
            <a:r>
              <a:rPr lang="en-US" sz="3000" dirty="0"/>
              <a:t>The Loss: </a:t>
            </a:r>
            <a:r>
              <a:rPr lang="en-US" sz="2800" dirty="0"/>
              <a:t>Names, addresses, dates of birth and encrypted passwords of every eBay account was exposed. </a:t>
            </a:r>
          </a:p>
          <a:p>
            <a:pPr marL="0" algn="just">
              <a:lnSpc>
                <a:spcPct val="200000"/>
              </a:lnSpc>
              <a:spcAft>
                <a:spcPts val="0"/>
              </a:spcAft>
            </a:pPr>
            <a:r>
              <a:rPr lang="en-US" sz="3000" dirty="0"/>
              <a:t>The Access: Suspected social engineering or phishing.</a:t>
            </a:r>
          </a:p>
          <a:p>
            <a:pPr marL="0" algn="just">
              <a:lnSpc>
                <a:spcPct val="200000"/>
              </a:lnSpc>
              <a:spcAft>
                <a:spcPts val="0"/>
              </a:spcAft>
            </a:pPr>
            <a:r>
              <a:rPr lang="en-US" sz="3000" dirty="0"/>
              <a:t>The Consequences: Revenue decline.</a:t>
            </a:r>
          </a:p>
        </p:txBody>
      </p:sp>
    </p:spTree>
    <p:extLst>
      <p:ext uri="{BB962C8B-B14F-4D97-AF65-F5344CB8AC3E}">
        <p14:creationId xmlns:p14="http://schemas.microsoft.com/office/powerpoint/2010/main" val="22158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Information security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AA2736-7445-4A7D-9212-7C75DC79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31375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Information security focuses on preventing such breaches.</a:t>
            </a:r>
          </a:p>
          <a:p>
            <a:pPr marL="0" indent="0">
              <a:buNone/>
            </a:pPr>
            <a:r>
              <a:rPr lang="en-US" sz="3000" dirty="0"/>
              <a:t>“Information security, also known as Infosec, is a process of formulating strategies, tools, and policies to detect, document, prevent, and combat threats targeted on digital and non-digital information devices.” </a:t>
            </a:r>
            <a:r>
              <a:rPr lang="en-US" sz="3200" dirty="0"/>
              <a:t>(EC-Council, 2018)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94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3805"/>
            <a:ext cx="8554473" cy="2079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legal framework for ensuring information security, begins with the legislative body of federal laws that must be adhered to. Those laws can be grouped into 6 errors.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159B9-0711-47F9-A94F-636A4390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20250" y="204258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055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131425" cy="3352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Privacy: Everyone has the right to privacy and companies must ensure the privacy is upheld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United States – European Union Safe Harbor and Privacy Shield: In a court ruling, the transferring of personal information where the only control is that of Safe Harbor self-certification is illegal.</a:t>
            </a:r>
          </a:p>
        </p:txBody>
      </p:sp>
    </p:spTree>
    <p:extLst>
      <p:ext uri="{BB962C8B-B14F-4D97-AF65-F5344CB8AC3E}">
        <p14:creationId xmlns:p14="http://schemas.microsoft.com/office/powerpoint/2010/main" val="241410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055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131425" cy="27241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Employer and Employee Rights: Employee rights and employer rights related to confidentiality, privacy and safety should be fully explained and upheld through business processes and technology systems.</a:t>
            </a:r>
          </a:p>
        </p:txBody>
      </p:sp>
    </p:spTree>
    <p:extLst>
      <p:ext uri="{BB962C8B-B14F-4D97-AF65-F5344CB8AC3E}">
        <p14:creationId xmlns:p14="http://schemas.microsoft.com/office/powerpoint/2010/main" val="32711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0550"/>
            <a:ext cx="8554473" cy="1456267"/>
          </a:xfrm>
        </p:spPr>
        <p:txBody>
          <a:bodyPr/>
          <a:lstStyle/>
          <a:p>
            <a:r>
              <a:rPr lang="en-US" dirty="0"/>
              <a:t>Legislature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3F66363-40AE-4FBA-AA4C-B666039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131425" cy="30585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000" dirty="0"/>
              <a:t>Computer Fraud and Abuse Laws: The CFAA US law prohibits the distribution of malware, committing hacking offenses, unauthorized access to computer systems, denial-of-service attacks, and trafficking and selling of authentication related items such as passwords and usernames.</a:t>
            </a:r>
          </a:p>
        </p:txBody>
      </p:sp>
    </p:spTree>
    <p:extLst>
      <p:ext uri="{BB962C8B-B14F-4D97-AF65-F5344CB8AC3E}">
        <p14:creationId xmlns:p14="http://schemas.microsoft.com/office/powerpoint/2010/main" val="280185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1498</TotalTime>
  <Words>981</Words>
  <Application>Microsoft Office PowerPoint</Application>
  <PresentationFormat>Widescreen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SegoeRegular</vt:lpstr>
      <vt:lpstr>Celestial</vt:lpstr>
      <vt:lpstr>Unit 1 Assignment Legal Frameworks</vt:lpstr>
      <vt:lpstr>Information security</vt:lpstr>
      <vt:lpstr>Information security</vt:lpstr>
      <vt:lpstr>Information security</vt:lpstr>
      <vt:lpstr>Information security</vt:lpstr>
      <vt:lpstr>Legislature</vt:lpstr>
      <vt:lpstr>Legislature</vt:lpstr>
      <vt:lpstr>Legislature</vt:lpstr>
      <vt:lpstr>Legislature</vt:lpstr>
      <vt:lpstr>Legislature</vt:lpstr>
      <vt:lpstr>Legislature</vt:lpstr>
      <vt:lpstr>Information security</vt:lpstr>
      <vt:lpstr>ISO/IEC 27000 series </vt:lpstr>
      <vt:lpstr>PowerPoint Presentation</vt:lpstr>
      <vt:lpstr>Additional standards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Assignment Legal Frameworks</dc:title>
  <dc:creator>amonra</dc:creator>
  <cp:lastModifiedBy>Amon-Ra .</cp:lastModifiedBy>
  <cp:revision>42</cp:revision>
  <dcterms:created xsi:type="dcterms:W3CDTF">2020-07-11T21:05:41Z</dcterms:created>
  <dcterms:modified xsi:type="dcterms:W3CDTF">2020-07-19T14:56:21Z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