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65" r:id="rId3"/>
    <p:sldId id="279" r:id="rId4"/>
    <p:sldId id="266" r:id="rId5"/>
    <p:sldId id="277" r:id="rId6"/>
    <p:sldId id="275" r:id="rId7"/>
    <p:sldId id="278" r:id="rId8"/>
    <p:sldId id="280" r:id="rId9"/>
    <p:sldId id="269" r:id="rId10"/>
    <p:sldId id="267" r:id="rId11"/>
    <p:sldId id="281" r:id="rId12"/>
    <p:sldId id="282" r:id="rId13"/>
    <p:sldId id="283"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706" autoAdjust="0"/>
  </p:normalViewPr>
  <p:slideViewPr>
    <p:cSldViewPr showGuides="1">
      <p:cViewPr varScale="1">
        <p:scale>
          <a:sx n="90" d="100"/>
          <a:sy n="90" d="100"/>
        </p:scale>
        <p:origin x="576"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Job Vacancies</c:v>
                </c:pt>
              </c:strCache>
            </c:strRef>
          </c:tx>
          <c:spPr>
            <a:solidFill>
              <a:schemeClr val="accent1"/>
            </a:solidFill>
            <a:ln>
              <a:noFill/>
            </a:ln>
            <a:effectLst/>
          </c:spPr>
          <c:invertIfNegative val="0"/>
          <c:cat>
            <c:strRef>
              <c:f>Sheet1!$A$2:$A$5</c:f>
              <c:strCache>
                <c:ptCount val="4"/>
                <c:pt idx="0">
                  <c:v>September</c:v>
                </c:pt>
                <c:pt idx="1">
                  <c:v>October</c:v>
                </c:pt>
                <c:pt idx="2">
                  <c:v>November</c:v>
                </c:pt>
                <c:pt idx="3">
                  <c:v>December</c:v>
                </c:pt>
              </c:strCache>
            </c:strRef>
          </c:cat>
          <c:val>
            <c:numRef>
              <c:f>Sheet1!$B$2:$B$5</c:f>
              <c:numCache>
                <c:formatCode>General</c:formatCode>
                <c:ptCount val="4"/>
                <c:pt idx="0">
                  <c:v>50</c:v>
                </c:pt>
                <c:pt idx="1">
                  <c:v>100</c:v>
                </c:pt>
                <c:pt idx="2">
                  <c:v>150</c:v>
                </c:pt>
                <c:pt idx="3">
                  <c:v>200</c:v>
                </c:pt>
              </c:numCache>
            </c:numRef>
          </c:val>
          <c:extLst>
            <c:ext xmlns:c16="http://schemas.microsoft.com/office/drawing/2014/chart" uri="{C3380CC4-5D6E-409C-BE32-E72D297353CC}">
              <c16:uniqueId val="{00000000-0372-4BB5-8DAE-C608A0AB4A4C}"/>
            </c:ext>
          </c:extLst>
        </c:ser>
        <c:dLbls>
          <c:showLegendKey val="0"/>
          <c:showVal val="0"/>
          <c:showCatName val="0"/>
          <c:showSerName val="0"/>
          <c:showPercent val="0"/>
          <c:showBubbleSize val="0"/>
        </c:dLbls>
        <c:gapWidth val="75"/>
        <c:overlap val="40"/>
        <c:axId val="344559816"/>
        <c:axId val="344564520"/>
      </c:barChart>
      <c:catAx>
        <c:axId val="344559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564520"/>
        <c:crosses val="autoZero"/>
        <c:auto val="1"/>
        <c:lblAlgn val="ctr"/>
        <c:lblOffset val="100"/>
        <c:noMultiLvlLbl val="0"/>
      </c:catAx>
      <c:valAx>
        <c:axId val="34456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559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Sheet1!$A$2:$A$5</c:f>
              <c:strCache>
                <c:ptCount val="4"/>
                <c:pt idx="0">
                  <c:v>September</c:v>
                </c:pt>
                <c:pt idx="1">
                  <c:v>October</c:v>
                </c:pt>
                <c:pt idx="2">
                  <c:v>November</c:v>
                </c:pt>
                <c:pt idx="3">
                  <c:v>December</c:v>
                </c:pt>
              </c:strCache>
            </c:strRef>
          </c:cat>
          <c:val>
            <c:numRef>
              <c:f>Sheet1!$B$2:$B$5</c:f>
              <c:numCache>
                <c:formatCode>General</c:formatCode>
                <c:ptCount val="4"/>
              </c:numCache>
            </c:numRef>
          </c:val>
          <c:extLst>
            <c:ext xmlns:c16="http://schemas.microsoft.com/office/drawing/2014/chart" uri="{C3380CC4-5D6E-409C-BE32-E72D297353CC}">
              <c16:uniqueId val="{00000000-0372-4BB5-8DAE-C608A0AB4A4C}"/>
            </c:ext>
          </c:extLst>
        </c:ser>
        <c:ser>
          <c:idx val="1"/>
          <c:order val="1"/>
          <c:tx>
            <c:strRef>
              <c:f>Sheet1!$C$1</c:f>
              <c:strCache>
                <c:ptCount val="1"/>
                <c:pt idx="0">
                  <c:v>Applications</c:v>
                </c:pt>
              </c:strCache>
            </c:strRef>
          </c:tx>
          <c:spPr>
            <a:solidFill>
              <a:schemeClr val="accent2"/>
            </a:solidFill>
            <a:ln>
              <a:noFill/>
            </a:ln>
            <a:effectLst/>
          </c:spPr>
          <c:invertIfNegative val="0"/>
          <c:cat>
            <c:strRef>
              <c:f>Sheet1!$A$2:$A$5</c:f>
              <c:strCache>
                <c:ptCount val="4"/>
                <c:pt idx="0">
                  <c:v>September</c:v>
                </c:pt>
                <c:pt idx="1">
                  <c:v>October</c:v>
                </c:pt>
                <c:pt idx="2">
                  <c:v>November</c:v>
                </c:pt>
                <c:pt idx="3">
                  <c:v>December</c:v>
                </c:pt>
              </c:strCache>
            </c:strRef>
          </c:cat>
          <c:val>
            <c:numRef>
              <c:f>Sheet1!$C$2:$C$5</c:f>
              <c:numCache>
                <c:formatCode>General</c:formatCode>
                <c:ptCount val="4"/>
                <c:pt idx="0">
                  <c:v>1000</c:v>
                </c:pt>
                <c:pt idx="1">
                  <c:v>2000</c:v>
                </c:pt>
                <c:pt idx="2">
                  <c:v>3000</c:v>
                </c:pt>
                <c:pt idx="3">
                  <c:v>4000</c:v>
                </c:pt>
              </c:numCache>
            </c:numRef>
          </c:val>
          <c:extLst>
            <c:ext xmlns:c16="http://schemas.microsoft.com/office/drawing/2014/chart" uri="{C3380CC4-5D6E-409C-BE32-E72D297353CC}">
              <c16:uniqueId val="{00000002-1EC8-42ED-8AFE-6EA2C7133022}"/>
            </c:ext>
          </c:extLst>
        </c:ser>
        <c:dLbls>
          <c:showLegendKey val="0"/>
          <c:showVal val="0"/>
          <c:showCatName val="0"/>
          <c:showSerName val="0"/>
          <c:showPercent val="0"/>
          <c:showBubbleSize val="0"/>
        </c:dLbls>
        <c:gapWidth val="75"/>
        <c:overlap val="40"/>
        <c:axId val="344559816"/>
        <c:axId val="344564520"/>
      </c:barChart>
      <c:catAx>
        <c:axId val="344559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564520"/>
        <c:crosses val="autoZero"/>
        <c:auto val="1"/>
        <c:lblAlgn val="ctr"/>
        <c:lblOffset val="100"/>
        <c:noMultiLvlLbl val="0"/>
      </c:catAx>
      <c:valAx>
        <c:axId val="34456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559816"/>
        <c:crosses val="autoZero"/>
        <c:crossBetween val="between"/>
      </c:valAx>
      <c:spPr>
        <a:noFill/>
        <a:ln>
          <a:noFill/>
        </a:ln>
        <a:effectLst/>
      </c:spPr>
    </c:plotArea>
    <c:legend>
      <c:legendPos val="r"/>
      <c:legendEntry>
        <c:idx val="0"/>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60F7B-9920-4F24-BE71-F0E4E3B7B934}" type="doc">
      <dgm:prSet loTypeId="urn:microsoft.com/office/officeart/2005/8/layout/radial6" loCatId="cycle" qsTypeId="urn:microsoft.com/office/officeart/2005/8/quickstyle/simple1" qsCatId="simple" csTypeId="urn:microsoft.com/office/officeart/2005/8/colors/accent1_1" csCatId="accent1" phldr="1"/>
      <dgm:spPr/>
      <dgm:t>
        <a:bodyPr/>
        <a:lstStyle/>
        <a:p>
          <a:endParaRPr lang="en-US"/>
        </a:p>
      </dgm:t>
    </dgm:pt>
    <dgm:pt modelId="{AA38CBC9-AC6B-457D-9F63-4D1AB8E7793E}">
      <dgm:prSet phldrT="[Text]"/>
      <dgm:spPr/>
      <dgm:t>
        <a:bodyPr/>
        <a:lstStyle/>
        <a:p>
          <a:r>
            <a:rPr lang="en-US" dirty="0"/>
            <a:t>Hiring Management System</a:t>
          </a:r>
        </a:p>
      </dgm:t>
      <dgm:extLst>
        <a:ext uri="{E40237B7-FDA0-4F09-8148-C483321AD2D9}">
          <dgm14:cNvPr xmlns:dgm14="http://schemas.microsoft.com/office/drawing/2010/diagram" id="0" name="" title="Group A"/>
        </a:ext>
      </dgm:extLst>
    </dgm:pt>
    <dgm:pt modelId="{02DFC051-974F-4AF1-85DB-FFF5F1CCD57A}" type="parTrans" cxnId="{F68BA8B4-E5E5-4A12-9338-5CF5693ADCA2}">
      <dgm:prSet/>
      <dgm:spPr/>
      <dgm:t>
        <a:bodyPr/>
        <a:lstStyle/>
        <a:p>
          <a:endParaRPr lang="en-US"/>
        </a:p>
      </dgm:t>
    </dgm:pt>
    <dgm:pt modelId="{7ACF197E-8A7D-4D14-A941-EE15BE87306C}" type="sibTrans" cxnId="{F68BA8B4-E5E5-4A12-9338-5CF5693ADCA2}">
      <dgm:prSet/>
      <dgm:spPr/>
      <dgm:t>
        <a:bodyPr/>
        <a:lstStyle/>
        <a:p>
          <a:endParaRPr lang="en-US"/>
        </a:p>
      </dgm:t>
    </dgm:pt>
    <dgm:pt modelId="{87E6D3C0-9C36-4C9B-9EE4-FCB2F172CF62}">
      <dgm:prSet phldrT="[Text]"/>
      <dgm:spPr/>
      <dgm:t>
        <a:bodyPr/>
        <a:lstStyle/>
        <a:p>
          <a:r>
            <a:rPr lang="en-US" dirty="0"/>
            <a:t>Purchase</a:t>
          </a:r>
        </a:p>
      </dgm:t>
      <dgm:extLst>
        <a:ext uri="{E40237B7-FDA0-4F09-8148-C483321AD2D9}">
          <dgm14:cNvPr xmlns:dgm14="http://schemas.microsoft.com/office/drawing/2010/diagram" id="0" name="" title="Task 2"/>
        </a:ext>
      </dgm:extLst>
    </dgm:pt>
    <dgm:pt modelId="{1916856A-C084-48E2-AF18-70269AD79DF2}" type="parTrans" cxnId="{EB3E6C57-F560-450F-B619-F6F67905927D}">
      <dgm:prSet/>
      <dgm:spPr/>
      <dgm:t>
        <a:bodyPr/>
        <a:lstStyle/>
        <a:p>
          <a:endParaRPr lang="en-US"/>
        </a:p>
      </dgm:t>
    </dgm:pt>
    <dgm:pt modelId="{5C1F42F6-070E-4EBA-8EBC-C32D27C49363}" type="sibTrans" cxnId="{EB3E6C57-F560-450F-B619-F6F67905927D}">
      <dgm:prSet/>
      <dgm:spPr/>
      <dgm:t>
        <a:bodyPr/>
        <a:lstStyle/>
        <a:p>
          <a:endParaRPr lang="en-US"/>
        </a:p>
      </dgm:t>
      <dgm:extLst>
        <a:ext uri="{E40237B7-FDA0-4F09-8148-C483321AD2D9}">
          <dgm14:cNvPr xmlns:dgm14="http://schemas.microsoft.com/office/drawing/2010/diagram" id="0" name="" title="Colored circle connected to tasks"/>
        </a:ext>
      </dgm:extLst>
    </dgm:pt>
    <dgm:pt modelId="{7E2B8B4E-293F-43EE-AB7D-6598814ECB3C}">
      <dgm:prSet phldrT="[Text]"/>
      <dgm:spPr/>
      <dgm:t>
        <a:bodyPr/>
        <a:lstStyle/>
        <a:p>
          <a:r>
            <a:rPr lang="en-US" dirty="0"/>
            <a:t>Create</a:t>
          </a:r>
        </a:p>
      </dgm:t>
      <dgm:extLst>
        <a:ext uri="{E40237B7-FDA0-4F09-8148-C483321AD2D9}">
          <dgm14:cNvPr xmlns:dgm14="http://schemas.microsoft.com/office/drawing/2010/diagram" id="0" name="" title="Task 4"/>
        </a:ext>
      </dgm:extLst>
    </dgm:pt>
    <dgm:pt modelId="{C9A52CF1-B2E8-4848-8964-6633294F16CC}" type="parTrans" cxnId="{18D120E8-5826-42E7-A890-F4AFB63D3D78}">
      <dgm:prSet/>
      <dgm:spPr/>
      <dgm:t>
        <a:bodyPr/>
        <a:lstStyle/>
        <a:p>
          <a:endParaRPr lang="en-US"/>
        </a:p>
      </dgm:t>
    </dgm:pt>
    <dgm:pt modelId="{03860152-2A6F-476F-91FD-CBA9D7B26338}" type="sibTrans" cxnId="{18D120E8-5826-42E7-A890-F4AFB63D3D78}">
      <dgm:prSet/>
      <dgm:spPr/>
      <dgm:t>
        <a:bodyPr/>
        <a:lstStyle/>
        <a:p>
          <a:endParaRPr lang="en-US"/>
        </a:p>
      </dgm:t>
      <dgm:extLst>
        <a:ext uri="{E40237B7-FDA0-4F09-8148-C483321AD2D9}">
          <dgm14:cNvPr xmlns:dgm14="http://schemas.microsoft.com/office/drawing/2010/diagram" id="0" name="" title="Colored circle connected to tasks"/>
        </a:ext>
      </dgm:extLst>
    </dgm:pt>
    <dgm:pt modelId="{B0C37B97-914B-49F2-84E5-94B39EF2352F}" type="pres">
      <dgm:prSet presAssocID="{B8060F7B-9920-4F24-BE71-F0E4E3B7B934}" presName="Name0" presStyleCnt="0">
        <dgm:presLayoutVars>
          <dgm:chMax val="1"/>
          <dgm:dir/>
          <dgm:animLvl val="ctr"/>
          <dgm:resizeHandles val="exact"/>
        </dgm:presLayoutVars>
      </dgm:prSet>
      <dgm:spPr/>
    </dgm:pt>
    <dgm:pt modelId="{D2BB9C9C-582A-4226-99A2-A6A4B7AD887A}" type="pres">
      <dgm:prSet presAssocID="{AA38CBC9-AC6B-457D-9F63-4D1AB8E7793E}" presName="centerShape" presStyleLbl="node0" presStyleIdx="0" presStyleCnt="1"/>
      <dgm:spPr/>
    </dgm:pt>
    <dgm:pt modelId="{1C226D9E-C8BD-43C0-B5A7-66592C02513E}" type="pres">
      <dgm:prSet presAssocID="{87E6D3C0-9C36-4C9B-9EE4-FCB2F172CF62}" presName="node" presStyleLbl="node1" presStyleIdx="0" presStyleCnt="2">
        <dgm:presLayoutVars>
          <dgm:bulletEnabled val="1"/>
        </dgm:presLayoutVars>
      </dgm:prSet>
      <dgm:spPr/>
    </dgm:pt>
    <dgm:pt modelId="{2E93314B-ED13-4B02-B199-BBF658DCCBEE}" type="pres">
      <dgm:prSet presAssocID="{87E6D3C0-9C36-4C9B-9EE4-FCB2F172CF62}" presName="dummy" presStyleCnt="0"/>
      <dgm:spPr/>
    </dgm:pt>
    <dgm:pt modelId="{22CB3940-637A-4C32-AB7F-CFAD929A59AB}" type="pres">
      <dgm:prSet presAssocID="{5C1F42F6-070E-4EBA-8EBC-C32D27C49363}" presName="sibTrans" presStyleLbl="sibTrans2D1" presStyleIdx="0" presStyleCnt="2"/>
      <dgm:spPr/>
    </dgm:pt>
    <dgm:pt modelId="{B3F8C3C3-65FB-486F-82C0-A8478B7022B9}" type="pres">
      <dgm:prSet presAssocID="{7E2B8B4E-293F-43EE-AB7D-6598814ECB3C}" presName="node" presStyleLbl="node1" presStyleIdx="1" presStyleCnt="2">
        <dgm:presLayoutVars>
          <dgm:bulletEnabled val="1"/>
        </dgm:presLayoutVars>
      </dgm:prSet>
      <dgm:spPr/>
    </dgm:pt>
    <dgm:pt modelId="{655FDCB9-5F59-4F26-9EF0-749F42DEA7F0}" type="pres">
      <dgm:prSet presAssocID="{7E2B8B4E-293F-43EE-AB7D-6598814ECB3C}" presName="dummy" presStyleCnt="0"/>
      <dgm:spPr/>
    </dgm:pt>
    <dgm:pt modelId="{FADEA337-AD34-4422-B53A-01423AF1AC8F}" type="pres">
      <dgm:prSet presAssocID="{03860152-2A6F-476F-91FD-CBA9D7B26338}" presName="sibTrans" presStyleLbl="sibTrans2D1" presStyleIdx="1" presStyleCnt="2"/>
      <dgm:spPr/>
    </dgm:pt>
  </dgm:ptLst>
  <dgm:cxnLst>
    <dgm:cxn modelId="{5F25D665-3021-461A-AA8B-FC4CA49A8593}" type="presOf" srcId="{87E6D3C0-9C36-4C9B-9EE4-FCB2F172CF62}" destId="{1C226D9E-C8BD-43C0-B5A7-66592C02513E}" srcOrd="0" destOrd="0" presId="urn:microsoft.com/office/officeart/2005/8/layout/radial6"/>
    <dgm:cxn modelId="{B0853F4E-0D10-4453-BA0F-87D700E6FDEE}" type="presOf" srcId="{7E2B8B4E-293F-43EE-AB7D-6598814ECB3C}" destId="{B3F8C3C3-65FB-486F-82C0-A8478B7022B9}" srcOrd="0" destOrd="0" presId="urn:microsoft.com/office/officeart/2005/8/layout/radial6"/>
    <dgm:cxn modelId="{EB3E6C57-F560-450F-B619-F6F67905927D}" srcId="{AA38CBC9-AC6B-457D-9F63-4D1AB8E7793E}" destId="{87E6D3C0-9C36-4C9B-9EE4-FCB2F172CF62}" srcOrd="0" destOrd="0" parTransId="{1916856A-C084-48E2-AF18-70269AD79DF2}" sibTransId="{5C1F42F6-070E-4EBA-8EBC-C32D27C49363}"/>
    <dgm:cxn modelId="{63BD5587-3071-4797-BB80-7C21100AAD79}" type="presOf" srcId="{03860152-2A6F-476F-91FD-CBA9D7B26338}" destId="{FADEA337-AD34-4422-B53A-01423AF1AC8F}" srcOrd="0" destOrd="0" presId="urn:microsoft.com/office/officeart/2005/8/layout/radial6"/>
    <dgm:cxn modelId="{66D10D89-90C6-4D3D-B022-615F34E0F6A8}" type="presOf" srcId="{B8060F7B-9920-4F24-BE71-F0E4E3B7B934}" destId="{B0C37B97-914B-49F2-84E5-94B39EF2352F}" srcOrd="0" destOrd="0" presId="urn:microsoft.com/office/officeart/2005/8/layout/radial6"/>
    <dgm:cxn modelId="{F68BA8B4-E5E5-4A12-9338-5CF5693ADCA2}" srcId="{B8060F7B-9920-4F24-BE71-F0E4E3B7B934}" destId="{AA38CBC9-AC6B-457D-9F63-4D1AB8E7793E}" srcOrd="0" destOrd="0" parTransId="{02DFC051-974F-4AF1-85DB-FFF5F1CCD57A}" sibTransId="{7ACF197E-8A7D-4D14-A941-EE15BE87306C}"/>
    <dgm:cxn modelId="{D34E2ED8-ECCD-4FDF-AE76-C792B052F77C}" type="presOf" srcId="{5C1F42F6-070E-4EBA-8EBC-C32D27C49363}" destId="{22CB3940-637A-4C32-AB7F-CFAD929A59AB}" srcOrd="0" destOrd="0" presId="urn:microsoft.com/office/officeart/2005/8/layout/radial6"/>
    <dgm:cxn modelId="{18D120E8-5826-42E7-A890-F4AFB63D3D78}" srcId="{AA38CBC9-AC6B-457D-9F63-4D1AB8E7793E}" destId="{7E2B8B4E-293F-43EE-AB7D-6598814ECB3C}" srcOrd="1" destOrd="0" parTransId="{C9A52CF1-B2E8-4848-8964-6633294F16CC}" sibTransId="{03860152-2A6F-476F-91FD-CBA9D7B26338}"/>
    <dgm:cxn modelId="{50E3B5F1-6595-4ED9-B849-AA5F6C21B078}" type="presOf" srcId="{AA38CBC9-AC6B-457D-9F63-4D1AB8E7793E}" destId="{D2BB9C9C-582A-4226-99A2-A6A4B7AD887A}" srcOrd="0" destOrd="0" presId="urn:microsoft.com/office/officeart/2005/8/layout/radial6"/>
    <dgm:cxn modelId="{F8374B3E-B514-46DF-94C4-AF94CDD1D72A}" type="presParOf" srcId="{B0C37B97-914B-49F2-84E5-94B39EF2352F}" destId="{D2BB9C9C-582A-4226-99A2-A6A4B7AD887A}" srcOrd="0" destOrd="0" presId="urn:microsoft.com/office/officeart/2005/8/layout/radial6"/>
    <dgm:cxn modelId="{0BFC6664-884E-4547-86F8-E6A9DC5E1A2C}" type="presParOf" srcId="{B0C37B97-914B-49F2-84E5-94B39EF2352F}" destId="{1C226D9E-C8BD-43C0-B5A7-66592C02513E}" srcOrd="1" destOrd="0" presId="urn:microsoft.com/office/officeart/2005/8/layout/radial6"/>
    <dgm:cxn modelId="{FD59564E-8456-4C64-90AE-7451B1A61D7B}" type="presParOf" srcId="{B0C37B97-914B-49F2-84E5-94B39EF2352F}" destId="{2E93314B-ED13-4B02-B199-BBF658DCCBEE}" srcOrd="2" destOrd="0" presId="urn:microsoft.com/office/officeart/2005/8/layout/radial6"/>
    <dgm:cxn modelId="{0276C93F-4BAE-4692-9D59-195EFB181D61}" type="presParOf" srcId="{B0C37B97-914B-49F2-84E5-94B39EF2352F}" destId="{22CB3940-637A-4C32-AB7F-CFAD929A59AB}" srcOrd="3" destOrd="0" presId="urn:microsoft.com/office/officeart/2005/8/layout/radial6"/>
    <dgm:cxn modelId="{3ECFF003-35BC-40FA-A10D-1D02DA9C3796}" type="presParOf" srcId="{B0C37B97-914B-49F2-84E5-94B39EF2352F}" destId="{B3F8C3C3-65FB-486F-82C0-A8478B7022B9}" srcOrd="4" destOrd="0" presId="urn:microsoft.com/office/officeart/2005/8/layout/radial6"/>
    <dgm:cxn modelId="{78123318-19B9-426D-8D39-6D0354994D24}" type="presParOf" srcId="{B0C37B97-914B-49F2-84E5-94B39EF2352F}" destId="{655FDCB9-5F59-4F26-9EF0-749F42DEA7F0}" srcOrd="5" destOrd="0" presId="urn:microsoft.com/office/officeart/2005/8/layout/radial6"/>
    <dgm:cxn modelId="{AE0E568C-B8D7-44A2-831B-CC304D53E899}" type="presParOf" srcId="{B0C37B97-914B-49F2-84E5-94B39EF2352F}" destId="{FADEA337-AD34-4422-B53A-01423AF1AC8F}" srcOrd="6"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EA337-AD34-4422-B53A-01423AF1AC8F}">
      <dsp:nvSpPr>
        <dsp:cNvPr id="0" name=""/>
        <dsp:cNvSpPr/>
      </dsp:nvSpPr>
      <dsp:spPr>
        <a:xfrm>
          <a:off x="514115" y="483158"/>
          <a:ext cx="3224682" cy="3224682"/>
        </a:xfrm>
        <a:prstGeom prst="blockArc">
          <a:avLst>
            <a:gd name="adj1" fmla="val 5400000"/>
            <a:gd name="adj2" fmla="val 16200000"/>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CB3940-637A-4C32-AB7F-CFAD929A59AB}">
      <dsp:nvSpPr>
        <dsp:cNvPr id="0" name=""/>
        <dsp:cNvSpPr/>
      </dsp:nvSpPr>
      <dsp:spPr>
        <a:xfrm>
          <a:off x="514115" y="483158"/>
          <a:ext cx="3224682" cy="3224682"/>
        </a:xfrm>
        <a:prstGeom prst="blockArc">
          <a:avLst>
            <a:gd name="adj1" fmla="val 16200000"/>
            <a:gd name="adj2" fmla="val 5400000"/>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BB9C9C-582A-4226-99A2-A6A4B7AD887A}">
      <dsp:nvSpPr>
        <dsp:cNvPr id="0" name=""/>
        <dsp:cNvSpPr/>
      </dsp:nvSpPr>
      <dsp:spPr>
        <a:xfrm>
          <a:off x="1385103" y="1354147"/>
          <a:ext cx="1482705" cy="148270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Hiring Management System</a:t>
          </a:r>
        </a:p>
      </dsp:txBody>
      <dsp:txXfrm>
        <a:off x="1602240" y="1571284"/>
        <a:ext cx="1048431" cy="1048431"/>
      </dsp:txXfrm>
    </dsp:sp>
    <dsp:sp modelId="{1C226D9E-C8BD-43C0-B5A7-66592C02513E}">
      <dsp:nvSpPr>
        <dsp:cNvPr id="0" name=""/>
        <dsp:cNvSpPr/>
      </dsp:nvSpPr>
      <dsp:spPr>
        <a:xfrm>
          <a:off x="1607509" y="1576"/>
          <a:ext cx="1037893" cy="1037893"/>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Purchase</a:t>
          </a:r>
        </a:p>
      </dsp:txBody>
      <dsp:txXfrm>
        <a:off x="1759505" y="153572"/>
        <a:ext cx="733901" cy="733901"/>
      </dsp:txXfrm>
    </dsp:sp>
    <dsp:sp modelId="{B3F8C3C3-65FB-486F-82C0-A8478B7022B9}">
      <dsp:nvSpPr>
        <dsp:cNvPr id="0" name=""/>
        <dsp:cNvSpPr/>
      </dsp:nvSpPr>
      <dsp:spPr>
        <a:xfrm>
          <a:off x="1607509" y="3151530"/>
          <a:ext cx="1037893" cy="1037893"/>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a:t>
          </a:r>
        </a:p>
      </dsp:txBody>
      <dsp:txXfrm>
        <a:off x="1759505" y="3303526"/>
        <a:ext cx="733901" cy="73390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10/21/2022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10/21/2022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10/21/2022</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10/21/2022</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10/21/2022</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10/21/2022</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10/21/2022</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10/21/2022</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10/21/2022</a:t>
            </a:fld>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10/21/2022</a:t>
            </a:fld>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10/21/2022</a:t>
            </a:fld>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10/21/2022</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10/21/2022</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Unit 7 Final Project (Part 2 - Presentation)</a:t>
            </a:r>
          </a:p>
        </p:txBody>
      </p:sp>
      <p:sp>
        <p:nvSpPr>
          <p:cNvPr id="3" name="Subtitle 2"/>
          <p:cNvSpPr>
            <a:spLocks noGrp="1"/>
          </p:cNvSpPr>
          <p:nvPr>
            <p:ph type="subTitle" idx="1"/>
          </p:nvPr>
        </p:nvSpPr>
        <p:spPr/>
        <p:txBody>
          <a:bodyPr>
            <a:normAutofit fontScale="92500"/>
          </a:bodyPr>
          <a:lstStyle/>
          <a:p>
            <a:pPr algn="ctr"/>
            <a:r>
              <a:rPr lang="en-US" dirty="0" err="1"/>
              <a:t>Amon-ra</a:t>
            </a:r>
            <a:endParaRPr lang="en-US" dirty="0"/>
          </a:p>
          <a:p>
            <a:pPr algn="ctr"/>
            <a:r>
              <a:rPr lang="en-US" dirty="0"/>
              <a:t>Herzing University</a:t>
            </a:r>
          </a:p>
          <a:p>
            <a:pPr algn="ctr"/>
            <a:r>
              <a:rPr lang="en-US" dirty="0"/>
              <a:t>BU 624-7 Systems Analysis and Design</a:t>
            </a:r>
            <a:endParaRPr lang="en-US" dirty="0">
              <a:solidFill>
                <a:srgbClr val="7CEBFF"/>
              </a:solidFill>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Proposal</a:t>
            </a:r>
          </a:p>
        </p:txBody>
      </p:sp>
      <p:sp>
        <p:nvSpPr>
          <p:cNvPr id="6" name="Content Placeholder 5"/>
          <p:cNvSpPr>
            <a:spLocks noGrp="1"/>
          </p:cNvSpPr>
          <p:nvPr>
            <p:ph sz="half" idx="1"/>
          </p:nvPr>
        </p:nvSpPr>
        <p:spPr/>
        <p:txBody>
          <a:bodyPr/>
          <a:lstStyle/>
          <a:p>
            <a:pPr>
              <a:lnSpc>
                <a:spcPct val="150000"/>
              </a:lnSpc>
            </a:pPr>
            <a:r>
              <a:rPr lang="en-US" dirty="0"/>
              <a:t>Purchasing the software provides the added benefit of time efficiency. The software is available and ready for install. </a:t>
            </a:r>
          </a:p>
          <a:p>
            <a:pPr>
              <a:lnSpc>
                <a:spcPct val="150000"/>
              </a:lnSpc>
            </a:pPr>
            <a:r>
              <a:rPr lang="en-US" dirty="0"/>
              <a:t>The benefit of hiring a 3</a:t>
            </a:r>
            <a:r>
              <a:rPr lang="en-US" baseline="30000" dirty="0"/>
              <a:t>rd</a:t>
            </a:r>
            <a:r>
              <a:rPr lang="en-US" dirty="0"/>
              <a:t> party create the software lies in  having a custom solution tailored to the company.</a:t>
            </a:r>
          </a:p>
        </p:txBody>
      </p:sp>
      <p:graphicFrame>
        <p:nvGraphicFramePr>
          <p:cNvPr id="8" name="Content Placeholder 7" descr="Radial cycle shows the relationship between 4 tasks to a group"/>
          <p:cNvGraphicFramePr>
            <a:graphicFrameLocks noGrp="1"/>
          </p:cNvGraphicFramePr>
          <p:nvPr>
            <p:ph sz="half" idx="2"/>
            <p:extLst>
              <p:ext uri="{D42A27DB-BD31-4B8C-83A1-F6EECF244321}">
                <p14:modId xmlns:p14="http://schemas.microsoft.com/office/powerpoint/2010/main" val="1440495829"/>
              </p:ext>
            </p:extLst>
          </p:nvPr>
        </p:nvGraphicFramePr>
        <p:xfrm>
          <a:off x="5464175" y="1828800"/>
          <a:ext cx="4252913"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Risk</a:t>
            </a:r>
          </a:p>
        </p:txBody>
      </p:sp>
      <p:sp>
        <p:nvSpPr>
          <p:cNvPr id="14" name="Content Placeholder 13"/>
          <p:cNvSpPr>
            <a:spLocks noGrp="1"/>
          </p:cNvSpPr>
          <p:nvPr>
            <p:ph idx="1"/>
          </p:nvPr>
        </p:nvSpPr>
        <p:spPr/>
        <p:txBody>
          <a:bodyPr/>
          <a:lstStyle/>
          <a:p>
            <a:pPr lvl="0">
              <a:lnSpc>
                <a:spcPct val="200000"/>
              </a:lnSpc>
            </a:pPr>
            <a:r>
              <a:rPr lang="en-US" dirty="0"/>
              <a:t>The risk to the company is very minimal. The workload for the hiring team will increase, yet this is purpose of that team and they are unable to perform due to a broken process. Thus, there is no actual risk. The system will restore/fix their operations and broken process.</a:t>
            </a:r>
          </a:p>
        </p:txBody>
      </p:sp>
    </p:spTree>
    <p:extLst>
      <p:ext uri="{BB962C8B-B14F-4D97-AF65-F5344CB8AC3E}">
        <p14:creationId xmlns:p14="http://schemas.microsoft.com/office/powerpoint/2010/main" val="369747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Recommendation</a:t>
            </a:r>
          </a:p>
        </p:txBody>
      </p:sp>
      <p:sp>
        <p:nvSpPr>
          <p:cNvPr id="14" name="Content Placeholder 13"/>
          <p:cNvSpPr>
            <a:spLocks noGrp="1"/>
          </p:cNvSpPr>
          <p:nvPr>
            <p:ph idx="1"/>
          </p:nvPr>
        </p:nvSpPr>
        <p:spPr/>
        <p:txBody>
          <a:bodyPr/>
          <a:lstStyle/>
          <a:p>
            <a:pPr lvl="0">
              <a:lnSpc>
                <a:spcPct val="200000"/>
              </a:lnSpc>
            </a:pPr>
            <a:r>
              <a:rPr lang="en-US" dirty="0"/>
              <a:t>In order to complete this project, your approval is being requested to have a 3</a:t>
            </a:r>
            <a:r>
              <a:rPr lang="en-US" baseline="30000" dirty="0"/>
              <a:t>rd</a:t>
            </a:r>
            <a:r>
              <a:rPr lang="en-US" dirty="0"/>
              <a:t> party:</a:t>
            </a:r>
          </a:p>
          <a:p>
            <a:pPr marL="502920" lvl="0" indent="-457200">
              <a:lnSpc>
                <a:spcPct val="200000"/>
              </a:lnSpc>
              <a:buFont typeface="+mj-lt"/>
              <a:buAutoNum type="arabicPeriod"/>
            </a:pPr>
            <a:r>
              <a:rPr lang="en-US" dirty="0"/>
              <a:t>Create and deploy the hiring management system</a:t>
            </a:r>
          </a:p>
          <a:p>
            <a:pPr marL="45720" lvl="0" indent="0">
              <a:lnSpc>
                <a:spcPct val="200000"/>
              </a:lnSpc>
              <a:buNone/>
            </a:pPr>
            <a:r>
              <a:rPr lang="en-US" dirty="0"/>
              <a:t>or</a:t>
            </a:r>
          </a:p>
          <a:p>
            <a:pPr marL="502920" lvl="0" indent="-457200">
              <a:lnSpc>
                <a:spcPct val="200000"/>
              </a:lnSpc>
              <a:buFont typeface="+mj-lt"/>
              <a:buAutoNum type="arabicPeriod" startAt="2"/>
            </a:pPr>
            <a:r>
              <a:rPr lang="en-US" dirty="0"/>
              <a:t>Purchase an existing system</a:t>
            </a:r>
          </a:p>
        </p:txBody>
      </p:sp>
    </p:spTree>
    <p:extLst>
      <p:ext uri="{BB962C8B-B14F-4D97-AF65-F5344CB8AC3E}">
        <p14:creationId xmlns:p14="http://schemas.microsoft.com/office/powerpoint/2010/main" val="202464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a:t>
            </a:r>
          </a:p>
        </p:txBody>
      </p:sp>
      <p:sp>
        <p:nvSpPr>
          <p:cNvPr id="14" name="Content Placeholder 13"/>
          <p:cNvSpPr>
            <a:spLocks noGrp="1"/>
          </p:cNvSpPr>
          <p:nvPr>
            <p:ph idx="1"/>
          </p:nvPr>
        </p:nvSpPr>
        <p:spPr/>
        <p:txBody>
          <a:bodyPr/>
          <a:lstStyle/>
          <a:p>
            <a:pPr>
              <a:lnSpc>
                <a:spcPct val="200000"/>
              </a:lnSpc>
            </a:pPr>
            <a:r>
              <a:rPr lang="en-US" dirty="0" err="1"/>
              <a:t>Valacich</a:t>
            </a:r>
            <a:r>
              <a:rPr lang="en-US" dirty="0"/>
              <a:t>, J. S. &amp; George, J. F. (2016). Modern systems analysis and design (8th ed.). Upper Saddle River, NJ: Pearson</a:t>
            </a:r>
          </a:p>
          <a:p>
            <a:pPr lvl="0">
              <a:lnSpc>
                <a:spcPct val="200000"/>
              </a:lnSpc>
            </a:pPr>
            <a:r>
              <a:rPr lang="en-US" dirty="0"/>
              <a:t>Wright, P. (2020). BU 624-7 Systems Analysis </a:t>
            </a:r>
            <a:r>
              <a:rPr lang="en-US"/>
              <a:t>and Design: </a:t>
            </a:r>
            <a:r>
              <a:rPr lang="en-US" i="1"/>
              <a:t>Unit </a:t>
            </a:r>
            <a:r>
              <a:rPr lang="en-US" i="1" dirty="0"/>
              <a:t>7 </a:t>
            </a:r>
            <a:r>
              <a:rPr lang="en-US" i="1"/>
              <a:t>Final Project</a:t>
            </a:r>
            <a:endParaRPr lang="en-US" dirty="0"/>
          </a:p>
        </p:txBody>
      </p:sp>
    </p:spTree>
    <p:extLst>
      <p:ext uri="{BB962C8B-B14F-4D97-AF65-F5344CB8AC3E}">
        <p14:creationId xmlns:p14="http://schemas.microsoft.com/office/powerpoint/2010/main" val="422182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Problem</a:t>
            </a:r>
          </a:p>
        </p:txBody>
      </p:sp>
      <p:sp>
        <p:nvSpPr>
          <p:cNvPr id="14" name="Content Placeholder 13"/>
          <p:cNvSpPr>
            <a:spLocks noGrp="1"/>
          </p:cNvSpPr>
          <p:nvPr>
            <p:ph idx="1"/>
          </p:nvPr>
        </p:nvSpPr>
        <p:spPr/>
        <p:txBody>
          <a:bodyPr/>
          <a:lstStyle/>
          <a:p>
            <a:pPr>
              <a:lnSpc>
                <a:spcPct val="200000"/>
              </a:lnSpc>
            </a:pPr>
            <a:r>
              <a:rPr lang="en-US" dirty="0"/>
              <a:t>The company is experiencing a failure is the application review process. Fifty monthly employment vacancies are available each month. The vacancies are not being filled and affecting the company at all 6 different branches.</a:t>
            </a: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Problem</a:t>
            </a:r>
          </a:p>
        </p:txBody>
      </p:sp>
      <p:sp>
        <p:nvSpPr>
          <p:cNvPr id="14" name="Content Placeholder 13"/>
          <p:cNvSpPr>
            <a:spLocks noGrp="1"/>
          </p:cNvSpPr>
          <p:nvPr>
            <p:ph idx="1"/>
          </p:nvPr>
        </p:nvSpPr>
        <p:spPr/>
        <p:txBody>
          <a:bodyPr/>
          <a:lstStyle/>
          <a:p>
            <a:pPr>
              <a:lnSpc>
                <a:spcPct val="200000"/>
              </a:lnSpc>
            </a:pPr>
            <a:r>
              <a:rPr lang="en-US" dirty="0"/>
              <a:t>Based on the numbers of the 4</a:t>
            </a:r>
            <a:r>
              <a:rPr lang="en-US" baseline="30000" dirty="0"/>
              <a:t>th</a:t>
            </a:r>
            <a:r>
              <a:rPr lang="en-US" dirty="0"/>
              <a:t> quarter, the companies will block the flow of operations in this area, resulting in an ever increasing number of unfulfilled jobs positions in the company. </a:t>
            </a:r>
          </a:p>
        </p:txBody>
      </p:sp>
    </p:spTree>
    <p:extLst>
      <p:ext uri="{BB962C8B-B14F-4D97-AF65-F5344CB8AC3E}">
        <p14:creationId xmlns:p14="http://schemas.microsoft.com/office/powerpoint/2010/main" val="68235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baseline="30000" dirty="0"/>
              <a:t>th</a:t>
            </a:r>
            <a:r>
              <a:rPr lang="en-US" dirty="0"/>
              <a:t> Quarter Job Vacancies</a:t>
            </a:r>
          </a:p>
        </p:txBody>
      </p:sp>
      <p:graphicFrame>
        <p:nvGraphicFramePr>
          <p:cNvPr id="14" name="Content Placeholder 13" descr="Clustered column chart representing&#10;2 series and 1 line combination chart for 4 categories" title="Chart"/>
          <p:cNvGraphicFramePr>
            <a:graphicFrameLocks noGrp="1"/>
          </p:cNvGraphicFramePr>
          <p:nvPr>
            <p:ph idx="1"/>
            <p:extLst>
              <p:ext uri="{D42A27DB-BD31-4B8C-83A1-F6EECF244321}">
                <p14:modId xmlns:p14="http://schemas.microsoft.com/office/powerpoint/2010/main" val="590724985"/>
              </p:ext>
            </p:extLst>
          </p:nvPr>
        </p:nvGraphicFramePr>
        <p:xfrm>
          <a:off x="1065213" y="1828800"/>
          <a:ext cx="86868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Analysis</a:t>
            </a:r>
          </a:p>
        </p:txBody>
      </p:sp>
      <p:sp>
        <p:nvSpPr>
          <p:cNvPr id="14" name="Content Placeholder 13"/>
          <p:cNvSpPr>
            <a:spLocks noGrp="1"/>
          </p:cNvSpPr>
          <p:nvPr>
            <p:ph idx="1"/>
          </p:nvPr>
        </p:nvSpPr>
        <p:spPr/>
        <p:txBody>
          <a:bodyPr/>
          <a:lstStyle/>
          <a:p>
            <a:pPr>
              <a:lnSpc>
                <a:spcPct val="200000"/>
              </a:lnSpc>
            </a:pPr>
            <a:r>
              <a:rPr lang="en-US" dirty="0"/>
              <a:t>In our research of the issue has revealed that approximately 1000 job applications are received monthly from candidates seeking employment with our company. Applications are not being thoroughly evaluated and gauged for qualified applicants. Some applications are not evaluated at all.</a:t>
            </a:r>
          </a:p>
        </p:txBody>
      </p:sp>
    </p:spTree>
    <p:extLst>
      <p:ext uri="{BB962C8B-B14F-4D97-AF65-F5344CB8AC3E}">
        <p14:creationId xmlns:p14="http://schemas.microsoft.com/office/powerpoint/2010/main" val="289474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baseline="30000" dirty="0"/>
              <a:t>th</a:t>
            </a:r>
            <a:r>
              <a:rPr lang="en-US" dirty="0"/>
              <a:t> Quarter Job Applications</a:t>
            </a:r>
          </a:p>
        </p:txBody>
      </p:sp>
      <p:graphicFrame>
        <p:nvGraphicFramePr>
          <p:cNvPr id="14" name="Content Placeholder 13" descr="Clustered column chart representing&#10;2 series and 1 line combination chart for 4 categories" title="Chart"/>
          <p:cNvGraphicFramePr>
            <a:graphicFrameLocks noGrp="1"/>
          </p:cNvGraphicFramePr>
          <p:nvPr>
            <p:ph idx="1"/>
            <p:extLst>
              <p:ext uri="{D42A27DB-BD31-4B8C-83A1-F6EECF244321}">
                <p14:modId xmlns:p14="http://schemas.microsoft.com/office/powerpoint/2010/main" val="2301494797"/>
              </p:ext>
            </p:extLst>
          </p:nvPr>
        </p:nvGraphicFramePr>
        <p:xfrm>
          <a:off x="1065213" y="1828800"/>
          <a:ext cx="86868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919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Analysis</a:t>
            </a:r>
          </a:p>
        </p:txBody>
      </p:sp>
      <p:sp>
        <p:nvSpPr>
          <p:cNvPr id="14" name="Content Placeholder 13"/>
          <p:cNvSpPr>
            <a:spLocks noGrp="1"/>
          </p:cNvSpPr>
          <p:nvPr>
            <p:ph idx="1"/>
          </p:nvPr>
        </p:nvSpPr>
        <p:spPr/>
        <p:txBody>
          <a:bodyPr/>
          <a:lstStyle/>
          <a:p>
            <a:pPr>
              <a:lnSpc>
                <a:spcPct val="200000"/>
              </a:lnSpc>
            </a:pPr>
            <a:r>
              <a:rPr lang="en-US" dirty="0"/>
              <a:t>With approximately 1000 job applications coming into the company on a monthly basis, it is clear that there is no shortage of potential employment talent. It is also clear that process between submitted applications and hiring is broken due to job vacancies going unfulfilled.</a:t>
            </a:r>
          </a:p>
        </p:txBody>
      </p:sp>
    </p:spTree>
    <p:extLst>
      <p:ext uri="{BB962C8B-B14F-4D97-AF65-F5344CB8AC3E}">
        <p14:creationId xmlns:p14="http://schemas.microsoft.com/office/powerpoint/2010/main" val="338767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Assessment</a:t>
            </a:r>
          </a:p>
        </p:txBody>
      </p:sp>
      <p:sp>
        <p:nvSpPr>
          <p:cNvPr id="14" name="Content Placeholder 13"/>
          <p:cNvSpPr>
            <a:spLocks noGrp="1"/>
          </p:cNvSpPr>
          <p:nvPr>
            <p:ph idx="1"/>
          </p:nvPr>
        </p:nvSpPr>
        <p:spPr/>
        <p:txBody>
          <a:bodyPr/>
          <a:lstStyle/>
          <a:p>
            <a:pPr lvl="0">
              <a:lnSpc>
                <a:spcPct val="200000"/>
              </a:lnSpc>
            </a:pPr>
            <a:r>
              <a:rPr lang="en-US" b="1" dirty="0"/>
              <a:t>The Threat:</a:t>
            </a:r>
            <a:r>
              <a:rPr lang="en-US" dirty="0"/>
              <a:t> Each day productivity is falling behind. As productivity decreases with an increasing backlog, it is costing the company a loss of revenue. </a:t>
            </a:r>
          </a:p>
          <a:p>
            <a:pPr lvl="0">
              <a:lnSpc>
                <a:spcPct val="200000"/>
              </a:lnSpc>
            </a:pPr>
            <a:r>
              <a:rPr lang="en-US" b="1" dirty="0"/>
              <a:t>The Opportunity</a:t>
            </a:r>
            <a:r>
              <a:rPr lang="en-US" dirty="0"/>
              <a:t>: Expanding the workforce will allow the company to meet is business responsibilities</a:t>
            </a:r>
          </a:p>
        </p:txBody>
      </p:sp>
    </p:spTree>
    <p:extLst>
      <p:ext uri="{BB962C8B-B14F-4D97-AF65-F5344CB8AC3E}">
        <p14:creationId xmlns:p14="http://schemas.microsoft.com/office/powerpoint/2010/main" val="221313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a:t>
            </a:r>
          </a:p>
        </p:txBody>
      </p:sp>
      <p:sp>
        <p:nvSpPr>
          <p:cNvPr id="3" name="Text Placeholder 2"/>
          <p:cNvSpPr>
            <a:spLocks noGrp="1"/>
          </p:cNvSpPr>
          <p:nvPr>
            <p:ph type="body" idx="1"/>
          </p:nvPr>
        </p:nvSpPr>
        <p:spPr>
          <a:xfrm>
            <a:off x="1065214" y="3124200"/>
            <a:ext cx="8686800" cy="2743200"/>
          </a:xfrm>
        </p:spPr>
        <p:txBody>
          <a:bodyPr/>
          <a:lstStyle/>
          <a:p>
            <a:pPr>
              <a:lnSpc>
                <a:spcPct val="200000"/>
              </a:lnSpc>
            </a:pPr>
            <a:r>
              <a:rPr lang="en-US" dirty="0"/>
              <a:t>A system is needed to manage job applications submitted by job seekers. We have the options to create or purchase and install hiring management system software.</a:t>
            </a:r>
          </a:p>
        </p:txBody>
      </p:sp>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contrast presentation (widescreen).potx" id="{7A5589E3-C8FC-42FF-9F45-97961AC9204A}" vid="{8FC8D05C-4C37-46F2-BA08-1F1922797ED2}"/>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contrast presentation (widescreen)</Template>
  <TotalTime>736</TotalTime>
  <Words>456</Words>
  <Application>Microsoft Office PowerPoint</Application>
  <PresentationFormat>Custom</PresentationFormat>
  <Paragraphs>35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Medium</vt:lpstr>
      <vt:lpstr>Business Contrast 16x9</vt:lpstr>
      <vt:lpstr>Unit 7 Final Project (Part 2 - Presentation)</vt:lpstr>
      <vt:lpstr>The Problem</vt:lpstr>
      <vt:lpstr>The Problem</vt:lpstr>
      <vt:lpstr>4th Quarter Job Vacancies</vt:lpstr>
      <vt:lpstr>Analysis</vt:lpstr>
      <vt:lpstr>4th Quarter Job Applications</vt:lpstr>
      <vt:lpstr>Analysis</vt:lpstr>
      <vt:lpstr>Assessment</vt:lpstr>
      <vt:lpstr>Proposal</vt:lpstr>
      <vt:lpstr>Proposal</vt:lpstr>
      <vt:lpstr>Risk</vt:lpstr>
      <vt:lpstr>Recommendation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Final Project (Part 2 - Presentation)</dc:title>
  <dc:creator>Amon-Ra .</dc:creator>
  <cp:lastModifiedBy>Amon-Ra .</cp:lastModifiedBy>
  <cp:revision>21</cp:revision>
  <dcterms:created xsi:type="dcterms:W3CDTF">2020-02-22T18:09:17Z</dcterms:created>
  <dcterms:modified xsi:type="dcterms:W3CDTF">2022-10-21T22:42:49Z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