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69" r:id="rId6"/>
    <p:sldId id="259" r:id="rId7"/>
    <p:sldId id="272" r:id="rId8"/>
    <p:sldId id="271" r:id="rId9"/>
    <p:sldId id="260" r:id="rId10"/>
    <p:sldId id="273" r:id="rId11"/>
    <p:sldId id="262" r:id="rId12"/>
    <p:sldId id="274" r:id="rId13"/>
    <p:sldId id="277" r:id="rId14"/>
    <p:sldId id="275" r:id="rId15"/>
    <p:sldId id="276" r:id="rId16"/>
    <p:sldId id="265" r:id="rId17"/>
    <p:sldId id="278" r:id="rId18"/>
    <p:sldId id="27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657"/>
    <a:srgbClr val="3F3F3F"/>
    <a:srgbClr val="014067"/>
    <a:srgbClr val="014E7D"/>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4" autoAdjust="0"/>
  </p:normalViewPr>
  <p:slideViewPr>
    <p:cSldViewPr snapToGrid="0" showGuides="1">
      <p:cViewPr varScale="1">
        <p:scale>
          <a:sx n="90" d="100"/>
          <a:sy n="90" d="100"/>
        </p:scale>
        <p:origin x="576" y="9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10/21/2022</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10/21/2022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eu-copyright-reform/killing-parody-killing-memes-killing-the-internet-b864df222047" TargetMode="External"/><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gadgetsin.com/nokia-announced-meego-smart-phone-n9.htm" TargetMode="External"/><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loveios.net/2017/09/apple-officially-released-ios-11-to.html" TargetMode="External"/><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thenotice.net/2015/12/pur-minerals-4-in-1-review-porcelain-fair/" TargetMode="External"/><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rachttlg.com/2010/03/08/sephora-hk-closes/" TargetMode="External"/><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114260" y="2855631"/>
            <a:ext cx="1591236" cy="1118753"/>
            <a:chOff x="3114260" y="2902286"/>
            <a:chExt cx="1591236" cy="1118753"/>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467068"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HU</a:t>
              </a:r>
            </a:p>
          </p:txBody>
        </p:sp>
        <p:sp>
          <p:nvSpPr>
            <p:cNvPr id="21" name="TextBox 20">
              <a:extLst>
                <a:ext uri="{FF2B5EF4-FFF2-40B4-BE49-F238E27FC236}">
                  <a16:creationId xmlns:a16="http://schemas.microsoft.com/office/drawing/2014/main" id="{FC9A1C71-347B-44A9-88B4-692D9731582D}"/>
                </a:ext>
              </a:extLst>
            </p:cNvPr>
            <p:cNvSpPr txBox="1"/>
            <p:nvPr/>
          </p:nvSpPr>
          <p:spPr>
            <a:xfrm>
              <a:off x="3114260" y="3713262"/>
              <a:ext cx="1591235" cy="307777"/>
            </a:xfrm>
            <a:prstGeom prst="rect">
              <a:avLst/>
            </a:prstGeom>
            <a:noFill/>
          </p:spPr>
          <p:txBody>
            <a:bodyPr wrap="square" rtlCol="0">
              <a:spAutoFit/>
            </a:bodyPr>
            <a:lstStyle/>
            <a:p>
              <a:pPr algn="ctr"/>
              <a:r>
                <a:rPr lang="en-US" sz="1400" dirty="0">
                  <a:solidFill>
                    <a:schemeClr val="bg1"/>
                  </a:solidFill>
                  <a:latin typeface="Calibri Light" panose="020F0302020204030204" pitchFamily="34" charset="0"/>
                  <a:cs typeface="Calibri Light" panose="020F0302020204030204" pitchFamily="34" charset="0"/>
                </a:rPr>
                <a:t>Herzing University</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375721" y="2006084"/>
            <a:ext cx="5117632" cy="1616252"/>
          </a:xfrm>
        </p:spPr>
        <p:txBody>
          <a:bodyPr>
            <a:normAutofit fontScale="90000"/>
          </a:bodyPr>
          <a:lstStyle/>
          <a:p>
            <a:r>
              <a:rPr lang="en-US" dirty="0"/>
              <a:t>Unit 5 Assignment - Technology Innovation – Part 1 </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111922" y="3862534"/>
            <a:ext cx="5117632" cy="1257574"/>
          </a:xfrm>
        </p:spPr>
        <p:txBody>
          <a:bodyPr/>
          <a:lstStyle/>
          <a:p>
            <a:pPr algn="ctr"/>
            <a:r>
              <a:rPr lang="en-US"/>
              <a:t>Amon-ra</a:t>
            </a:r>
            <a:endParaRPr lang="en-US" dirty="0"/>
          </a:p>
          <a:p>
            <a:pPr algn="ctr"/>
            <a:r>
              <a:rPr lang="en-US" dirty="0"/>
              <a:t>BU 620-8 Technology and Innovation</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a:t>Proposed Innovation</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1645920"/>
            <a:ext cx="5225764" cy="4443730"/>
          </a:xfrm>
        </p:spPr>
        <p:txBody>
          <a:bodyPr/>
          <a:lstStyle/>
          <a:p>
            <a:pPr fontAlgn="base"/>
            <a:r>
              <a:rPr lang="en-US" sz="3600" dirty="0"/>
              <a:t>Constructing millions of physical locations at a rapid pace would a superhuman task. Using digital infrastructure of internet, as opposed to physical location, can instantly expand around the globe.</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10</a:t>
            </a:fld>
            <a:endParaRPr lang="en-US" dirty="0"/>
          </a:p>
        </p:txBody>
      </p:sp>
      <p:pic>
        <p:nvPicPr>
          <p:cNvPr id="6" name="Picture 5">
            <a:extLst>
              <a:ext uri="{FF2B5EF4-FFF2-40B4-BE49-F238E27FC236}">
                <a16:creationId xmlns:a16="http://schemas.microsoft.com/office/drawing/2014/main" id="{2E804B9B-941D-41BC-983C-5A2B3623709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757578" y="2029462"/>
            <a:ext cx="4886750" cy="3015125"/>
          </a:xfrm>
          <a:prstGeom prst="rect">
            <a:avLst/>
          </a:prstGeom>
        </p:spPr>
      </p:pic>
    </p:spTree>
    <p:extLst>
      <p:ext uri="{BB962C8B-B14F-4D97-AF65-F5344CB8AC3E}">
        <p14:creationId xmlns:p14="http://schemas.microsoft.com/office/powerpoint/2010/main" val="32960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a:t>Proposed Innovation</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fontAlgn="base"/>
            <a:r>
              <a:rPr lang="en-US" sz="3600" dirty="0"/>
              <a:t>Smart phones are more technologically advanced than most personal computers. They are mobile, present everywhere at all times, and very accessible.</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11</a:t>
            </a:fld>
            <a:endParaRPr lang="en-US" dirty="0"/>
          </a:p>
        </p:txBody>
      </p:sp>
      <p:pic>
        <p:nvPicPr>
          <p:cNvPr id="6" name="Picture 5">
            <a:extLst>
              <a:ext uri="{FF2B5EF4-FFF2-40B4-BE49-F238E27FC236}">
                <a16:creationId xmlns:a16="http://schemas.microsoft.com/office/drawing/2014/main" id="{823C53C5-0FAB-4A99-B25C-31328BF6B57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757578" y="1739062"/>
            <a:ext cx="4915732" cy="3932585"/>
          </a:xfrm>
          <a:prstGeom prst="rect">
            <a:avLst/>
          </a:prstGeom>
        </p:spPr>
      </p:pic>
    </p:spTree>
    <p:extLst>
      <p:ext uri="{BB962C8B-B14F-4D97-AF65-F5344CB8AC3E}">
        <p14:creationId xmlns:p14="http://schemas.microsoft.com/office/powerpoint/2010/main" val="370794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a:t>Proposed Innovation</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fontAlgn="base"/>
            <a:r>
              <a:rPr lang="en-US" sz="3600" dirty="0"/>
              <a:t>With the creation of an app, Sephora can rapidly expand the presence of Color IQ technology to be anywhere at anytime. Customers can place their immediately upon obtaining their Color IQ number.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12</a:t>
            </a:fld>
            <a:endParaRPr lang="en-US" dirty="0"/>
          </a:p>
        </p:txBody>
      </p:sp>
      <p:pic>
        <p:nvPicPr>
          <p:cNvPr id="6" name="Picture 5">
            <a:extLst>
              <a:ext uri="{FF2B5EF4-FFF2-40B4-BE49-F238E27FC236}">
                <a16:creationId xmlns:a16="http://schemas.microsoft.com/office/drawing/2014/main" id="{BCA70D1D-89F6-4CBA-ACF9-0167FA05384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93450" y="2161309"/>
            <a:ext cx="5086830" cy="2843679"/>
          </a:xfrm>
          <a:prstGeom prst="rect">
            <a:avLst/>
          </a:prstGeom>
        </p:spPr>
      </p:pic>
    </p:spTree>
    <p:extLst>
      <p:ext uri="{BB962C8B-B14F-4D97-AF65-F5344CB8AC3E}">
        <p14:creationId xmlns:p14="http://schemas.microsoft.com/office/powerpoint/2010/main" val="420042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lang="en-US" dirty="0">
                <a:solidFill>
                  <a:schemeClr val="tx1"/>
                </a:solidFill>
              </a:rPr>
              <a:t>Strategic Competitive</a:t>
            </a:r>
            <a:r>
              <a:rPr lang="en-US" dirty="0"/>
              <a:t> Advantage</a:t>
            </a:r>
            <a:endParaRPr lang="en-US" b="0" dirty="0">
              <a:solidFill>
                <a:schemeClr val="tx1"/>
              </a:solidFill>
              <a:latin typeface="Calibri Light" panose="020F0302020204030204" pitchFamily="34" charset="0"/>
              <a:cs typeface="Calibri Light" panose="020F0302020204030204" pitchFamily="34" charset="0"/>
            </a:endParaRPr>
          </a:p>
        </p:txBody>
      </p:sp>
      <p:sp>
        <p:nvSpPr>
          <p:cNvPr id="4" name="Title 10">
            <a:extLst>
              <a:ext uri="{FF2B5EF4-FFF2-40B4-BE49-F238E27FC236}">
                <a16:creationId xmlns:a16="http://schemas.microsoft.com/office/drawing/2014/main" id="{86F28108-5FAF-483D-A0BD-3B2C93BDEA34}"/>
              </a:ext>
            </a:extLst>
          </p:cNvPr>
          <p:cNvSpPr txBox="1">
            <a:spLocks/>
          </p:cNvSpPr>
          <p:nvPr/>
        </p:nvSpPr>
        <p:spPr>
          <a:xfrm>
            <a:off x="359228" y="2078182"/>
            <a:ext cx="10663447" cy="3990108"/>
          </a:xfrm>
          <a:prstGeom prst="rect">
            <a:avLst/>
          </a:prstGeom>
          <a:solidFill>
            <a:schemeClr val="bg1">
              <a:alpha val="90000"/>
            </a:schemeClr>
          </a:solidFill>
        </p:spPr>
        <p:txBody>
          <a:bodyPr vert="horz" lIns="288000" tIns="45720" rIns="91440" bIns="0" rtlCol="0" anchor="ctr">
            <a:normAutofit/>
          </a:bodyPr>
          <a:lstStyle>
            <a:lvl1pPr algn="l" defTabSz="914400" rtl="0" eaLnBrk="1" latinLnBrk="0" hangingPunct="1">
              <a:lnSpc>
                <a:spcPct val="90000"/>
              </a:lnSpc>
              <a:spcBef>
                <a:spcPct val="0"/>
              </a:spcBef>
              <a:buNone/>
              <a:defRPr lang="en-IN" sz="3600" b="1" kern="1200">
                <a:solidFill>
                  <a:schemeClr val="tx1"/>
                </a:solidFill>
                <a:latin typeface="+mj-lt"/>
                <a:ea typeface="+mj-ea"/>
                <a:cs typeface="+mj-cs"/>
              </a:defRPr>
            </a:lvl1pPr>
          </a:lstStyle>
          <a:p>
            <a:pPr marL="571500" indent="-571500">
              <a:buFont typeface="Arial" panose="020B0604020202020204" pitchFamily="34" charset="0"/>
              <a:buChar char="•"/>
            </a:pPr>
            <a:r>
              <a:rPr lang="en-US" b="0" dirty="0">
                <a:latin typeface="Calibri Light" panose="020F0302020204030204" pitchFamily="34" charset="0"/>
                <a:cs typeface="Calibri Light" panose="020F0302020204030204" pitchFamily="34" charset="0"/>
              </a:rPr>
              <a:t>Increased presence of Color IQ Technology</a:t>
            </a:r>
          </a:p>
          <a:p>
            <a:pPr marL="571500" indent="-571500">
              <a:buFont typeface="Arial" panose="020B0604020202020204" pitchFamily="34" charset="0"/>
              <a:buChar char="•"/>
            </a:pPr>
            <a:r>
              <a:rPr lang="en-US" b="0" dirty="0">
                <a:latin typeface="Calibri Light" panose="020F0302020204030204" pitchFamily="34" charset="0"/>
                <a:cs typeface="Calibri Light" panose="020F0302020204030204" pitchFamily="34" charset="0"/>
              </a:rPr>
              <a:t>Convenience</a:t>
            </a:r>
          </a:p>
          <a:p>
            <a:pPr marL="571500" indent="-571500">
              <a:buFont typeface="Arial" panose="020B0604020202020204" pitchFamily="34" charset="0"/>
              <a:buChar char="•"/>
            </a:pPr>
            <a:r>
              <a:rPr lang="en-US" b="0" dirty="0">
                <a:latin typeface="Calibri Light" panose="020F0302020204030204" pitchFamily="34" charset="0"/>
                <a:cs typeface="Calibri Light" panose="020F0302020204030204" pitchFamily="34" charset="0"/>
              </a:rPr>
              <a:t>Eliminate the need to travel to a physical</a:t>
            </a:r>
          </a:p>
          <a:p>
            <a:pPr marL="571500" indent="-571500">
              <a:buFont typeface="Arial" panose="020B0604020202020204" pitchFamily="34" charset="0"/>
              <a:buChar char="•"/>
            </a:pPr>
            <a:r>
              <a:rPr lang="en-US" b="0" dirty="0">
                <a:latin typeface="Calibri Light" panose="020F0302020204030204" pitchFamily="34" charset="0"/>
                <a:cs typeface="Calibri Light" panose="020F0302020204030204" pitchFamily="34" charset="0"/>
              </a:rPr>
              <a:t>Decreased time from customer interest to sale through the elimination of travel</a:t>
            </a:r>
          </a:p>
          <a:p>
            <a:pPr marL="571500" indent="-571500">
              <a:buFont typeface="Arial" panose="020B0604020202020204" pitchFamily="34" charset="0"/>
              <a:buChar char="•"/>
            </a:pPr>
            <a:r>
              <a:rPr lang="en-US" b="0" dirty="0">
                <a:latin typeface="Calibri Light" panose="020F0302020204030204" pitchFamily="34" charset="0"/>
                <a:cs typeface="Calibri Light" panose="020F0302020204030204" pitchFamily="34" charset="0"/>
              </a:rPr>
              <a:t>Customers can instantly share the experience of Color IQ with their friends</a:t>
            </a:r>
          </a:p>
        </p:txBody>
      </p:sp>
    </p:spTree>
    <p:extLst>
      <p:ext uri="{BB962C8B-B14F-4D97-AF65-F5344CB8AC3E}">
        <p14:creationId xmlns:p14="http://schemas.microsoft.com/office/powerpoint/2010/main" val="200922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normAutofit/>
          </a:bodyPr>
          <a:lstStyle/>
          <a:p>
            <a:r>
              <a:rPr lang="en-US" dirty="0">
                <a:solidFill>
                  <a:schemeClr val="tx1"/>
                </a:solidFill>
              </a:rPr>
              <a:t>Origin of the Idea</a:t>
            </a:r>
            <a:endParaRPr lang="en-US" b="0" dirty="0">
              <a:solidFill>
                <a:schemeClr val="tx1"/>
              </a:solidFill>
              <a:latin typeface="Calibri Light" panose="020F0302020204030204" pitchFamily="34" charset="0"/>
              <a:cs typeface="Calibri Light" panose="020F0302020204030204" pitchFamily="34" charset="0"/>
            </a:endParaRPr>
          </a:p>
        </p:txBody>
      </p:sp>
      <p:sp>
        <p:nvSpPr>
          <p:cNvPr id="4" name="Title 10">
            <a:extLst>
              <a:ext uri="{FF2B5EF4-FFF2-40B4-BE49-F238E27FC236}">
                <a16:creationId xmlns:a16="http://schemas.microsoft.com/office/drawing/2014/main" id="{86F28108-5FAF-483D-A0BD-3B2C93BDEA34}"/>
              </a:ext>
            </a:extLst>
          </p:cNvPr>
          <p:cNvSpPr txBox="1">
            <a:spLocks/>
          </p:cNvSpPr>
          <p:nvPr/>
        </p:nvSpPr>
        <p:spPr>
          <a:xfrm>
            <a:off x="359228" y="2078182"/>
            <a:ext cx="10663447" cy="3990108"/>
          </a:xfrm>
          <a:prstGeom prst="rect">
            <a:avLst/>
          </a:prstGeom>
          <a:solidFill>
            <a:schemeClr val="bg1">
              <a:alpha val="90000"/>
            </a:schemeClr>
          </a:solidFill>
        </p:spPr>
        <p:txBody>
          <a:bodyPr vert="horz" lIns="288000" tIns="45720" rIns="91440" bIns="0" rtlCol="0" anchor="ctr">
            <a:normAutofit lnSpcReduction="10000"/>
          </a:bodyPr>
          <a:lstStyle>
            <a:lvl1pPr algn="l" defTabSz="914400" rtl="0" eaLnBrk="1" latinLnBrk="0" hangingPunct="1">
              <a:lnSpc>
                <a:spcPct val="90000"/>
              </a:lnSpc>
              <a:spcBef>
                <a:spcPct val="0"/>
              </a:spcBef>
              <a:buNone/>
              <a:defRPr lang="en-IN" sz="3600" b="1" kern="1200">
                <a:solidFill>
                  <a:schemeClr val="tx1"/>
                </a:solidFill>
                <a:latin typeface="+mj-lt"/>
                <a:ea typeface="+mj-ea"/>
                <a:cs typeface="+mj-cs"/>
              </a:defRPr>
            </a:lvl1pPr>
          </a:lstStyle>
          <a:p>
            <a:r>
              <a:rPr lang="en-US" b="0" dirty="0">
                <a:latin typeface="Calibri Light" panose="020F0302020204030204" pitchFamily="34" charset="0"/>
                <a:cs typeface="Calibri Light" panose="020F0302020204030204" pitchFamily="34" charset="0"/>
              </a:rPr>
              <a:t>Upon discovering that Sephora created Color IQ, which is available at their locations, it immediately became apparent that this technology would be expensive to expand at brick-and-mortar locations. A large amount of expense could be saved by using what presently in place much like companies such as Lyft and Uber that have cut inventory costs with drivers using their own vehicles.</a:t>
            </a:r>
          </a:p>
        </p:txBody>
      </p:sp>
    </p:spTree>
    <p:extLst>
      <p:ext uri="{BB962C8B-B14F-4D97-AF65-F5344CB8AC3E}">
        <p14:creationId xmlns:p14="http://schemas.microsoft.com/office/powerpoint/2010/main" val="1173685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normAutofit/>
          </a:bodyPr>
          <a:lstStyle/>
          <a:p>
            <a:r>
              <a:rPr lang="en-US" dirty="0">
                <a:solidFill>
                  <a:schemeClr val="tx1"/>
                </a:solidFill>
              </a:rPr>
              <a:t>Requirements</a:t>
            </a:r>
            <a:endParaRPr lang="en-US" b="0" dirty="0">
              <a:solidFill>
                <a:schemeClr val="tx1"/>
              </a:solidFill>
              <a:latin typeface="Calibri Light" panose="020F0302020204030204" pitchFamily="34" charset="0"/>
              <a:cs typeface="Calibri Light" panose="020F0302020204030204" pitchFamily="34" charset="0"/>
            </a:endParaRPr>
          </a:p>
        </p:txBody>
      </p:sp>
      <p:sp>
        <p:nvSpPr>
          <p:cNvPr id="4" name="Title 10">
            <a:extLst>
              <a:ext uri="{FF2B5EF4-FFF2-40B4-BE49-F238E27FC236}">
                <a16:creationId xmlns:a16="http://schemas.microsoft.com/office/drawing/2014/main" id="{86F28108-5FAF-483D-A0BD-3B2C93BDEA34}"/>
              </a:ext>
            </a:extLst>
          </p:cNvPr>
          <p:cNvSpPr txBox="1">
            <a:spLocks/>
          </p:cNvSpPr>
          <p:nvPr/>
        </p:nvSpPr>
        <p:spPr>
          <a:xfrm>
            <a:off x="359229" y="2019960"/>
            <a:ext cx="10663447" cy="3990108"/>
          </a:xfrm>
          <a:prstGeom prst="rect">
            <a:avLst/>
          </a:prstGeom>
          <a:solidFill>
            <a:schemeClr val="bg1">
              <a:alpha val="90000"/>
            </a:schemeClr>
          </a:solidFill>
        </p:spPr>
        <p:txBody>
          <a:bodyPr vert="horz" lIns="288000" tIns="45720" rIns="91440" bIns="0" rtlCol="0" anchor="ctr">
            <a:normAutofit/>
          </a:bodyPr>
          <a:lstStyle>
            <a:lvl1pPr algn="l" defTabSz="914400" rtl="0" eaLnBrk="1" latinLnBrk="0" hangingPunct="1">
              <a:lnSpc>
                <a:spcPct val="90000"/>
              </a:lnSpc>
              <a:spcBef>
                <a:spcPct val="0"/>
              </a:spcBef>
              <a:buNone/>
              <a:defRPr lang="en-IN" sz="3600" b="1" kern="1200">
                <a:solidFill>
                  <a:schemeClr val="tx1"/>
                </a:solidFill>
                <a:latin typeface="+mj-lt"/>
                <a:ea typeface="+mj-ea"/>
                <a:cs typeface="+mj-cs"/>
              </a:defRPr>
            </a:lvl1pPr>
          </a:lstStyle>
          <a:p>
            <a:r>
              <a:rPr lang="en-US" b="0" dirty="0">
                <a:latin typeface="Calibri Light" panose="020F0302020204030204" pitchFamily="34" charset="0"/>
                <a:cs typeface="Calibri Light" panose="020F0302020204030204" pitchFamily="34" charset="0"/>
              </a:rPr>
              <a:t>The most popular smart phone operating systems are Android and IOS for Apple. This innovative idea will require identifying a programming language or app-builder platform that can be used to create the mobile application. The company can contract a 3</a:t>
            </a:r>
            <a:r>
              <a:rPr lang="en-US" b="0" baseline="30000" dirty="0">
                <a:latin typeface="Calibri Light" panose="020F0302020204030204" pitchFamily="34" charset="0"/>
                <a:cs typeface="Calibri Light" panose="020F0302020204030204" pitchFamily="34" charset="0"/>
              </a:rPr>
              <a:t>rd</a:t>
            </a:r>
            <a:r>
              <a:rPr lang="en-US" b="0" dirty="0">
                <a:latin typeface="Calibri Light" panose="020F0302020204030204" pitchFamily="34" charset="0"/>
                <a:cs typeface="Calibri Light" panose="020F0302020204030204" pitchFamily="34" charset="0"/>
              </a:rPr>
              <a:t> </a:t>
            </a:r>
            <a:r>
              <a:rPr lang="en-US" b="0">
                <a:latin typeface="Calibri Light" panose="020F0302020204030204" pitchFamily="34" charset="0"/>
                <a:cs typeface="Calibri Light" panose="020F0302020204030204" pitchFamily="34" charset="0"/>
              </a:rPr>
              <a:t>party company </a:t>
            </a:r>
            <a:r>
              <a:rPr lang="en-US" b="0" dirty="0">
                <a:latin typeface="Calibri Light" panose="020F0302020204030204" pitchFamily="34" charset="0"/>
                <a:cs typeface="Calibri Light" panose="020F0302020204030204" pitchFamily="34" charset="0"/>
              </a:rPr>
              <a:t>to develop and deploy the app or invest in-house mobile application and support team.</a:t>
            </a:r>
          </a:p>
        </p:txBody>
      </p:sp>
    </p:spTree>
    <p:extLst>
      <p:ext uri="{BB962C8B-B14F-4D97-AF65-F5344CB8AC3E}">
        <p14:creationId xmlns:p14="http://schemas.microsoft.com/office/powerpoint/2010/main" val="1439918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a:lstStyle/>
          <a:p>
            <a:fld id="{8699F50C-BE38-4BD0-BA84-9B090E1F2B9B}" type="slidenum">
              <a:rPr lang="en-US" smtClean="0"/>
              <a:t>16</a:t>
            </a:fld>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B66710D-28AC-4C32-9442-8DDD0E2A9917}"/>
              </a:ext>
            </a:extLst>
          </p:cNvPr>
          <p:cNvSpPr>
            <a:spLocks noGrp="1"/>
          </p:cNvSpPr>
          <p:nvPr>
            <p:ph type="body" sz="quarter" idx="12"/>
          </p:nvPr>
        </p:nvSpPr>
        <p:spPr>
          <a:xfrm>
            <a:off x="518678" y="1468582"/>
            <a:ext cx="10147191" cy="4613563"/>
          </a:xfrm>
        </p:spPr>
        <p:txBody>
          <a:bodyPr/>
          <a:lstStyle/>
          <a:p>
            <a:pPr algn="l">
              <a:buClr>
                <a:schemeClr val="accent2"/>
              </a:buClr>
            </a:pPr>
            <a:r>
              <a:rPr lang="en-US" sz="2300" dirty="0"/>
              <a:t>About Us. (n.d.). Retrieved December 1, 2019, from https://www.sephora.com/beauty/about-us.</a:t>
            </a:r>
          </a:p>
          <a:p>
            <a:pPr algn="l">
              <a:buClr>
                <a:schemeClr val="accent2"/>
              </a:buClr>
            </a:pPr>
            <a:endParaRPr lang="en-US" sz="2300" dirty="0"/>
          </a:p>
          <a:p>
            <a:pPr algn="l">
              <a:buClr>
                <a:schemeClr val="accent2"/>
              </a:buClr>
            </a:pPr>
            <a:r>
              <a:rPr lang="en-US" sz="2300" dirty="0" err="1"/>
              <a:t>Huezo</a:t>
            </a:r>
            <a:r>
              <a:rPr lang="en-US" sz="2300" dirty="0"/>
              <a:t>, M. (2015, June 2). Five Brands That Are Setting The Bar For Customer Experience Innovation. Retrieved from https://www.limaconsulting.com/five-brands-that-are-setting-the-bar-for-customer-experience-innovation/.</a:t>
            </a:r>
          </a:p>
          <a:p>
            <a:pPr algn="l">
              <a:buClr>
                <a:schemeClr val="accent2"/>
              </a:buClr>
            </a:pPr>
            <a:endParaRPr lang="en-US" sz="2300" dirty="0"/>
          </a:p>
          <a:p>
            <a:pPr algn="l">
              <a:buClr>
                <a:schemeClr val="accent2"/>
              </a:buClr>
            </a:pPr>
            <a:r>
              <a:rPr lang="en-US" sz="2300" dirty="0"/>
              <a:t>Lyft, Inc. (n.d.). Vehicle requirements. Retrieved December 1, 2019, from https://help.lyft.com/hc/en-us/articles/115013077448-Vehicle-requirements.</a:t>
            </a:r>
          </a:p>
          <a:p>
            <a:pPr algn="l">
              <a:buClr>
                <a:schemeClr val="accent2"/>
              </a:buClr>
            </a:pPr>
            <a:endParaRPr lang="en-US" sz="2300" dirty="0"/>
          </a:p>
          <a:p>
            <a:pPr algn="l">
              <a:buClr>
                <a:schemeClr val="accent2"/>
              </a:buClr>
            </a:pPr>
            <a:r>
              <a:rPr lang="en-US" sz="2300" dirty="0"/>
              <a:t>Top 10 Mobile Phones Operating Systems. (2018, August 11). Retrieved from https://www.shoutmeloud.com/top-mobile-os-overview.html.</a:t>
            </a: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normAutofit/>
          </a:bodyPr>
          <a:lstStyle/>
          <a:p>
            <a:r>
              <a:rPr lang="en-US" sz="4000" dirty="0"/>
              <a:t>Sephora</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7" y="2886076"/>
            <a:ext cx="10770757" cy="3232149"/>
          </a:xfrm>
        </p:spPr>
        <p:txBody>
          <a:bodyPr>
            <a:normAutofit/>
          </a:bodyPr>
          <a:lstStyle/>
          <a:p>
            <a:pPr marL="0" indent="0">
              <a:buClr>
                <a:schemeClr val="accent2"/>
              </a:buClr>
              <a:buNone/>
            </a:pPr>
            <a:r>
              <a:rPr lang="en-US" sz="3600" dirty="0"/>
              <a:t>Sephora is one global beauty and cosmetic company. Founded in 1970 in France by Dominique Mandonnaud and presently owned under the parent company LVMH Moët Hennessy Louis Vuitton, Sephora provides luxury goods in an assortment of categories to countries around the world.</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dirty="0"/>
          </a:p>
        </p:txBody>
      </p:sp>
      <p:sp>
        <p:nvSpPr>
          <p:cNvPr id="9" name="Title 8">
            <a:extLst>
              <a:ext uri="{FF2B5EF4-FFF2-40B4-BE49-F238E27FC236}">
                <a16:creationId xmlns:a16="http://schemas.microsoft.com/office/drawing/2014/main" id="{DEC3CA52-4BE0-4D41-BF5B-21306CBF0AB5}"/>
              </a:ext>
            </a:extLst>
          </p:cNvPr>
          <p:cNvSpPr>
            <a:spLocks noGrp="1"/>
          </p:cNvSpPr>
          <p:nvPr>
            <p:ph type="title"/>
          </p:nvPr>
        </p:nvSpPr>
        <p:spPr/>
        <p:txBody>
          <a:bodyPr>
            <a:normAutofit/>
          </a:bodyPr>
          <a:lstStyle/>
          <a:p>
            <a:r>
              <a:rPr lang="en-US" dirty="0"/>
              <a:t>Company</a:t>
            </a:r>
          </a:p>
        </p:txBody>
      </p:sp>
    </p:spTree>
    <p:extLst>
      <p:ext uri="{BB962C8B-B14F-4D97-AF65-F5344CB8AC3E}">
        <p14:creationId xmlns:p14="http://schemas.microsoft.com/office/powerpoint/2010/main" val="389151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1241109"/>
            <a:ext cx="5564622" cy="1215566"/>
          </a:xfrm>
        </p:spPr>
        <p:txBody>
          <a:bodyPr>
            <a:normAutofit fontScale="90000"/>
          </a:bodyPr>
          <a:lstStyle/>
          <a:p>
            <a:r>
              <a:rPr lang="en-US" dirty="0"/>
              <a:t>Business and Organizational Context</a:t>
            </a:r>
            <a:endParaRPr lang="en-US"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563091"/>
            <a:ext cx="4942829" cy="3524725"/>
          </a:xfrm>
        </p:spPr>
        <p:txBody>
          <a:bodyPr>
            <a:noAutofit/>
          </a:bodyPr>
          <a:lstStyle/>
          <a:p>
            <a:pPr marL="0" lvl="0" indent="0">
              <a:lnSpc>
                <a:spcPct val="110000"/>
              </a:lnSpc>
              <a:buNone/>
            </a:pPr>
            <a:r>
              <a:rPr lang="en-US" sz="3600" dirty="0">
                <a:solidFill>
                  <a:schemeClr val="accent1"/>
                </a:solidFill>
                <a:latin typeface="+mj-lt"/>
                <a:ea typeface="+mj-ea"/>
                <a:cs typeface="+mj-cs"/>
              </a:rPr>
              <a:t>A recent innovation in the Sephora company has solved an ongoing issue for customers in the cosmetic market.</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1241109"/>
            <a:ext cx="5564622" cy="1215566"/>
          </a:xfrm>
        </p:spPr>
        <p:txBody>
          <a:bodyPr>
            <a:normAutofit fontScale="90000"/>
          </a:bodyPr>
          <a:lstStyle/>
          <a:p>
            <a:r>
              <a:rPr lang="en-US" dirty="0"/>
              <a:t>Business and Organizational Context</a:t>
            </a:r>
            <a:endParaRPr lang="en-US"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563091"/>
            <a:ext cx="4942829" cy="3524725"/>
          </a:xfrm>
        </p:spPr>
        <p:txBody>
          <a:bodyPr>
            <a:noAutofit/>
          </a:bodyPr>
          <a:lstStyle/>
          <a:p>
            <a:pPr marL="0" lvl="0" indent="0">
              <a:lnSpc>
                <a:spcPct val="110000"/>
              </a:lnSpc>
              <a:buNone/>
            </a:pPr>
            <a:r>
              <a:rPr lang="en-US" sz="3600" dirty="0">
                <a:solidFill>
                  <a:schemeClr val="accent1"/>
                </a:solidFill>
                <a:latin typeface="+mj-lt"/>
                <a:ea typeface="+mj-ea"/>
                <a:cs typeface="+mj-cs"/>
              </a:rPr>
              <a:t>The beauty product consumers have always been faced with being unable to locating the proper cosmetic foundation.</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4</a:t>
            </a:fld>
            <a:endParaRPr lang="en-US" dirty="0"/>
          </a:p>
        </p:txBody>
      </p:sp>
    </p:spTree>
    <p:extLst>
      <p:ext uri="{BB962C8B-B14F-4D97-AF65-F5344CB8AC3E}">
        <p14:creationId xmlns:p14="http://schemas.microsoft.com/office/powerpoint/2010/main" val="60637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1241109"/>
            <a:ext cx="5564622" cy="1215566"/>
          </a:xfrm>
        </p:spPr>
        <p:txBody>
          <a:bodyPr>
            <a:normAutofit fontScale="90000"/>
          </a:bodyPr>
          <a:lstStyle/>
          <a:p>
            <a:r>
              <a:rPr lang="en-US" dirty="0"/>
              <a:t>Business and Organizational Context</a:t>
            </a:r>
            <a:endParaRPr lang="en-US"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563091"/>
            <a:ext cx="4942829" cy="3524725"/>
          </a:xfrm>
        </p:spPr>
        <p:txBody>
          <a:bodyPr>
            <a:noAutofit/>
          </a:bodyPr>
          <a:lstStyle/>
          <a:p>
            <a:pPr marL="0" lvl="0" indent="0">
              <a:lnSpc>
                <a:spcPct val="110000"/>
              </a:lnSpc>
              <a:buNone/>
            </a:pPr>
            <a:r>
              <a:rPr lang="en-US" sz="3600" dirty="0">
                <a:solidFill>
                  <a:schemeClr val="accent1"/>
                </a:solidFill>
                <a:latin typeface="+mj-lt"/>
                <a:ea typeface="+mj-ea"/>
                <a:cs typeface="+mj-cs"/>
              </a:rPr>
              <a:t>Customers are usually forced to settle for products that do not match their skin tone, giving the wearer a two-tone appearance. </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5</a:t>
            </a:fld>
            <a:endParaRPr lang="en-US" dirty="0"/>
          </a:p>
        </p:txBody>
      </p:sp>
    </p:spTree>
    <p:extLst>
      <p:ext uri="{BB962C8B-B14F-4D97-AF65-F5344CB8AC3E}">
        <p14:creationId xmlns:p14="http://schemas.microsoft.com/office/powerpoint/2010/main" val="295990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2576946"/>
            <a:ext cx="5204404" cy="3510870"/>
          </a:xfrm>
        </p:spPr>
        <p:txBody>
          <a:bodyPr>
            <a:noAutofit/>
          </a:bodyPr>
          <a:lstStyle/>
          <a:p>
            <a:pPr marL="0" lvl="0" indent="0">
              <a:buNone/>
            </a:pPr>
            <a:r>
              <a:rPr lang="en-US" sz="3600" dirty="0">
                <a:solidFill>
                  <a:srgbClr val="013657"/>
                </a:solidFill>
              </a:rPr>
              <a:t>To remedy this, Sephora has created a revolutionary technology coined Color IQ. Sephora’s Color IQ technology scans the face of the customer and identifies their Color IQ number. </a:t>
            </a: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6</a:t>
            </a:fld>
            <a:endParaRPr lang="en-US" dirty="0"/>
          </a:p>
        </p:txBody>
      </p:sp>
      <p:sp>
        <p:nvSpPr>
          <p:cNvPr id="13" name="Title 3">
            <a:extLst>
              <a:ext uri="{FF2B5EF4-FFF2-40B4-BE49-F238E27FC236}">
                <a16:creationId xmlns:a16="http://schemas.microsoft.com/office/drawing/2014/main" id="{FC8DC53B-0EC1-4F8E-BCCC-63D3349A8F07}"/>
              </a:ext>
            </a:extLst>
          </p:cNvPr>
          <p:cNvSpPr>
            <a:spLocks noGrp="1"/>
          </p:cNvSpPr>
          <p:nvPr>
            <p:ph type="title"/>
          </p:nvPr>
        </p:nvSpPr>
        <p:spPr>
          <a:xfrm>
            <a:off x="531813" y="1241425"/>
            <a:ext cx="5813569" cy="1216025"/>
          </a:xfrm>
        </p:spPr>
        <p:txBody>
          <a:bodyPr>
            <a:normAutofit fontScale="90000"/>
          </a:bodyPr>
          <a:lstStyle/>
          <a:p>
            <a:r>
              <a:rPr lang="en-US" dirty="0"/>
              <a:t>Business and Organizational Context</a:t>
            </a:r>
            <a:endParaRPr lang="en-US" b="0" dirty="0"/>
          </a:p>
        </p:txBody>
      </p:sp>
    </p:spTree>
    <p:extLst>
      <p:ext uri="{BB962C8B-B14F-4D97-AF65-F5344CB8AC3E}">
        <p14:creationId xmlns:p14="http://schemas.microsoft.com/office/powerpoint/2010/main" val="320546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2576946"/>
            <a:ext cx="5813569" cy="3510870"/>
          </a:xfrm>
        </p:spPr>
        <p:txBody>
          <a:bodyPr>
            <a:noAutofit/>
          </a:bodyPr>
          <a:lstStyle/>
          <a:p>
            <a:pPr marL="0" lvl="0" indent="0">
              <a:buNone/>
            </a:pPr>
            <a:r>
              <a:rPr lang="en-US" sz="3600" dirty="0">
                <a:solidFill>
                  <a:srgbClr val="013657"/>
                </a:solidFill>
              </a:rPr>
              <a:t>The number corresponds to 1 within 1500 of their foundation products. The Sephora’s Color IQ technology scan is available only instore. Customers can visit any of their locations to access the face scanning service.</a:t>
            </a: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7</a:t>
            </a:fld>
            <a:endParaRPr lang="en-US" dirty="0"/>
          </a:p>
        </p:txBody>
      </p:sp>
      <p:sp>
        <p:nvSpPr>
          <p:cNvPr id="13" name="Title 3">
            <a:extLst>
              <a:ext uri="{FF2B5EF4-FFF2-40B4-BE49-F238E27FC236}">
                <a16:creationId xmlns:a16="http://schemas.microsoft.com/office/drawing/2014/main" id="{FC8DC53B-0EC1-4F8E-BCCC-63D3349A8F07}"/>
              </a:ext>
            </a:extLst>
          </p:cNvPr>
          <p:cNvSpPr>
            <a:spLocks noGrp="1"/>
          </p:cNvSpPr>
          <p:nvPr>
            <p:ph type="title"/>
          </p:nvPr>
        </p:nvSpPr>
        <p:spPr>
          <a:xfrm>
            <a:off x="531813" y="1241425"/>
            <a:ext cx="5813569" cy="1216025"/>
          </a:xfrm>
        </p:spPr>
        <p:txBody>
          <a:bodyPr>
            <a:normAutofit fontScale="90000"/>
          </a:bodyPr>
          <a:lstStyle/>
          <a:p>
            <a:r>
              <a:rPr lang="en-US" dirty="0"/>
              <a:t>Business and Organizational Context</a:t>
            </a:r>
            <a:endParaRPr lang="en-US" b="0" dirty="0"/>
          </a:p>
        </p:txBody>
      </p:sp>
    </p:spTree>
    <p:extLst>
      <p:ext uri="{BB962C8B-B14F-4D97-AF65-F5344CB8AC3E}">
        <p14:creationId xmlns:p14="http://schemas.microsoft.com/office/powerpoint/2010/main" val="375455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a:t>Proposed Innovation</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fontAlgn="base"/>
            <a:r>
              <a:rPr lang="en-US" sz="3600" dirty="0"/>
              <a:t>The next innovative phase of this revolutionary technology, expands the accessibility of the service and creates a more convenient experience for the consumer.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8</a:t>
            </a:fld>
            <a:endParaRPr lang="en-US" dirty="0"/>
          </a:p>
        </p:txBody>
      </p:sp>
      <p:pic>
        <p:nvPicPr>
          <p:cNvPr id="8" name="Picture 7">
            <a:extLst>
              <a:ext uri="{FF2B5EF4-FFF2-40B4-BE49-F238E27FC236}">
                <a16:creationId xmlns:a16="http://schemas.microsoft.com/office/drawing/2014/main" id="{241473E3-635A-43FA-B5E2-836556FFA3C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54343" y="2005762"/>
            <a:ext cx="4886195" cy="3247882"/>
          </a:xfrm>
          <a:prstGeom prst="rect">
            <a:avLst/>
          </a:prstGeom>
        </p:spPr>
      </p:pic>
    </p:spTree>
    <p:extLst>
      <p:ext uri="{BB962C8B-B14F-4D97-AF65-F5344CB8AC3E}">
        <p14:creationId xmlns:p14="http://schemas.microsoft.com/office/powerpoint/2010/main" val="310042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a:t>Proposed Innovation</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fontAlgn="base"/>
            <a:r>
              <a:rPr lang="en-US" sz="3600" dirty="0"/>
              <a:t>Color IQ technology is confined to retail locations. Sephora will expand the presence of its Color IQ by placing this technology in millions of locations.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9</a:t>
            </a:fld>
            <a:endParaRPr lang="en-US" dirty="0"/>
          </a:p>
        </p:txBody>
      </p:sp>
      <p:pic>
        <p:nvPicPr>
          <p:cNvPr id="6" name="Picture 5">
            <a:extLst>
              <a:ext uri="{FF2B5EF4-FFF2-40B4-BE49-F238E27FC236}">
                <a16:creationId xmlns:a16="http://schemas.microsoft.com/office/drawing/2014/main" id="{7CCA5287-FEAD-4035-A450-C988C413743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95910" y="2294313"/>
            <a:ext cx="4964230" cy="2676698"/>
          </a:xfrm>
          <a:prstGeom prst="rect">
            <a:avLst/>
          </a:prstGeom>
        </p:spPr>
      </p:pic>
    </p:spTree>
    <p:extLst>
      <p:ext uri="{BB962C8B-B14F-4D97-AF65-F5344CB8AC3E}">
        <p14:creationId xmlns:p14="http://schemas.microsoft.com/office/powerpoint/2010/main" val="3548799005"/>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693</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Calibri Light</vt:lpstr>
      <vt:lpstr>Gill Sans SemiBold</vt:lpstr>
      <vt:lpstr>Times New Roman</vt:lpstr>
      <vt:lpstr>Office Theme</vt:lpstr>
      <vt:lpstr>Unit 5 Assignment - Technology Innovation – Part 1 </vt:lpstr>
      <vt:lpstr>Company</vt:lpstr>
      <vt:lpstr>Business and Organizational Context</vt:lpstr>
      <vt:lpstr>Business and Organizational Context</vt:lpstr>
      <vt:lpstr>Business and Organizational Context</vt:lpstr>
      <vt:lpstr>Business and Organizational Context</vt:lpstr>
      <vt:lpstr>Business and Organizational Context</vt:lpstr>
      <vt:lpstr>Proposed Innovation</vt:lpstr>
      <vt:lpstr>Proposed Innovation</vt:lpstr>
      <vt:lpstr>Proposed Innovation</vt:lpstr>
      <vt:lpstr>Proposed Innovation</vt:lpstr>
      <vt:lpstr>Proposed Innovation</vt:lpstr>
      <vt:lpstr>Strategic Competitive Advantage</vt:lpstr>
      <vt:lpstr>Origin of the Idea</vt:lpstr>
      <vt:lpstr>Requirements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2019-12-01T07:54:32Z</dcterms:created>
  <dcterms:modified xsi:type="dcterms:W3CDTF">2022-10-21T22:33:23Z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