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3"/>
  </p:notesMasterIdLst>
  <p:handoutMasterIdLst>
    <p:handoutMasterId r:id="rId24"/>
  </p:handoutMasterIdLst>
  <p:sldIdLst>
    <p:sldId id="256" r:id="rId5"/>
    <p:sldId id="258" r:id="rId6"/>
    <p:sldId id="259" r:id="rId7"/>
    <p:sldId id="260" r:id="rId8"/>
    <p:sldId id="262" r:id="rId9"/>
    <p:sldId id="263" r:id="rId10"/>
    <p:sldId id="271" r:id="rId11"/>
    <p:sldId id="272" r:id="rId12"/>
    <p:sldId id="264" r:id="rId13"/>
    <p:sldId id="265" r:id="rId14"/>
    <p:sldId id="266" r:id="rId15"/>
    <p:sldId id="267" r:id="rId16"/>
    <p:sldId id="268" r:id="rId17"/>
    <p:sldId id="269" r:id="rId18"/>
    <p:sldId id="273" r:id="rId19"/>
    <p:sldId id="274" r:id="rId20"/>
    <p:sldId id="275"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90" d="100"/>
          <a:sy n="90" d="100"/>
        </p:scale>
        <p:origin x="576" y="90"/>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0"/>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0"/>
      <dgm:spPr/>
    </dgm:pt>
    <dgm:pt modelId="{429CABD1-4116-474B-81BF-735E2CA9DD00}" type="pres">
      <dgm:prSet presAssocID="{7E5AA53B-3EEE-4DE4-BB81-9044890C2946}" presName="dstNode" presStyleLbl="node1" presStyleIdx="0" presStyleCnt="0"/>
      <dgm:spPr/>
    </dgm:pt>
  </dgm:ptLst>
  <dgm:cxnLst>
    <dgm:cxn modelId="{4F65CC8F-B5A8-40BE-A32B-05862B543D6A}" type="presOf" srcId="{7E5AA53B-3EEE-4DE4-BB81-9044890C2946}" destId="{57806726-6E60-4ACC-9C1C-7DF9CC365A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3/19/2023</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3/19/2023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10</a:t>
            </a:fld>
            <a:endParaRPr lang="en-US" dirty="0"/>
          </a:p>
        </p:txBody>
      </p:sp>
    </p:spTree>
    <p:extLst>
      <p:ext uri="{BB962C8B-B14F-4D97-AF65-F5344CB8AC3E}">
        <p14:creationId xmlns:p14="http://schemas.microsoft.com/office/powerpoint/2010/main" val="3717284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11</a:t>
            </a:fld>
            <a:endParaRPr lang="en-US" dirty="0"/>
          </a:p>
        </p:txBody>
      </p:sp>
    </p:spTree>
    <p:extLst>
      <p:ext uri="{BB962C8B-B14F-4D97-AF65-F5344CB8AC3E}">
        <p14:creationId xmlns:p14="http://schemas.microsoft.com/office/powerpoint/2010/main" val="3592988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12</a:t>
            </a:fld>
            <a:endParaRPr lang="en-US" dirty="0"/>
          </a:p>
        </p:txBody>
      </p:sp>
    </p:spTree>
    <p:extLst>
      <p:ext uri="{BB962C8B-B14F-4D97-AF65-F5344CB8AC3E}">
        <p14:creationId xmlns:p14="http://schemas.microsoft.com/office/powerpoint/2010/main" val="713376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13</a:t>
            </a:fld>
            <a:endParaRPr lang="en-US" dirty="0"/>
          </a:p>
        </p:txBody>
      </p:sp>
    </p:spTree>
    <p:extLst>
      <p:ext uri="{BB962C8B-B14F-4D97-AF65-F5344CB8AC3E}">
        <p14:creationId xmlns:p14="http://schemas.microsoft.com/office/powerpoint/2010/main" val="2411216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14</a:t>
            </a:fld>
            <a:endParaRPr lang="en-US" dirty="0"/>
          </a:p>
        </p:txBody>
      </p:sp>
    </p:spTree>
    <p:extLst>
      <p:ext uri="{BB962C8B-B14F-4D97-AF65-F5344CB8AC3E}">
        <p14:creationId xmlns:p14="http://schemas.microsoft.com/office/powerpoint/2010/main" val="1310744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15</a:t>
            </a:fld>
            <a:endParaRPr lang="en-US" dirty="0"/>
          </a:p>
        </p:txBody>
      </p:sp>
    </p:spTree>
    <p:extLst>
      <p:ext uri="{BB962C8B-B14F-4D97-AF65-F5344CB8AC3E}">
        <p14:creationId xmlns:p14="http://schemas.microsoft.com/office/powerpoint/2010/main" val="2235940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16</a:t>
            </a:fld>
            <a:endParaRPr lang="en-US" dirty="0"/>
          </a:p>
        </p:txBody>
      </p:sp>
    </p:spTree>
    <p:extLst>
      <p:ext uri="{BB962C8B-B14F-4D97-AF65-F5344CB8AC3E}">
        <p14:creationId xmlns:p14="http://schemas.microsoft.com/office/powerpoint/2010/main" val="1367026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17</a:t>
            </a:fld>
            <a:endParaRPr lang="en-US" dirty="0"/>
          </a:p>
        </p:txBody>
      </p:sp>
    </p:spTree>
    <p:extLst>
      <p:ext uri="{BB962C8B-B14F-4D97-AF65-F5344CB8AC3E}">
        <p14:creationId xmlns:p14="http://schemas.microsoft.com/office/powerpoint/2010/main" val="2049228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18</a:t>
            </a:fld>
            <a:endParaRPr lang="en-US" dirty="0"/>
          </a:p>
        </p:txBody>
      </p:sp>
    </p:spTree>
    <p:extLst>
      <p:ext uri="{BB962C8B-B14F-4D97-AF65-F5344CB8AC3E}">
        <p14:creationId xmlns:p14="http://schemas.microsoft.com/office/powerpoint/2010/main" val="4135278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a:t>
            </a:fld>
            <a:endParaRPr lang="en-US" dirty="0"/>
          </a:p>
        </p:txBody>
      </p:sp>
    </p:spTree>
    <p:extLst>
      <p:ext uri="{BB962C8B-B14F-4D97-AF65-F5344CB8AC3E}">
        <p14:creationId xmlns:p14="http://schemas.microsoft.com/office/powerpoint/2010/main" val="1738381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3</a:t>
            </a:fld>
            <a:endParaRPr lang="en-US" dirty="0"/>
          </a:p>
        </p:txBody>
      </p:sp>
    </p:spTree>
    <p:extLst>
      <p:ext uri="{BB962C8B-B14F-4D97-AF65-F5344CB8AC3E}">
        <p14:creationId xmlns:p14="http://schemas.microsoft.com/office/powerpoint/2010/main" val="1667354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4</a:t>
            </a:fld>
            <a:endParaRPr lang="en-US" dirty="0"/>
          </a:p>
        </p:txBody>
      </p:sp>
    </p:spTree>
    <p:extLst>
      <p:ext uri="{BB962C8B-B14F-4D97-AF65-F5344CB8AC3E}">
        <p14:creationId xmlns:p14="http://schemas.microsoft.com/office/powerpoint/2010/main" val="3122064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5</a:t>
            </a:fld>
            <a:endParaRPr lang="en-US" dirty="0"/>
          </a:p>
        </p:txBody>
      </p:sp>
    </p:spTree>
    <p:extLst>
      <p:ext uri="{BB962C8B-B14F-4D97-AF65-F5344CB8AC3E}">
        <p14:creationId xmlns:p14="http://schemas.microsoft.com/office/powerpoint/2010/main" val="2039520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6</a:t>
            </a:fld>
            <a:endParaRPr lang="en-US" dirty="0"/>
          </a:p>
        </p:txBody>
      </p:sp>
    </p:spTree>
    <p:extLst>
      <p:ext uri="{BB962C8B-B14F-4D97-AF65-F5344CB8AC3E}">
        <p14:creationId xmlns:p14="http://schemas.microsoft.com/office/powerpoint/2010/main" val="1444734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7</a:t>
            </a:fld>
            <a:endParaRPr lang="en-US" dirty="0"/>
          </a:p>
        </p:txBody>
      </p:sp>
    </p:spTree>
    <p:extLst>
      <p:ext uri="{BB962C8B-B14F-4D97-AF65-F5344CB8AC3E}">
        <p14:creationId xmlns:p14="http://schemas.microsoft.com/office/powerpoint/2010/main" val="3378409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8</a:t>
            </a:fld>
            <a:endParaRPr lang="en-US" dirty="0"/>
          </a:p>
        </p:txBody>
      </p:sp>
    </p:spTree>
    <p:extLst>
      <p:ext uri="{BB962C8B-B14F-4D97-AF65-F5344CB8AC3E}">
        <p14:creationId xmlns:p14="http://schemas.microsoft.com/office/powerpoint/2010/main" val="3112249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9</a:t>
            </a:fld>
            <a:endParaRPr lang="en-US" dirty="0"/>
          </a:p>
        </p:txBody>
      </p:sp>
    </p:spTree>
    <p:extLst>
      <p:ext uri="{BB962C8B-B14F-4D97-AF65-F5344CB8AC3E}">
        <p14:creationId xmlns:p14="http://schemas.microsoft.com/office/powerpoint/2010/main" val="2974085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3/19/2023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hyperlink" Target="https://pixabay.com/en/iphone-phone-smartphone-mobile-2464968/"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pxhere.com/en/photo/933665" TargetMode="Externa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314075" y="1744132"/>
            <a:ext cx="11590058" cy="2125059"/>
          </a:xfrm>
        </p:spPr>
        <p:txBody>
          <a:bodyPr>
            <a:noAutofit/>
          </a:bodyPr>
          <a:lstStyle/>
          <a:p>
            <a:pPr algn="ctr"/>
            <a:r>
              <a:rPr lang="en-US" sz="5000" b="1" dirty="0">
                <a:solidFill>
                  <a:schemeClr val="bg1"/>
                </a:solidFill>
              </a:rPr>
              <a:t>Unit 7 Assignment - Technology Innovation – Part III </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4588933"/>
            <a:ext cx="10993546" cy="1659295"/>
          </a:xfrm>
        </p:spPr>
        <p:txBody>
          <a:bodyPr>
            <a:noAutofit/>
          </a:bodyPr>
          <a:lstStyle/>
          <a:p>
            <a:pPr algn="ctr"/>
            <a:r>
              <a:rPr lang="en-US" sz="2800"/>
              <a:t>Amon-Ra</a:t>
            </a:r>
            <a:endParaRPr lang="en-US" sz="2800" dirty="0"/>
          </a:p>
          <a:p>
            <a:pPr algn="ctr"/>
            <a:r>
              <a:rPr lang="en-US" sz="2800" dirty="0"/>
              <a:t>Herzing University</a:t>
            </a:r>
          </a:p>
          <a:p>
            <a:pPr algn="ctr"/>
            <a:r>
              <a:rPr lang="en-US" sz="2800" dirty="0"/>
              <a:t>BU 620-8 Technology and Innovation</a:t>
            </a:r>
          </a:p>
          <a:p>
            <a:endParaRPr lang="en-US" sz="2500"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16" name="Title 1">
            <a:extLst>
              <a:ext uri="{FF2B5EF4-FFF2-40B4-BE49-F238E27FC236}">
                <a16:creationId xmlns:a16="http://schemas.microsoft.com/office/drawing/2014/main" id="{8BD0415B-D733-49CF-9CD2-BC06A5E8D738}"/>
              </a:ext>
            </a:extLst>
          </p:cNvPr>
          <p:cNvSpPr>
            <a:spLocks noGrp="1"/>
          </p:cNvSpPr>
          <p:nvPr>
            <p:ph type="title"/>
          </p:nvPr>
        </p:nvSpPr>
        <p:spPr>
          <a:xfrm>
            <a:off x="581193" y="729658"/>
            <a:ext cx="11029616" cy="988332"/>
          </a:xfrm>
          <a:solidFill>
            <a:schemeClr val="accent1">
              <a:lumMod val="75000"/>
            </a:schemeClr>
          </a:solidFill>
        </p:spPr>
        <p:txBody>
          <a:bodyPr/>
          <a:lstStyle/>
          <a:p>
            <a:r>
              <a:rPr lang="en-US" dirty="0"/>
              <a:t>Steps implement the idea</a:t>
            </a:r>
          </a:p>
        </p:txBody>
      </p:sp>
      <p:sp>
        <p:nvSpPr>
          <p:cNvPr id="21" name="Text Placeholder 32">
            <a:extLst>
              <a:ext uri="{FF2B5EF4-FFF2-40B4-BE49-F238E27FC236}">
                <a16:creationId xmlns:a16="http://schemas.microsoft.com/office/drawing/2014/main" id="{93F2B543-BAF0-49D0-921E-B28586699272}"/>
              </a:ext>
            </a:extLst>
          </p:cNvPr>
          <p:cNvSpPr txBox="1">
            <a:spLocks/>
          </p:cNvSpPr>
          <p:nvPr/>
        </p:nvSpPr>
        <p:spPr>
          <a:xfrm>
            <a:off x="544801" y="2020942"/>
            <a:ext cx="11029616" cy="4321038"/>
          </a:xfrm>
          <a:prstGeom prst="rect">
            <a:avLst/>
          </a:prstGeom>
          <a:solidFill>
            <a:schemeClr val="accent1">
              <a:lumMod val="75000"/>
            </a:schemeClr>
          </a:solidFill>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fontAlgn="base"/>
            <a:r>
              <a:rPr lang="en-US" sz="3600" dirty="0">
                <a:solidFill>
                  <a:schemeClr val="bg1"/>
                </a:solidFill>
              </a:rPr>
              <a:t>Decide if any additional hardware requirements need to be met.</a:t>
            </a:r>
          </a:p>
          <a:p>
            <a:pPr fontAlgn="base"/>
            <a:r>
              <a:rPr lang="en-US" sz="3600" dirty="0">
                <a:solidFill>
                  <a:schemeClr val="bg1"/>
                </a:solidFill>
              </a:rPr>
              <a:t>Hire a 3</a:t>
            </a:r>
            <a:r>
              <a:rPr lang="en-US" sz="3600" baseline="30000" dirty="0">
                <a:solidFill>
                  <a:schemeClr val="bg1"/>
                </a:solidFill>
              </a:rPr>
              <a:t>rd</a:t>
            </a:r>
            <a:r>
              <a:rPr lang="en-US" sz="3600" dirty="0">
                <a:solidFill>
                  <a:schemeClr val="bg1"/>
                </a:solidFill>
              </a:rPr>
              <a:t> party company to develop the app.</a:t>
            </a:r>
          </a:p>
          <a:p>
            <a:pPr fontAlgn="base"/>
            <a:r>
              <a:rPr lang="en-US" sz="3600" dirty="0">
                <a:solidFill>
                  <a:schemeClr val="bg1"/>
                </a:solidFill>
              </a:rPr>
              <a:t>Upon install, the app should perform a hardware test to ensure minimum hardware requirements are met.</a:t>
            </a:r>
          </a:p>
          <a:p>
            <a:pPr marL="0" indent="0" fontAlgn="base">
              <a:buNone/>
            </a:pPr>
            <a:endParaRPr lang="en-US" sz="3600" dirty="0">
              <a:solidFill>
                <a:schemeClr val="bg1"/>
              </a:solidFill>
            </a:endParaRPr>
          </a:p>
        </p:txBody>
      </p:sp>
    </p:spTree>
    <p:extLst>
      <p:ext uri="{BB962C8B-B14F-4D97-AF65-F5344CB8AC3E}">
        <p14:creationId xmlns:p14="http://schemas.microsoft.com/office/powerpoint/2010/main" val="3132065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16" name="Title 1">
            <a:extLst>
              <a:ext uri="{FF2B5EF4-FFF2-40B4-BE49-F238E27FC236}">
                <a16:creationId xmlns:a16="http://schemas.microsoft.com/office/drawing/2014/main" id="{8BD0415B-D733-49CF-9CD2-BC06A5E8D738}"/>
              </a:ext>
            </a:extLst>
          </p:cNvPr>
          <p:cNvSpPr>
            <a:spLocks noGrp="1"/>
          </p:cNvSpPr>
          <p:nvPr>
            <p:ph type="title"/>
          </p:nvPr>
        </p:nvSpPr>
        <p:spPr>
          <a:xfrm>
            <a:off x="581193" y="729658"/>
            <a:ext cx="11029616" cy="988332"/>
          </a:xfrm>
          <a:solidFill>
            <a:schemeClr val="accent1">
              <a:lumMod val="75000"/>
            </a:schemeClr>
          </a:solidFill>
        </p:spPr>
        <p:txBody>
          <a:bodyPr/>
          <a:lstStyle/>
          <a:p>
            <a:r>
              <a:rPr lang="en-US" dirty="0"/>
              <a:t>Steps implement the idea</a:t>
            </a:r>
          </a:p>
        </p:txBody>
      </p:sp>
      <p:sp>
        <p:nvSpPr>
          <p:cNvPr id="21" name="Text Placeholder 32">
            <a:extLst>
              <a:ext uri="{FF2B5EF4-FFF2-40B4-BE49-F238E27FC236}">
                <a16:creationId xmlns:a16="http://schemas.microsoft.com/office/drawing/2014/main" id="{93F2B543-BAF0-49D0-921E-B28586699272}"/>
              </a:ext>
            </a:extLst>
          </p:cNvPr>
          <p:cNvSpPr txBox="1">
            <a:spLocks/>
          </p:cNvSpPr>
          <p:nvPr/>
        </p:nvSpPr>
        <p:spPr>
          <a:xfrm>
            <a:off x="544801" y="2020942"/>
            <a:ext cx="11029616" cy="4321038"/>
          </a:xfrm>
          <a:prstGeom prst="rect">
            <a:avLst/>
          </a:prstGeom>
          <a:solidFill>
            <a:schemeClr val="accent1">
              <a:lumMod val="75000"/>
            </a:schemeClr>
          </a:solidFill>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fontAlgn="base"/>
            <a:r>
              <a:rPr lang="en-US" sz="3600" dirty="0">
                <a:solidFill>
                  <a:schemeClr val="bg1"/>
                </a:solidFill>
              </a:rPr>
              <a:t>App should have a feature to login into or create account for the user.</a:t>
            </a:r>
          </a:p>
          <a:p>
            <a:pPr fontAlgn="base"/>
            <a:r>
              <a:rPr lang="en-US" sz="3600" dirty="0">
                <a:solidFill>
                  <a:schemeClr val="bg1"/>
                </a:solidFill>
              </a:rPr>
              <a:t>A triple scan should take place and averaged.</a:t>
            </a:r>
          </a:p>
          <a:p>
            <a:pPr fontAlgn="base"/>
            <a:r>
              <a:rPr lang="en-US" sz="3600" dirty="0">
                <a:solidFill>
                  <a:schemeClr val="bg1"/>
                </a:solidFill>
              </a:rPr>
              <a:t>The scan average should be saved in the user account and a matching skin tone number from the database returned produced.</a:t>
            </a:r>
          </a:p>
        </p:txBody>
      </p:sp>
    </p:spTree>
    <p:extLst>
      <p:ext uri="{BB962C8B-B14F-4D97-AF65-F5344CB8AC3E}">
        <p14:creationId xmlns:p14="http://schemas.microsoft.com/office/powerpoint/2010/main" val="4167702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16" name="Title 1">
            <a:extLst>
              <a:ext uri="{FF2B5EF4-FFF2-40B4-BE49-F238E27FC236}">
                <a16:creationId xmlns:a16="http://schemas.microsoft.com/office/drawing/2014/main" id="{8BD0415B-D733-49CF-9CD2-BC06A5E8D738}"/>
              </a:ext>
            </a:extLst>
          </p:cNvPr>
          <p:cNvSpPr>
            <a:spLocks noGrp="1"/>
          </p:cNvSpPr>
          <p:nvPr>
            <p:ph type="title"/>
          </p:nvPr>
        </p:nvSpPr>
        <p:spPr>
          <a:xfrm>
            <a:off x="581193" y="729658"/>
            <a:ext cx="11029616" cy="988332"/>
          </a:xfrm>
          <a:solidFill>
            <a:schemeClr val="accent1">
              <a:lumMod val="75000"/>
            </a:schemeClr>
          </a:solidFill>
        </p:spPr>
        <p:txBody>
          <a:bodyPr/>
          <a:lstStyle/>
          <a:p>
            <a:r>
              <a:rPr lang="en-US" dirty="0"/>
              <a:t>Steps implement the idea</a:t>
            </a:r>
          </a:p>
        </p:txBody>
      </p:sp>
      <p:sp>
        <p:nvSpPr>
          <p:cNvPr id="21" name="Text Placeholder 32">
            <a:extLst>
              <a:ext uri="{FF2B5EF4-FFF2-40B4-BE49-F238E27FC236}">
                <a16:creationId xmlns:a16="http://schemas.microsoft.com/office/drawing/2014/main" id="{93F2B543-BAF0-49D0-921E-B28586699272}"/>
              </a:ext>
            </a:extLst>
          </p:cNvPr>
          <p:cNvSpPr txBox="1">
            <a:spLocks/>
          </p:cNvSpPr>
          <p:nvPr/>
        </p:nvSpPr>
        <p:spPr>
          <a:xfrm>
            <a:off x="544801" y="2020942"/>
            <a:ext cx="11029616" cy="4321038"/>
          </a:xfrm>
          <a:prstGeom prst="rect">
            <a:avLst/>
          </a:prstGeom>
          <a:solidFill>
            <a:schemeClr val="accent1">
              <a:lumMod val="75000"/>
            </a:schemeClr>
          </a:solidFill>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fontAlgn="base"/>
            <a:r>
              <a:rPr lang="en-US" sz="3600" dirty="0">
                <a:solidFill>
                  <a:schemeClr val="bg1"/>
                </a:solidFill>
              </a:rPr>
              <a:t>Based on the skin tone number the user should be presented with matching products and should have the ability to select and place an online order for desired products.</a:t>
            </a:r>
          </a:p>
          <a:p>
            <a:pPr fontAlgn="base"/>
            <a:r>
              <a:rPr lang="en-US" sz="3600" dirty="0">
                <a:solidFill>
                  <a:schemeClr val="bg1"/>
                </a:solidFill>
              </a:rPr>
              <a:t>Upon completion of the app it will process from the development environment, to the staging environment, and finally to the production environment.</a:t>
            </a:r>
          </a:p>
        </p:txBody>
      </p:sp>
    </p:spTree>
    <p:extLst>
      <p:ext uri="{BB962C8B-B14F-4D97-AF65-F5344CB8AC3E}">
        <p14:creationId xmlns:p14="http://schemas.microsoft.com/office/powerpoint/2010/main" val="58732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16" name="Title 1">
            <a:extLst>
              <a:ext uri="{FF2B5EF4-FFF2-40B4-BE49-F238E27FC236}">
                <a16:creationId xmlns:a16="http://schemas.microsoft.com/office/drawing/2014/main" id="{8BD0415B-D733-49CF-9CD2-BC06A5E8D738}"/>
              </a:ext>
            </a:extLst>
          </p:cNvPr>
          <p:cNvSpPr>
            <a:spLocks noGrp="1"/>
          </p:cNvSpPr>
          <p:nvPr>
            <p:ph type="title"/>
          </p:nvPr>
        </p:nvSpPr>
        <p:spPr>
          <a:xfrm>
            <a:off x="581193" y="729658"/>
            <a:ext cx="11029616" cy="988332"/>
          </a:xfrm>
          <a:solidFill>
            <a:schemeClr val="accent1">
              <a:lumMod val="75000"/>
            </a:schemeClr>
          </a:solidFill>
        </p:spPr>
        <p:txBody>
          <a:bodyPr/>
          <a:lstStyle/>
          <a:p>
            <a:r>
              <a:rPr lang="en-US" dirty="0"/>
              <a:t>Implementation Process selection</a:t>
            </a:r>
          </a:p>
        </p:txBody>
      </p:sp>
      <p:sp>
        <p:nvSpPr>
          <p:cNvPr id="21" name="Text Placeholder 32">
            <a:extLst>
              <a:ext uri="{FF2B5EF4-FFF2-40B4-BE49-F238E27FC236}">
                <a16:creationId xmlns:a16="http://schemas.microsoft.com/office/drawing/2014/main" id="{93F2B543-BAF0-49D0-921E-B28586699272}"/>
              </a:ext>
            </a:extLst>
          </p:cNvPr>
          <p:cNvSpPr txBox="1">
            <a:spLocks/>
          </p:cNvSpPr>
          <p:nvPr/>
        </p:nvSpPr>
        <p:spPr>
          <a:xfrm>
            <a:off x="544801" y="2020942"/>
            <a:ext cx="11029616" cy="4321038"/>
          </a:xfrm>
          <a:prstGeom prst="rect">
            <a:avLst/>
          </a:prstGeom>
          <a:solidFill>
            <a:schemeClr val="accent1">
              <a:lumMod val="75000"/>
            </a:schemeClr>
          </a:solidFill>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fontAlgn="base">
              <a:buNone/>
            </a:pPr>
            <a:r>
              <a:rPr lang="en-US" sz="3600" dirty="0">
                <a:solidFill>
                  <a:schemeClr val="bg1"/>
                </a:solidFill>
              </a:rPr>
              <a:t>The process chosen for implementation was deemed appropriate to ascertain the functions that require replication in the smart phone, and ensure functionality by first developing the product, followed by quality assurance through testing within a staged environment.</a:t>
            </a:r>
          </a:p>
        </p:txBody>
      </p:sp>
    </p:spTree>
    <p:extLst>
      <p:ext uri="{BB962C8B-B14F-4D97-AF65-F5344CB8AC3E}">
        <p14:creationId xmlns:p14="http://schemas.microsoft.com/office/powerpoint/2010/main" val="260246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16" name="Title 1">
            <a:extLst>
              <a:ext uri="{FF2B5EF4-FFF2-40B4-BE49-F238E27FC236}">
                <a16:creationId xmlns:a16="http://schemas.microsoft.com/office/drawing/2014/main" id="{8BD0415B-D733-49CF-9CD2-BC06A5E8D738}"/>
              </a:ext>
            </a:extLst>
          </p:cNvPr>
          <p:cNvSpPr>
            <a:spLocks noGrp="1"/>
          </p:cNvSpPr>
          <p:nvPr>
            <p:ph type="title"/>
          </p:nvPr>
        </p:nvSpPr>
        <p:spPr>
          <a:xfrm>
            <a:off x="581193" y="729658"/>
            <a:ext cx="11029616" cy="988332"/>
          </a:xfrm>
          <a:solidFill>
            <a:schemeClr val="accent1">
              <a:lumMod val="75000"/>
            </a:schemeClr>
          </a:solidFill>
        </p:spPr>
        <p:txBody>
          <a:bodyPr/>
          <a:lstStyle/>
          <a:p>
            <a:r>
              <a:rPr lang="en-US" dirty="0"/>
              <a:t>Issues encountered during planning, implementation and execution</a:t>
            </a:r>
          </a:p>
        </p:txBody>
      </p:sp>
      <p:sp>
        <p:nvSpPr>
          <p:cNvPr id="21" name="Text Placeholder 32">
            <a:extLst>
              <a:ext uri="{FF2B5EF4-FFF2-40B4-BE49-F238E27FC236}">
                <a16:creationId xmlns:a16="http://schemas.microsoft.com/office/drawing/2014/main" id="{93F2B543-BAF0-49D0-921E-B28586699272}"/>
              </a:ext>
            </a:extLst>
          </p:cNvPr>
          <p:cNvSpPr txBox="1">
            <a:spLocks/>
          </p:cNvSpPr>
          <p:nvPr/>
        </p:nvSpPr>
        <p:spPr>
          <a:xfrm>
            <a:off x="544801" y="2020942"/>
            <a:ext cx="11029616" cy="4321038"/>
          </a:xfrm>
          <a:prstGeom prst="rect">
            <a:avLst/>
          </a:prstGeom>
          <a:solidFill>
            <a:schemeClr val="accent1">
              <a:lumMod val="75000"/>
            </a:schemeClr>
          </a:solidFill>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fontAlgn="base">
              <a:buNone/>
            </a:pPr>
            <a:r>
              <a:rPr lang="en-US" sz="3600" dirty="0">
                <a:solidFill>
                  <a:schemeClr val="bg1"/>
                </a:solidFill>
              </a:rPr>
              <a:t>During the implementation, we encountered logical programming errors, wherein we did not achieve the desired result, yet the code was executing what is was instructed to do.</a:t>
            </a:r>
          </a:p>
          <a:p>
            <a:pPr marL="0" indent="0" fontAlgn="base">
              <a:buNone/>
            </a:pPr>
            <a:r>
              <a:rPr lang="en-US" sz="3600" dirty="0">
                <a:solidFill>
                  <a:schemeClr val="bg1"/>
                </a:solidFill>
              </a:rPr>
              <a:t>During the execution, the app did not appear to function though proven to work in the stage environment. It was later discovered that the firewalls were blocking traffic. </a:t>
            </a:r>
          </a:p>
        </p:txBody>
      </p:sp>
    </p:spTree>
    <p:extLst>
      <p:ext uri="{BB962C8B-B14F-4D97-AF65-F5344CB8AC3E}">
        <p14:creationId xmlns:p14="http://schemas.microsoft.com/office/powerpoint/2010/main" val="127462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16" name="Title 1">
            <a:extLst>
              <a:ext uri="{FF2B5EF4-FFF2-40B4-BE49-F238E27FC236}">
                <a16:creationId xmlns:a16="http://schemas.microsoft.com/office/drawing/2014/main" id="{8BD0415B-D733-49CF-9CD2-BC06A5E8D738}"/>
              </a:ext>
            </a:extLst>
          </p:cNvPr>
          <p:cNvSpPr>
            <a:spLocks noGrp="1"/>
          </p:cNvSpPr>
          <p:nvPr>
            <p:ph type="title"/>
          </p:nvPr>
        </p:nvSpPr>
        <p:spPr>
          <a:xfrm>
            <a:off x="581193" y="729658"/>
            <a:ext cx="11029616" cy="988332"/>
          </a:xfrm>
          <a:solidFill>
            <a:schemeClr val="accent1">
              <a:lumMod val="75000"/>
            </a:schemeClr>
          </a:solidFill>
        </p:spPr>
        <p:txBody>
          <a:bodyPr/>
          <a:lstStyle/>
          <a:p>
            <a:r>
              <a:rPr lang="en-US" dirty="0"/>
              <a:t>Issues encountered during planning, implementation and execution</a:t>
            </a:r>
          </a:p>
        </p:txBody>
      </p:sp>
      <p:sp>
        <p:nvSpPr>
          <p:cNvPr id="21" name="Text Placeholder 32">
            <a:extLst>
              <a:ext uri="{FF2B5EF4-FFF2-40B4-BE49-F238E27FC236}">
                <a16:creationId xmlns:a16="http://schemas.microsoft.com/office/drawing/2014/main" id="{93F2B543-BAF0-49D0-921E-B28586699272}"/>
              </a:ext>
            </a:extLst>
          </p:cNvPr>
          <p:cNvSpPr txBox="1">
            <a:spLocks/>
          </p:cNvSpPr>
          <p:nvPr/>
        </p:nvSpPr>
        <p:spPr>
          <a:xfrm>
            <a:off x="544801" y="2020942"/>
            <a:ext cx="11029616" cy="4321038"/>
          </a:xfrm>
          <a:prstGeom prst="rect">
            <a:avLst/>
          </a:prstGeom>
          <a:solidFill>
            <a:schemeClr val="accent1">
              <a:lumMod val="75000"/>
            </a:schemeClr>
          </a:solidFill>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fontAlgn="base">
              <a:buNone/>
            </a:pPr>
            <a:r>
              <a:rPr lang="en-US" sz="3600" dirty="0">
                <a:solidFill>
                  <a:schemeClr val="bg1"/>
                </a:solidFill>
              </a:rPr>
              <a:t>Additionally, ports on the server were not open to allow the traffic.</a:t>
            </a:r>
          </a:p>
          <a:p>
            <a:pPr marL="0" indent="0" fontAlgn="base">
              <a:buNone/>
            </a:pPr>
            <a:r>
              <a:rPr lang="en-US" sz="3600" dirty="0">
                <a:solidFill>
                  <a:schemeClr val="bg1"/>
                </a:solidFill>
              </a:rPr>
              <a:t>Initial configuration of the firewall rules affected traffic bound for other applications and created an outage.</a:t>
            </a:r>
          </a:p>
        </p:txBody>
      </p:sp>
    </p:spTree>
    <p:extLst>
      <p:ext uri="{BB962C8B-B14F-4D97-AF65-F5344CB8AC3E}">
        <p14:creationId xmlns:p14="http://schemas.microsoft.com/office/powerpoint/2010/main" val="4104188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16" name="Title 1">
            <a:extLst>
              <a:ext uri="{FF2B5EF4-FFF2-40B4-BE49-F238E27FC236}">
                <a16:creationId xmlns:a16="http://schemas.microsoft.com/office/drawing/2014/main" id="{8BD0415B-D733-49CF-9CD2-BC06A5E8D738}"/>
              </a:ext>
            </a:extLst>
          </p:cNvPr>
          <p:cNvSpPr>
            <a:spLocks noGrp="1"/>
          </p:cNvSpPr>
          <p:nvPr>
            <p:ph type="title"/>
          </p:nvPr>
        </p:nvSpPr>
        <p:spPr>
          <a:xfrm>
            <a:off x="581193" y="729658"/>
            <a:ext cx="11029616" cy="988332"/>
          </a:xfrm>
          <a:solidFill>
            <a:schemeClr val="accent1">
              <a:lumMod val="75000"/>
            </a:schemeClr>
          </a:solidFill>
        </p:spPr>
        <p:txBody>
          <a:bodyPr/>
          <a:lstStyle/>
          <a:p>
            <a:r>
              <a:rPr lang="en-US" dirty="0"/>
              <a:t>Lessons Learned for future implementations</a:t>
            </a:r>
          </a:p>
        </p:txBody>
      </p:sp>
      <p:sp>
        <p:nvSpPr>
          <p:cNvPr id="21" name="Text Placeholder 32">
            <a:extLst>
              <a:ext uri="{FF2B5EF4-FFF2-40B4-BE49-F238E27FC236}">
                <a16:creationId xmlns:a16="http://schemas.microsoft.com/office/drawing/2014/main" id="{93F2B543-BAF0-49D0-921E-B28586699272}"/>
              </a:ext>
            </a:extLst>
          </p:cNvPr>
          <p:cNvSpPr txBox="1">
            <a:spLocks/>
          </p:cNvSpPr>
          <p:nvPr/>
        </p:nvSpPr>
        <p:spPr>
          <a:xfrm>
            <a:off x="544801" y="2020942"/>
            <a:ext cx="11029616" cy="4321038"/>
          </a:xfrm>
          <a:prstGeom prst="rect">
            <a:avLst/>
          </a:prstGeom>
          <a:solidFill>
            <a:schemeClr val="accent1">
              <a:lumMod val="75000"/>
            </a:schemeClr>
          </a:solidFill>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fontAlgn="base">
              <a:buNone/>
            </a:pPr>
            <a:r>
              <a:rPr lang="en-US" sz="3600" dirty="0">
                <a:solidFill>
                  <a:schemeClr val="bg1"/>
                </a:solidFill>
              </a:rPr>
              <a:t>Ensure that any and all teams involved in an implementation, create an </a:t>
            </a:r>
            <a:r>
              <a:rPr lang="en-US" sz="3600">
                <a:solidFill>
                  <a:schemeClr val="bg1"/>
                </a:solidFill>
              </a:rPr>
              <a:t>action plan, </a:t>
            </a:r>
            <a:r>
              <a:rPr lang="en-US" sz="3600" dirty="0">
                <a:solidFill>
                  <a:schemeClr val="bg1"/>
                </a:solidFill>
              </a:rPr>
              <a:t>valid function following execution of the plan.</a:t>
            </a:r>
          </a:p>
          <a:p>
            <a:pPr marL="0" indent="0" fontAlgn="base">
              <a:buNone/>
            </a:pPr>
            <a:r>
              <a:rPr lang="en-US" sz="3600" dirty="0">
                <a:solidFill>
                  <a:schemeClr val="bg1"/>
                </a:solidFill>
              </a:rPr>
              <a:t>When and if a configuration change creates and production issue, the changes in the production should be rolled back immediately. </a:t>
            </a:r>
          </a:p>
        </p:txBody>
      </p:sp>
    </p:spTree>
    <p:extLst>
      <p:ext uri="{BB962C8B-B14F-4D97-AF65-F5344CB8AC3E}">
        <p14:creationId xmlns:p14="http://schemas.microsoft.com/office/powerpoint/2010/main" val="3817772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16" name="Title 1">
            <a:extLst>
              <a:ext uri="{FF2B5EF4-FFF2-40B4-BE49-F238E27FC236}">
                <a16:creationId xmlns:a16="http://schemas.microsoft.com/office/drawing/2014/main" id="{8BD0415B-D733-49CF-9CD2-BC06A5E8D738}"/>
              </a:ext>
            </a:extLst>
          </p:cNvPr>
          <p:cNvSpPr>
            <a:spLocks noGrp="1"/>
          </p:cNvSpPr>
          <p:nvPr>
            <p:ph type="title"/>
          </p:nvPr>
        </p:nvSpPr>
        <p:spPr>
          <a:xfrm>
            <a:off x="581193" y="729658"/>
            <a:ext cx="11029616" cy="988332"/>
          </a:xfrm>
          <a:solidFill>
            <a:schemeClr val="accent1">
              <a:lumMod val="75000"/>
            </a:schemeClr>
          </a:solidFill>
        </p:spPr>
        <p:txBody>
          <a:bodyPr/>
          <a:lstStyle/>
          <a:p>
            <a:r>
              <a:rPr lang="en-US" dirty="0"/>
              <a:t>Lessons Learned for future implementations</a:t>
            </a:r>
          </a:p>
        </p:txBody>
      </p:sp>
      <p:sp>
        <p:nvSpPr>
          <p:cNvPr id="21" name="Text Placeholder 32">
            <a:extLst>
              <a:ext uri="{FF2B5EF4-FFF2-40B4-BE49-F238E27FC236}">
                <a16:creationId xmlns:a16="http://schemas.microsoft.com/office/drawing/2014/main" id="{93F2B543-BAF0-49D0-921E-B28586699272}"/>
              </a:ext>
            </a:extLst>
          </p:cNvPr>
          <p:cNvSpPr txBox="1">
            <a:spLocks/>
          </p:cNvSpPr>
          <p:nvPr/>
        </p:nvSpPr>
        <p:spPr>
          <a:xfrm>
            <a:off x="544801" y="2020942"/>
            <a:ext cx="11029616" cy="4321038"/>
          </a:xfrm>
          <a:prstGeom prst="rect">
            <a:avLst/>
          </a:prstGeom>
          <a:solidFill>
            <a:schemeClr val="accent1">
              <a:lumMod val="75000"/>
            </a:schemeClr>
          </a:solidFill>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fontAlgn="base">
              <a:buNone/>
            </a:pPr>
            <a:r>
              <a:rPr lang="en-US" sz="3600" dirty="0">
                <a:solidFill>
                  <a:schemeClr val="bg1"/>
                </a:solidFill>
              </a:rPr>
              <a:t>If an implementation is not validated in the staging environment, it should not proceed to a production deployment.</a:t>
            </a:r>
          </a:p>
        </p:txBody>
      </p:sp>
    </p:spTree>
    <p:extLst>
      <p:ext uri="{BB962C8B-B14F-4D97-AF65-F5344CB8AC3E}">
        <p14:creationId xmlns:p14="http://schemas.microsoft.com/office/powerpoint/2010/main" val="168057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16" name="Title 1">
            <a:extLst>
              <a:ext uri="{FF2B5EF4-FFF2-40B4-BE49-F238E27FC236}">
                <a16:creationId xmlns:a16="http://schemas.microsoft.com/office/drawing/2014/main" id="{8BD0415B-D733-49CF-9CD2-BC06A5E8D738}"/>
              </a:ext>
            </a:extLst>
          </p:cNvPr>
          <p:cNvSpPr>
            <a:spLocks noGrp="1"/>
          </p:cNvSpPr>
          <p:nvPr>
            <p:ph type="title"/>
          </p:nvPr>
        </p:nvSpPr>
        <p:spPr>
          <a:xfrm>
            <a:off x="581193" y="729658"/>
            <a:ext cx="11029616" cy="988332"/>
          </a:xfrm>
          <a:solidFill>
            <a:schemeClr val="accent1">
              <a:lumMod val="75000"/>
            </a:schemeClr>
          </a:solidFill>
        </p:spPr>
        <p:txBody>
          <a:bodyPr/>
          <a:lstStyle/>
          <a:p>
            <a:r>
              <a:rPr lang="en-US" dirty="0"/>
              <a:t>References</a:t>
            </a:r>
          </a:p>
        </p:txBody>
      </p:sp>
      <p:sp>
        <p:nvSpPr>
          <p:cNvPr id="21" name="Text Placeholder 32">
            <a:extLst>
              <a:ext uri="{FF2B5EF4-FFF2-40B4-BE49-F238E27FC236}">
                <a16:creationId xmlns:a16="http://schemas.microsoft.com/office/drawing/2014/main" id="{93F2B543-BAF0-49D0-921E-B28586699272}"/>
              </a:ext>
            </a:extLst>
          </p:cNvPr>
          <p:cNvSpPr txBox="1">
            <a:spLocks/>
          </p:cNvSpPr>
          <p:nvPr/>
        </p:nvSpPr>
        <p:spPr>
          <a:xfrm>
            <a:off x="581192" y="2127476"/>
            <a:ext cx="11029616" cy="4321038"/>
          </a:xfrm>
          <a:prstGeom prst="rect">
            <a:avLst/>
          </a:prstGeom>
          <a:solidFill>
            <a:schemeClr val="accent1">
              <a:lumMod val="75000"/>
            </a:schemeClr>
          </a:solidFill>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fontAlgn="base">
              <a:buNone/>
            </a:pPr>
            <a:r>
              <a:rPr lang="en-US" sz="2500" dirty="0">
                <a:solidFill>
                  <a:schemeClr val="bg1"/>
                </a:solidFill>
              </a:rPr>
              <a:t>Keeley, Larry &amp; </a:t>
            </a:r>
            <a:r>
              <a:rPr lang="en-US" sz="2500" dirty="0" err="1">
                <a:solidFill>
                  <a:schemeClr val="bg1"/>
                </a:solidFill>
              </a:rPr>
              <a:t>Pikkel</a:t>
            </a:r>
            <a:r>
              <a:rPr lang="en-US" sz="2500" dirty="0">
                <a:solidFill>
                  <a:schemeClr val="bg1"/>
                </a:solidFill>
              </a:rPr>
              <a:t>, Ryan &amp; Quinn, Brian &amp; Walters, Helen. (2013). Ten types of innovation: the discipline of building breakthroughs. [Books24x7 version] Available from https://prx-herzing.lirn.net/login?qurl=https://library.books24x7.com/toc.aspx%3fbookid=51263</a:t>
            </a:r>
          </a:p>
          <a:p>
            <a:pPr marL="0" indent="0" fontAlgn="base">
              <a:buNone/>
            </a:pPr>
            <a:r>
              <a:rPr lang="en-US" sz="2500" dirty="0">
                <a:solidFill>
                  <a:schemeClr val="bg1"/>
                </a:solidFill>
              </a:rPr>
              <a:t>Nussbaum, R. (2018, November 29). We Tested Sephora Pantone's Color IQ System, for a Bright, Evenly Toned Tomorrow. Retrieved from https://stylecaster.com/beauty/sephora-pantones-color-iq-system/</a:t>
            </a:r>
          </a:p>
          <a:p>
            <a:pPr marL="0" indent="0" fontAlgn="base">
              <a:buNone/>
            </a:pPr>
            <a:r>
              <a:rPr lang="en-US" sz="2500" dirty="0" err="1">
                <a:solidFill>
                  <a:schemeClr val="bg1"/>
                </a:solidFill>
              </a:rPr>
              <a:t>PutanoBen</a:t>
            </a:r>
            <a:r>
              <a:rPr lang="en-US" sz="2500" dirty="0">
                <a:solidFill>
                  <a:schemeClr val="bg1"/>
                </a:solidFill>
              </a:rPr>
              <a:t>, B. (2019, June 20). 8 Best Practices for Agile Software Deployment. Retrieved from https://stackify.com/deployment-best-practices/.</a:t>
            </a:r>
          </a:p>
        </p:txBody>
      </p:sp>
    </p:spTree>
    <p:extLst>
      <p:ext uri="{BB962C8B-B14F-4D97-AF65-F5344CB8AC3E}">
        <p14:creationId xmlns:p14="http://schemas.microsoft.com/office/powerpoint/2010/main" val="1547126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17" name="Content Placeholder 4" descr="Digital Numbers">
            <a:extLst>
              <a:ext uri="{FF2B5EF4-FFF2-40B4-BE49-F238E27FC236}">
                <a16:creationId xmlns:a16="http://schemas.microsoft.com/office/drawing/2014/main" id="{FFFEDF92-DCEC-4D68-A67A-C145490C8BC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solidFill>
            <a:schemeClr val="accent1">
              <a:lumMod val="75000"/>
            </a:schemeClr>
          </a:solidFill>
        </p:spPr>
        <p:txBody>
          <a:bodyPr/>
          <a:lstStyle/>
          <a:p>
            <a:r>
              <a:rPr lang="en-US" dirty="0"/>
              <a:t>The Innovation</a:t>
            </a:r>
          </a:p>
        </p:txBody>
      </p:sp>
      <p:sp>
        <p:nvSpPr>
          <p:cNvPr id="13" name="Text Placeholder 32">
            <a:extLst>
              <a:ext uri="{FF2B5EF4-FFF2-40B4-BE49-F238E27FC236}">
                <a16:creationId xmlns:a16="http://schemas.microsoft.com/office/drawing/2014/main" id="{153B7438-1CFB-4A5A-887E-EA0E86F72E66}"/>
              </a:ext>
            </a:extLst>
          </p:cNvPr>
          <p:cNvSpPr txBox="1">
            <a:spLocks/>
          </p:cNvSpPr>
          <p:nvPr/>
        </p:nvSpPr>
        <p:spPr>
          <a:xfrm>
            <a:off x="544801" y="2020942"/>
            <a:ext cx="4518266" cy="4321038"/>
          </a:xfrm>
          <a:prstGeom prst="rect">
            <a:avLst/>
          </a:prstGeom>
          <a:solidFill>
            <a:schemeClr val="accent1">
              <a:lumMod val="75000"/>
            </a:schemeClr>
          </a:solidFill>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fontAlgn="base">
              <a:buNone/>
            </a:pPr>
            <a:r>
              <a:rPr lang="en-US" sz="3600" dirty="0">
                <a:solidFill>
                  <a:schemeClr val="bg1"/>
                </a:solidFill>
              </a:rPr>
              <a:t>The beauty and cosmetic company, Sephora, has created an innovative technology named Color IQ. </a:t>
            </a:r>
          </a:p>
        </p:txBody>
      </p:sp>
      <p:pic>
        <p:nvPicPr>
          <p:cNvPr id="15" name="Picture 4" descr="Related image">
            <a:extLst>
              <a:ext uri="{FF2B5EF4-FFF2-40B4-BE49-F238E27FC236}">
                <a16:creationId xmlns:a16="http://schemas.microsoft.com/office/drawing/2014/main" id="{DB5D10E9-153D-456E-AF8D-2D475C6978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9666" y="2020942"/>
            <a:ext cx="6767533" cy="4322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6104563" cy="1121871"/>
          </a:xfrm>
        </p:spPr>
        <p:txBody>
          <a:bodyPr anchor="ctr">
            <a:normAutofit/>
          </a:bodyPr>
          <a:lstStyle/>
          <a:p>
            <a:pPr algn="ctr"/>
            <a:r>
              <a:rPr lang="en-US" dirty="0"/>
              <a:t>The innovation</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326262523"/>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 Placeholder 32">
            <a:extLst>
              <a:ext uri="{FF2B5EF4-FFF2-40B4-BE49-F238E27FC236}">
                <a16:creationId xmlns:a16="http://schemas.microsoft.com/office/drawing/2014/main" id="{D253D3C2-40EE-4983-94FD-98938FBEE90C}"/>
              </a:ext>
            </a:extLst>
          </p:cNvPr>
          <p:cNvSpPr txBox="1">
            <a:spLocks/>
          </p:cNvSpPr>
          <p:nvPr/>
        </p:nvSpPr>
        <p:spPr>
          <a:xfrm>
            <a:off x="719570" y="2128827"/>
            <a:ext cx="6104563" cy="3933306"/>
          </a:xfrm>
          <a:prstGeom prst="rect">
            <a:avLst/>
          </a:prstGeom>
          <a:noFill/>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fontAlgn="base">
              <a:buNone/>
            </a:pPr>
            <a:r>
              <a:rPr lang="en-US" sz="3600" dirty="0">
                <a:solidFill>
                  <a:schemeClr val="bg1"/>
                </a:solidFill>
              </a:rPr>
              <a:t>Color IQ matches the customer’s skin color to the correct shade of foundation cosmetics within the Sephora product line.</a:t>
            </a:r>
          </a:p>
        </p:txBody>
      </p:sp>
      <p:pic>
        <p:nvPicPr>
          <p:cNvPr id="2054" name="Picture 6" descr="Image result for sephora color iq chart">
            <a:extLst>
              <a:ext uri="{FF2B5EF4-FFF2-40B4-BE49-F238E27FC236}">
                <a16:creationId xmlns:a16="http://schemas.microsoft.com/office/drawing/2014/main" id="{5BFAD817-9600-4F8A-AE30-AC5921297DF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73819" y="795867"/>
            <a:ext cx="4189379" cy="544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11" name="Text Placeholder 32">
            <a:extLst>
              <a:ext uri="{FF2B5EF4-FFF2-40B4-BE49-F238E27FC236}">
                <a16:creationId xmlns:a16="http://schemas.microsoft.com/office/drawing/2014/main" id="{FD9CFA06-A74C-43C7-A6D8-2A1155E49992}"/>
              </a:ext>
            </a:extLst>
          </p:cNvPr>
          <p:cNvSpPr txBox="1">
            <a:spLocks/>
          </p:cNvSpPr>
          <p:nvPr/>
        </p:nvSpPr>
        <p:spPr>
          <a:xfrm>
            <a:off x="8082622" y="1670511"/>
            <a:ext cx="3657823" cy="4720054"/>
          </a:xfrm>
          <a:prstGeom prst="rect">
            <a:avLst/>
          </a:prstGeom>
          <a:noFill/>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fontAlgn="base">
              <a:buNone/>
            </a:pPr>
            <a:r>
              <a:rPr lang="en-US" sz="3600" dirty="0">
                <a:solidFill>
                  <a:schemeClr val="bg1"/>
                </a:solidFill>
              </a:rPr>
              <a:t>Color IQ is only available in store, thus in order for customers to experience Color IQ they must travel to a Sephora location.</a:t>
            </a:r>
          </a:p>
        </p:txBody>
      </p:sp>
      <p:pic>
        <p:nvPicPr>
          <p:cNvPr id="3074" name="Picture 2" descr="Image result for sephora">
            <a:extLst>
              <a:ext uri="{FF2B5EF4-FFF2-40B4-BE49-F238E27FC236}">
                <a16:creationId xmlns:a16="http://schemas.microsoft.com/office/drawing/2014/main" id="{E59090E1-0751-4C6D-99A3-20C100BE74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007" y="1590579"/>
            <a:ext cx="7131693" cy="4007105"/>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a:extLst>
              <a:ext uri="{FF2B5EF4-FFF2-40B4-BE49-F238E27FC236}">
                <a16:creationId xmlns:a16="http://schemas.microsoft.com/office/drawing/2014/main" id="{64D72A32-A853-41BB-B921-A80088009B7A}"/>
              </a:ext>
            </a:extLst>
          </p:cNvPr>
          <p:cNvSpPr txBox="1">
            <a:spLocks/>
          </p:cNvSpPr>
          <p:nvPr/>
        </p:nvSpPr>
        <p:spPr>
          <a:xfrm>
            <a:off x="8037126" y="880533"/>
            <a:ext cx="3703320" cy="789978"/>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bg1"/>
                </a:solidFill>
              </a:rPr>
              <a:t>The innovation</a:t>
            </a:r>
          </a:p>
        </p:txBody>
      </p:sp>
    </p:spTree>
    <p:extLst>
      <p:ext uri="{BB962C8B-B14F-4D97-AF65-F5344CB8AC3E}">
        <p14:creationId xmlns:p14="http://schemas.microsoft.com/office/powerpoint/2010/main" val="350134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16" name="Title 1">
            <a:extLst>
              <a:ext uri="{FF2B5EF4-FFF2-40B4-BE49-F238E27FC236}">
                <a16:creationId xmlns:a16="http://schemas.microsoft.com/office/drawing/2014/main" id="{8BD0415B-D733-49CF-9CD2-BC06A5E8D738}"/>
              </a:ext>
            </a:extLst>
          </p:cNvPr>
          <p:cNvSpPr>
            <a:spLocks noGrp="1"/>
          </p:cNvSpPr>
          <p:nvPr>
            <p:ph type="title"/>
          </p:nvPr>
        </p:nvSpPr>
        <p:spPr>
          <a:xfrm>
            <a:off x="581193" y="729658"/>
            <a:ext cx="11029616" cy="988332"/>
          </a:xfrm>
          <a:solidFill>
            <a:schemeClr val="accent1">
              <a:lumMod val="75000"/>
            </a:schemeClr>
          </a:solidFill>
        </p:spPr>
        <p:txBody>
          <a:bodyPr/>
          <a:lstStyle/>
          <a:p>
            <a:r>
              <a:rPr lang="en-US" dirty="0"/>
              <a:t>The Innovation</a:t>
            </a:r>
          </a:p>
        </p:txBody>
      </p:sp>
      <p:sp>
        <p:nvSpPr>
          <p:cNvPr id="21" name="Text Placeholder 32">
            <a:extLst>
              <a:ext uri="{FF2B5EF4-FFF2-40B4-BE49-F238E27FC236}">
                <a16:creationId xmlns:a16="http://schemas.microsoft.com/office/drawing/2014/main" id="{93F2B543-BAF0-49D0-921E-B28586699272}"/>
              </a:ext>
            </a:extLst>
          </p:cNvPr>
          <p:cNvSpPr txBox="1">
            <a:spLocks/>
          </p:cNvSpPr>
          <p:nvPr/>
        </p:nvSpPr>
        <p:spPr>
          <a:xfrm>
            <a:off x="544801" y="2020942"/>
            <a:ext cx="4334865" cy="4321038"/>
          </a:xfrm>
          <a:prstGeom prst="rect">
            <a:avLst/>
          </a:prstGeom>
          <a:solidFill>
            <a:schemeClr val="accent1">
              <a:lumMod val="75000"/>
            </a:schemeClr>
          </a:solidFill>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fontAlgn="base">
              <a:buNone/>
            </a:pPr>
            <a:r>
              <a:rPr lang="en-US" sz="3600" dirty="0">
                <a:solidFill>
                  <a:schemeClr val="bg1"/>
                </a:solidFill>
              </a:rPr>
              <a:t>The current innovation involves going mobile to create convenience and expand the availability </a:t>
            </a:r>
            <a:r>
              <a:rPr lang="en-US" sz="3600">
                <a:solidFill>
                  <a:schemeClr val="bg1"/>
                </a:solidFill>
              </a:rPr>
              <a:t>of Color IQ.</a:t>
            </a:r>
            <a:endParaRPr lang="en-US" sz="3600" dirty="0">
              <a:solidFill>
                <a:schemeClr val="bg1"/>
              </a:solidFill>
            </a:endParaRPr>
          </a:p>
        </p:txBody>
      </p:sp>
      <p:pic>
        <p:nvPicPr>
          <p:cNvPr id="3" name="Picture 2">
            <a:extLst>
              <a:ext uri="{FF2B5EF4-FFF2-40B4-BE49-F238E27FC236}">
                <a16:creationId xmlns:a16="http://schemas.microsoft.com/office/drawing/2014/main" id="{A2B22EE3-F540-4CAF-90AC-37378F21E04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879666" y="2020942"/>
            <a:ext cx="5615709" cy="4211782"/>
          </a:xfrm>
          <a:prstGeom prst="rect">
            <a:avLst/>
          </a:prstGeom>
        </p:spPr>
      </p:pic>
    </p:spTree>
    <p:extLst>
      <p:ext uri="{BB962C8B-B14F-4D97-AF65-F5344CB8AC3E}">
        <p14:creationId xmlns:p14="http://schemas.microsoft.com/office/powerpoint/2010/main" val="1843142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11" name="Text Placeholder 32">
            <a:extLst>
              <a:ext uri="{FF2B5EF4-FFF2-40B4-BE49-F238E27FC236}">
                <a16:creationId xmlns:a16="http://schemas.microsoft.com/office/drawing/2014/main" id="{FD9CFA06-A74C-43C7-A6D8-2A1155E49992}"/>
              </a:ext>
            </a:extLst>
          </p:cNvPr>
          <p:cNvSpPr txBox="1">
            <a:spLocks/>
          </p:cNvSpPr>
          <p:nvPr/>
        </p:nvSpPr>
        <p:spPr>
          <a:xfrm>
            <a:off x="8082622" y="1670511"/>
            <a:ext cx="3657823" cy="4720054"/>
          </a:xfrm>
          <a:prstGeom prst="rect">
            <a:avLst/>
          </a:prstGeom>
          <a:noFill/>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fontAlgn="base">
              <a:buNone/>
            </a:pPr>
            <a:r>
              <a:rPr lang="en-US" sz="3600" dirty="0">
                <a:solidFill>
                  <a:schemeClr val="bg1"/>
                </a:solidFill>
              </a:rPr>
              <a:t>Via the creation of a mobile app, Sephora can place the power of Color IQ in the hands every smart phone user.</a:t>
            </a:r>
          </a:p>
        </p:txBody>
      </p:sp>
      <p:sp>
        <p:nvSpPr>
          <p:cNvPr id="18" name="Title 1">
            <a:extLst>
              <a:ext uri="{FF2B5EF4-FFF2-40B4-BE49-F238E27FC236}">
                <a16:creationId xmlns:a16="http://schemas.microsoft.com/office/drawing/2014/main" id="{64D72A32-A853-41BB-B921-A80088009B7A}"/>
              </a:ext>
            </a:extLst>
          </p:cNvPr>
          <p:cNvSpPr txBox="1">
            <a:spLocks/>
          </p:cNvSpPr>
          <p:nvPr/>
        </p:nvSpPr>
        <p:spPr>
          <a:xfrm>
            <a:off x="8037126" y="880533"/>
            <a:ext cx="3703320" cy="789978"/>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bg1"/>
                </a:solidFill>
              </a:rPr>
              <a:t>The innovation</a:t>
            </a:r>
          </a:p>
        </p:txBody>
      </p:sp>
      <p:pic>
        <p:nvPicPr>
          <p:cNvPr id="3" name="Picture 2">
            <a:extLst>
              <a:ext uri="{FF2B5EF4-FFF2-40B4-BE49-F238E27FC236}">
                <a16:creationId xmlns:a16="http://schemas.microsoft.com/office/drawing/2014/main" id="{7B85837A-B4CF-43EB-B91C-D7A70A52EEBF}"/>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638990" y="1020397"/>
            <a:ext cx="5113704" cy="5113704"/>
          </a:xfrm>
          <a:prstGeom prst="rect">
            <a:avLst/>
          </a:prstGeom>
        </p:spPr>
      </p:pic>
    </p:spTree>
    <p:extLst>
      <p:ext uri="{BB962C8B-B14F-4D97-AF65-F5344CB8AC3E}">
        <p14:creationId xmlns:p14="http://schemas.microsoft.com/office/powerpoint/2010/main" val="242730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16" name="Title 1">
            <a:extLst>
              <a:ext uri="{FF2B5EF4-FFF2-40B4-BE49-F238E27FC236}">
                <a16:creationId xmlns:a16="http://schemas.microsoft.com/office/drawing/2014/main" id="{8BD0415B-D733-49CF-9CD2-BC06A5E8D738}"/>
              </a:ext>
            </a:extLst>
          </p:cNvPr>
          <p:cNvSpPr>
            <a:spLocks noGrp="1"/>
          </p:cNvSpPr>
          <p:nvPr>
            <p:ph type="title"/>
          </p:nvPr>
        </p:nvSpPr>
        <p:spPr>
          <a:xfrm>
            <a:off x="581193" y="729658"/>
            <a:ext cx="11029616" cy="988332"/>
          </a:xfrm>
          <a:solidFill>
            <a:schemeClr val="accent1">
              <a:lumMod val="75000"/>
            </a:schemeClr>
          </a:solidFill>
        </p:spPr>
        <p:txBody>
          <a:bodyPr/>
          <a:lstStyle/>
          <a:p>
            <a:r>
              <a:rPr lang="en-US" dirty="0"/>
              <a:t>Innovation type</a:t>
            </a:r>
          </a:p>
        </p:txBody>
      </p:sp>
      <p:sp>
        <p:nvSpPr>
          <p:cNvPr id="21" name="Text Placeholder 32">
            <a:extLst>
              <a:ext uri="{FF2B5EF4-FFF2-40B4-BE49-F238E27FC236}">
                <a16:creationId xmlns:a16="http://schemas.microsoft.com/office/drawing/2014/main" id="{93F2B543-BAF0-49D0-921E-B28586699272}"/>
              </a:ext>
            </a:extLst>
          </p:cNvPr>
          <p:cNvSpPr txBox="1">
            <a:spLocks/>
          </p:cNvSpPr>
          <p:nvPr/>
        </p:nvSpPr>
        <p:spPr>
          <a:xfrm>
            <a:off x="544801" y="2020942"/>
            <a:ext cx="11029616" cy="4321038"/>
          </a:xfrm>
          <a:prstGeom prst="rect">
            <a:avLst/>
          </a:prstGeom>
          <a:solidFill>
            <a:schemeClr val="accent1">
              <a:lumMod val="75000"/>
            </a:schemeClr>
          </a:solidFill>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fontAlgn="base">
              <a:buNone/>
            </a:pPr>
            <a:r>
              <a:rPr lang="en-US" sz="3600" dirty="0">
                <a:solidFill>
                  <a:schemeClr val="bg1"/>
                </a:solidFill>
              </a:rPr>
              <a:t>This innovation is focused on areas of service and channels.</a:t>
            </a:r>
          </a:p>
          <a:p>
            <a:pPr marL="0" indent="0" fontAlgn="base">
              <a:buNone/>
            </a:pPr>
            <a:r>
              <a:rPr lang="en-US" sz="3600" dirty="0">
                <a:solidFill>
                  <a:schemeClr val="bg1"/>
                </a:solidFill>
              </a:rPr>
              <a:t>“Service innovations ensure and enhance the utility, performance, and apparent value of an offering. They make a product easier to try, use, and enjoy.” (Keeley,  </a:t>
            </a:r>
            <a:r>
              <a:rPr lang="en-US" sz="3600" dirty="0" err="1">
                <a:solidFill>
                  <a:schemeClr val="bg1"/>
                </a:solidFill>
              </a:rPr>
              <a:t>Pikkel</a:t>
            </a:r>
            <a:r>
              <a:rPr lang="en-US" sz="3600" dirty="0">
                <a:solidFill>
                  <a:schemeClr val="bg1"/>
                </a:solidFill>
              </a:rPr>
              <a:t>, Quinn, &amp; Walters, 2013)</a:t>
            </a:r>
          </a:p>
        </p:txBody>
      </p:sp>
    </p:spTree>
    <p:extLst>
      <p:ext uri="{BB962C8B-B14F-4D97-AF65-F5344CB8AC3E}">
        <p14:creationId xmlns:p14="http://schemas.microsoft.com/office/powerpoint/2010/main" val="3652421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16" name="Title 1">
            <a:extLst>
              <a:ext uri="{FF2B5EF4-FFF2-40B4-BE49-F238E27FC236}">
                <a16:creationId xmlns:a16="http://schemas.microsoft.com/office/drawing/2014/main" id="{8BD0415B-D733-49CF-9CD2-BC06A5E8D738}"/>
              </a:ext>
            </a:extLst>
          </p:cNvPr>
          <p:cNvSpPr>
            <a:spLocks noGrp="1"/>
          </p:cNvSpPr>
          <p:nvPr>
            <p:ph type="title"/>
          </p:nvPr>
        </p:nvSpPr>
        <p:spPr>
          <a:xfrm>
            <a:off x="581193" y="729658"/>
            <a:ext cx="11029616" cy="988332"/>
          </a:xfrm>
          <a:solidFill>
            <a:schemeClr val="accent1">
              <a:lumMod val="75000"/>
            </a:schemeClr>
          </a:solidFill>
        </p:spPr>
        <p:txBody>
          <a:bodyPr/>
          <a:lstStyle/>
          <a:p>
            <a:r>
              <a:rPr lang="en-US" dirty="0"/>
              <a:t>Process selection</a:t>
            </a:r>
          </a:p>
        </p:txBody>
      </p:sp>
      <p:sp>
        <p:nvSpPr>
          <p:cNvPr id="21" name="Text Placeholder 32">
            <a:extLst>
              <a:ext uri="{FF2B5EF4-FFF2-40B4-BE49-F238E27FC236}">
                <a16:creationId xmlns:a16="http://schemas.microsoft.com/office/drawing/2014/main" id="{93F2B543-BAF0-49D0-921E-B28586699272}"/>
              </a:ext>
            </a:extLst>
          </p:cNvPr>
          <p:cNvSpPr txBox="1">
            <a:spLocks/>
          </p:cNvSpPr>
          <p:nvPr/>
        </p:nvSpPr>
        <p:spPr>
          <a:xfrm>
            <a:off x="544801" y="2020942"/>
            <a:ext cx="11029616" cy="4321038"/>
          </a:xfrm>
          <a:prstGeom prst="rect">
            <a:avLst/>
          </a:prstGeom>
          <a:solidFill>
            <a:schemeClr val="accent1">
              <a:lumMod val="75000"/>
            </a:schemeClr>
          </a:solidFill>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fontAlgn="base">
              <a:buNone/>
            </a:pPr>
            <a:r>
              <a:rPr lang="en-US" sz="3600" dirty="0">
                <a:solidFill>
                  <a:schemeClr val="bg1"/>
                </a:solidFill>
              </a:rPr>
              <a:t>“Channel innovations encompass all the ways that you connect your company's offerings with your customers and users. Skilled innovators in this type often find multiple but complementary ways to bring their products and services to customers. (Keeley,  </a:t>
            </a:r>
            <a:r>
              <a:rPr lang="en-US" sz="3600" dirty="0" err="1">
                <a:solidFill>
                  <a:schemeClr val="bg1"/>
                </a:solidFill>
              </a:rPr>
              <a:t>Pikkel</a:t>
            </a:r>
            <a:r>
              <a:rPr lang="en-US" sz="3600" dirty="0">
                <a:solidFill>
                  <a:schemeClr val="bg1"/>
                </a:solidFill>
              </a:rPr>
              <a:t>, Quinn, &amp; Walters, 2013)</a:t>
            </a:r>
          </a:p>
        </p:txBody>
      </p:sp>
    </p:spTree>
    <p:extLst>
      <p:ext uri="{BB962C8B-B14F-4D97-AF65-F5344CB8AC3E}">
        <p14:creationId xmlns:p14="http://schemas.microsoft.com/office/powerpoint/2010/main" val="3571000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16" name="Title 1">
            <a:extLst>
              <a:ext uri="{FF2B5EF4-FFF2-40B4-BE49-F238E27FC236}">
                <a16:creationId xmlns:a16="http://schemas.microsoft.com/office/drawing/2014/main" id="{8BD0415B-D733-49CF-9CD2-BC06A5E8D738}"/>
              </a:ext>
            </a:extLst>
          </p:cNvPr>
          <p:cNvSpPr>
            <a:spLocks noGrp="1"/>
          </p:cNvSpPr>
          <p:nvPr>
            <p:ph type="title"/>
          </p:nvPr>
        </p:nvSpPr>
        <p:spPr>
          <a:xfrm>
            <a:off x="581193" y="729658"/>
            <a:ext cx="11029616" cy="988332"/>
          </a:xfrm>
          <a:solidFill>
            <a:schemeClr val="accent1">
              <a:lumMod val="75000"/>
            </a:schemeClr>
          </a:solidFill>
        </p:spPr>
        <p:txBody>
          <a:bodyPr/>
          <a:lstStyle/>
          <a:p>
            <a:r>
              <a:rPr lang="en-US" dirty="0"/>
              <a:t>Steps implement the idea</a:t>
            </a:r>
          </a:p>
        </p:txBody>
      </p:sp>
      <p:sp>
        <p:nvSpPr>
          <p:cNvPr id="21" name="Text Placeholder 32">
            <a:extLst>
              <a:ext uri="{FF2B5EF4-FFF2-40B4-BE49-F238E27FC236}">
                <a16:creationId xmlns:a16="http://schemas.microsoft.com/office/drawing/2014/main" id="{93F2B543-BAF0-49D0-921E-B28586699272}"/>
              </a:ext>
            </a:extLst>
          </p:cNvPr>
          <p:cNvSpPr txBox="1">
            <a:spLocks/>
          </p:cNvSpPr>
          <p:nvPr/>
        </p:nvSpPr>
        <p:spPr>
          <a:xfrm>
            <a:off x="544801" y="2020942"/>
            <a:ext cx="11029616" cy="4321038"/>
          </a:xfrm>
          <a:prstGeom prst="rect">
            <a:avLst/>
          </a:prstGeom>
          <a:solidFill>
            <a:schemeClr val="accent1">
              <a:lumMod val="75000"/>
            </a:schemeClr>
          </a:solidFill>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fontAlgn="base"/>
            <a:r>
              <a:rPr lang="en-US" sz="3600" dirty="0">
                <a:solidFill>
                  <a:schemeClr val="bg1"/>
                </a:solidFill>
              </a:rPr>
              <a:t>Select the operating system platforms for the app.</a:t>
            </a:r>
          </a:p>
          <a:p>
            <a:pPr fontAlgn="base"/>
            <a:r>
              <a:rPr lang="en-US" sz="3600" dirty="0">
                <a:solidFill>
                  <a:schemeClr val="bg1"/>
                </a:solidFill>
              </a:rPr>
              <a:t>Determine which smart phones cameras meet the minimum specifications of the hand-held Color IQ device.</a:t>
            </a:r>
          </a:p>
          <a:p>
            <a:pPr fontAlgn="base"/>
            <a:r>
              <a:rPr lang="en-US" sz="3600" dirty="0">
                <a:solidFill>
                  <a:schemeClr val="bg1"/>
                </a:solidFill>
              </a:rPr>
              <a:t>Test camera capture quality of the selected phones.</a:t>
            </a:r>
          </a:p>
        </p:txBody>
      </p:sp>
    </p:spTree>
    <p:extLst>
      <p:ext uri="{BB962C8B-B14F-4D97-AF65-F5344CB8AC3E}">
        <p14:creationId xmlns:p14="http://schemas.microsoft.com/office/powerpoint/2010/main" val="234114178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805</Words>
  <Application>Microsoft Office PowerPoint</Application>
  <PresentationFormat>Widescreen</PresentationFormat>
  <Paragraphs>69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Gill Sans MT</vt:lpstr>
      <vt:lpstr>Wingdings 2</vt:lpstr>
      <vt:lpstr>Dividend</vt:lpstr>
      <vt:lpstr>Unit 7 Assignment - Technology Innovation – Part III </vt:lpstr>
      <vt:lpstr>The Innovation</vt:lpstr>
      <vt:lpstr>The innovation</vt:lpstr>
      <vt:lpstr>PowerPoint Presentation</vt:lpstr>
      <vt:lpstr>The Innovation</vt:lpstr>
      <vt:lpstr>PowerPoint Presentation</vt:lpstr>
      <vt:lpstr>Innovation type</vt:lpstr>
      <vt:lpstr>Process selection</vt:lpstr>
      <vt:lpstr>Steps implement the idea</vt:lpstr>
      <vt:lpstr>Steps implement the idea</vt:lpstr>
      <vt:lpstr>Steps implement the idea</vt:lpstr>
      <vt:lpstr>Steps implement the idea</vt:lpstr>
      <vt:lpstr>Implementation Process selection</vt:lpstr>
      <vt:lpstr>Issues encountered during planning, implementation and execution</vt:lpstr>
      <vt:lpstr>Issues encountered during planning, implementation and execution</vt:lpstr>
      <vt:lpstr>Lessons Learned for future implementations</vt:lpstr>
      <vt:lpstr>Lessons Learned for future implementations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2019-12-11T15:04:01Z</dcterms:created>
  <dcterms:modified xsi:type="dcterms:W3CDTF">2023-03-19T17:56:41Z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