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63" r:id="rId2"/>
    <p:sldId id="259" r:id="rId3"/>
    <p:sldId id="256" r:id="rId4"/>
    <p:sldId id="257" r:id="rId5"/>
    <p:sldId id="261" r:id="rId6"/>
    <p:sldId id="262" r:id="rId7"/>
    <p:sldId id="260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A99DF1-A79D-4ED1-A7D0-1A188A88B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A8F49D5-9E60-4B5B-BC0D-549011EAB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1C2435-50DE-46D3-BCD0-1205E9EA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FF514A-2B90-4366-BEC9-AE110685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6B8D76-DC3F-4E3F-8613-6934FDAF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0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CEBA42-FF1C-4AF3-8D92-95456677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C90B3BB-041D-41EE-B839-8D740B3E0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24D48A-FDDE-4424-8C42-C294B07D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B4DB35-B91D-4FA4-8642-1AC2F173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02EA24-3951-4AD1-971B-5B058372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48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2386D97-27E2-4E89-A0A3-C0DA91F9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9AC33D1-0E05-454F-939F-E6CC6F711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9F5185-DAFB-4CFB-B094-81FED36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5705E5-2E91-4A14-8124-BC2068F0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9DF2AE-1A8D-4919-B69B-8DB828B3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184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DFFA98-5D1E-4C57-A44C-7E360BA7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BB01CE-B811-4C37-ACCC-81D5E097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1CF17A-066A-4A52-9AA5-9F798989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AAE394-7500-446E-83BD-D4A09620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9B98E8-036B-43C3-8F60-5D541330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798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417C1C-6CF5-4168-B2D0-F80344BF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B8FF2F-A6F2-4928-9D0A-788021B2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14E715-D6C4-474B-A548-1C09CFE4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D3AF07-62A2-4DED-B667-DBBA064D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B78FC5-3116-422F-86A2-344986CB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435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A914E-AAC6-44E5-8BE8-7BE5867B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E9D739-E08C-4E57-9531-0C81E82D9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40B8176-35F2-4176-8948-A6AF7AA0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0C5A5E3-253C-4617-934F-71C79F18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9CB3A3-B85E-4975-B6F3-3646B5D5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27424E3-0591-4B7A-B8CF-81899B34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76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2321F8-A78C-4266-A01C-8E633C22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5EBA39-F577-46BD-B994-D45AAB7C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8F0186-3C44-4520-825C-32A13CE3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4B90031-355F-49EC-9DC6-9627F7775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47D55C6-B8FC-400E-B469-8C5B0C3AD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59BDC55-BF15-492A-9916-0840EC70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0D6FC73-CFC6-413C-9720-F23525DB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44CFBCC-770C-4766-AF16-E3AF9BEE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8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A8DB80-57CE-4ED1-9664-477F0251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2A3A93B-B9B1-4100-A610-EA902185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2FFF7D0-96B5-4A1F-9219-A4212D8A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E9ADE1-0010-4D4E-8751-2AAF5F10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478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01D8616-74B9-448B-925F-46B6EB5C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70303C0-39F6-4BD5-B5D7-2DE6A79F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1A1894-AE86-49A1-BB02-48D953EE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6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9693CE-E24F-4EE2-92E8-271DB371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B24EC8-D7F0-49DA-9052-F729F648B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17D48AE-011D-44F8-8DCC-29D01CB55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311F7C-D026-416A-BE35-F5A6666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370B45-1B3E-4A75-B657-F98AE8A5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C460D9-E250-4016-AC81-FE4BE5F1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559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6E1C88-9107-410E-89F5-EC5C25F6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421C25E-314A-423F-98FD-14FDA672D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D1E851-9335-41A6-A3E6-5C27EDCF7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3BE4804-A4F4-4990-B751-8F7B73E9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844ECA-621E-4A34-BE78-00430861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B4C5F0-7680-4299-9EA1-E346A6A7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4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EE4D754-E8A4-437F-B2AC-8E24FE34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77172A-33BD-42DC-8346-17BB6052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3124FF-EE83-4A56-A1D7-072E5B26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C50F-91C4-4144-8B2B-E2AFDA8D372F}" type="datetimeFigureOut">
              <a:rPr lang="pl-PL" smtClean="0"/>
              <a:t>11.03.2025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41B519-4EF5-435E-93F1-9A9ECFA52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1BA43F-E253-406F-9E6B-CCDAC46E5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3BAE-1E81-4B2B-AC28-FA536FC09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38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BB4E686-C1B2-4F74-8143-A7582B40FF6F}"/>
              </a:ext>
            </a:extLst>
          </p:cNvPr>
          <p:cNvSpPr txBox="1"/>
          <p:nvPr/>
        </p:nvSpPr>
        <p:spPr>
          <a:xfrm>
            <a:off x="151001" y="1753299"/>
            <a:ext cx="11610363" cy="49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80446DD-BEE4-4154-96F9-D8E43063A1EC}"/>
              </a:ext>
            </a:extLst>
          </p:cNvPr>
          <p:cNvSpPr txBox="1"/>
          <p:nvPr/>
        </p:nvSpPr>
        <p:spPr>
          <a:xfrm>
            <a:off x="2864840" y="2276449"/>
            <a:ext cx="6462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latin typeface="Arial Black" panose="020B0A04020102020204" pitchFamily="34" charset="0"/>
              </a:rPr>
              <a:t>Maciej Borowy 2P grupa 2</a:t>
            </a:r>
          </a:p>
        </p:txBody>
      </p:sp>
    </p:spTree>
    <p:extLst>
      <p:ext uri="{BB962C8B-B14F-4D97-AF65-F5344CB8AC3E}">
        <p14:creationId xmlns:p14="http://schemas.microsoft.com/office/powerpoint/2010/main" val="380140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C419A43-04B8-4822-B6A6-A2A8B7C844B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A118DC-BD1B-48E2-BBDE-5ED76EDB81D7}"/>
              </a:ext>
            </a:extLst>
          </p:cNvPr>
          <p:cNvSpPr txBox="1"/>
          <p:nvPr/>
        </p:nvSpPr>
        <p:spPr>
          <a:xfrm>
            <a:off x="756407" y="0"/>
            <a:ext cx="1067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Referencje do obiektów oraz metody i pola statyczne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36EF71C-F6B9-4704-90F9-3FDEDAB0EBCD}"/>
              </a:ext>
            </a:extLst>
          </p:cNvPr>
          <p:cNvCxnSpPr>
            <a:cxnSpLocks/>
          </p:cNvCxnSpPr>
          <p:nvPr/>
        </p:nvCxnSpPr>
        <p:spPr>
          <a:xfrm>
            <a:off x="0" y="1610686"/>
            <a:ext cx="29277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9DC6FA-B8F2-42E9-8DE9-BC233E380947}"/>
              </a:ext>
            </a:extLst>
          </p:cNvPr>
          <p:cNvSpPr txBox="1"/>
          <p:nvPr/>
        </p:nvSpPr>
        <p:spPr>
          <a:xfrm>
            <a:off x="0" y="1149021"/>
            <a:ext cx="63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Przykładowe Zadania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BB4E686-C1B2-4F74-8143-A7582B40FF6F}"/>
              </a:ext>
            </a:extLst>
          </p:cNvPr>
          <p:cNvSpPr txBox="1"/>
          <p:nvPr/>
        </p:nvSpPr>
        <p:spPr>
          <a:xfrm>
            <a:off x="151001" y="1753299"/>
            <a:ext cx="11610363" cy="49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136087-6D57-4E2D-9587-C9FAEBA2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36" y="1830994"/>
            <a:ext cx="574366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Polecenie: </a:t>
            </a:r>
            <a:r>
              <a:rPr lang="pl-PL" dirty="0"/>
              <a:t>Napisz klasę Obliczenia, która będzie zawierała dwie metody </a:t>
            </a:r>
            <a:r>
              <a:rPr lang="pl-PL" b="1" dirty="0"/>
              <a:t>statyczne</a:t>
            </a:r>
            <a:r>
              <a:rPr lang="pl-PL" dirty="0"/>
              <a:t>:</a:t>
            </a:r>
          </a:p>
          <a:p>
            <a:r>
              <a:rPr lang="pl-PL" dirty="0"/>
              <a:t>silnia – metoda powinna zwracać silnię podanej jako argument liczby,</a:t>
            </a:r>
          </a:p>
          <a:p>
            <a:r>
              <a:rPr lang="pl-PL" dirty="0" err="1"/>
              <a:t>sumaLiczb</a:t>
            </a:r>
            <a:r>
              <a:rPr lang="pl-PL" dirty="0"/>
              <a:t> – metoda powinna przyjmować tablicę liczby typu </a:t>
            </a:r>
            <a:r>
              <a:rPr lang="pl-PL" b="1" dirty="0" err="1"/>
              <a:t>int</a:t>
            </a:r>
            <a:r>
              <a:rPr lang="pl-PL" dirty="0"/>
              <a:t> i zwracać ich sumę.</a:t>
            </a:r>
          </a:p>
          <a:p>
            <a:r>
              <a:rPr lang="pl-PL" dirty="0"/>
              <a:t>Podobne metody pisaliśmy już w zadaniach do poprzednich rozdziałów – możemy je skopiować z tamtych programów.</a:t>
            </a:r>
          </a:p>
          <a:p>
            <a:r>
              <a:rPr lang="pl-PL" dirty="0"/>
              <a:t>Napisz kolejną klasę, o nazwie </a:t>
            </a:r>
            <a:r>
              <a:rPr lang="pl-PL" dirty="0" err="1"/>
              <a:t>WykonywanieObliczen</a:t>
            </a:r>
            <a:r>
              <a:rPr lang="pl-PL" dirty="0"/>
              <a:t>, która użyje w metodzie </a:t>
            </a:r>
            <a:r>
              <a:rPr lang="pl-PL" dirty="0" err="1"/>
              <a:t>main</a:t>
            </a:r>
            <a:r>
              <a:rPr lang="pl-PL" dirty="0"/>
              <a:t> obie metody z klasy Obliczenia.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dirty="0"/>
            </a:br>
            <a:r>
              <a:rPr lang="pl-PL" b="1" dirty="0"/>
              <a:t>Rozwiązanie:</a:t>
            </a:r>
            <a:endParaRPr kumimoji="0" lang="pl-PL" altLang="pl-P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61AAA2E-9C67-49C9-9FD4-B62E5B78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45" y="1379853"/>
            <a:ext cx="5636554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C419A43-04B8-4822-B6A6-A2A8B7C844B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A118DC-BD1B-48E2-BBDE-5ED76EDB81D7}"/>
              </a:ext>
            </a:extLst>
          </p:cNvPr>
          <p:cNvSpPr txBox="1"/>
          <p:nvPr/>
        </p:nvSpPr>
        <p:spPr>
          <a:xfrm>
            <a:off x="756407" y="0"/>
            <a:ext cx="1067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Referencje do obiektów oraz metody i pola statyczne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36EF71C-F6B9-4704-90F9-3FDEDAB0EBCD}"/>
              </a:ext>
            </a:extLst>
          </p:cNvPr>
          <p:cNvCxnSpPr>
            <a:cxnSpLocks/>
          </p:cNvCxnSpPr>
          <p:nvPr/>
        </p:nvCxnSpPr>
        <p:spPr>
          <a:xfrm>
            <a:off x="0" y="1610686"/>
            <a:ext cx="5117284" cy="19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9DC6FA-B8F2-42E9-8DE9-BC233E380947}"/>
              </a:ext>
            </a:extLst>
          </p:cNvPr>
          <p:cNvSpPr txBox="1"/>
          <p:nvPr/>
        </p:nvSpPr>
        <p:spPr>
          <a:xfrm>
            <a:off x="0" y="1149021"/>
            <a:ext cx="6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Przekazywanie referencji do obiektów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BB4E686-C1B2-4F74-8143-A7582B40FF6F}"/>
              </a:ext>
            </a:extLst>
          </p:cNvPr>
          <p:cNvSpPr txBox="1"/>
          <p:nvPr/>
        </p:nvSpPr>
        <p:spPr>
          <a:xfrm>
            <a:off x="151001" y="1753299"/>
            <a:ext cx="11610363" cy="49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3EC649D-C23D-4332-B362-5DFD49F0C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30187"/>
            <a:ext cx="1188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Przekazywanie referencji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 Javie zmienne referencyjne przekazywane są do metod jako referencje, nie kopie obiektów.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Efekt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Zmiany dokonane na obiekcie w metodzie będą widoczne w oryginalnym obiekcie poza metodą. </a:t>
            </a:r>
            <a:b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Przykład: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0E721BB-39F2-4414-8496-FB47736F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13" y="2461184"/>
            <a:ext cx="3763862" cy="36280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8EB31AB8-8FA1-4356-BFE3-75DC606E633B}"/>
              </a:ext>
            </a:extLst>
          </p:cNvPr>
          <p:cNvSpPr/>
          <p:nvPr/>
        </p:nvSpPr>
        <p:spPr>
          <a:xfrm>
            <a:off x="430636" y="6131631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Wniosek</a:t>
            </a:r>
            <a:r>
              <a:rPr lang="pl-PL" dirty="0"/>
              <a:t>: W przypadku obiektów, zmiany dokonane w metodzie będą miały wpływ na obiekt poza metodą.</a:t>
            </a:r>
          </a:p>
        </p:txBody>
      </p:sp>
    </p:spTree>
    <p:extLst>
      <p:ext uri="{BB962C8B-B14F-4D97-AF65-F5344CB8AC3E}">
        <p14:creationId xmlns:p14="http://schemas.microsoft.com/office/powerpoint/2010/main" val="58082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C419A43-04B8-4822-B6A6-A2A8B7C844B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A118DC-BD1B-48E2-BBDE-5ED76EDB81D7}"/>
              </a:ext>
            </a:extLst>
          </p:cNvPr>
          <p:cNvSpPr txBox="1"/>
          <p:nvPr/>
        </p:nvSpPr>
        <p:spPr>
          <a:xfrm>
            <a:off x="756407" y="0"/>
            <a:ext cx="1067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Referencje do obiektów oraz metody i pola statyczne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36EF71C-F6B9-4704-90F9-3FDEDAB0EBCD}"/>
              </a:ext>
            </a:extLst>
          </p:cNvPr>
          <p:cNvCxnSpPr>
            <a:cxnSpLocks/>
          </p:cNvCxnSpPr>
          <p:nvPr/>
        </p:nvCxnSpPr>
        <p:spPr>
          <a:xfrm>
            <a:off x="0" y="1610686"/>
            <a:ext cx="3401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9DC6FA-B8F2-42E9-8DE9-BC233E380947}"/>
              </a:ext>
            </a:extLst>
          </p:cNvPr>
          <p:cNvSpPr txBox="1"/>
          <p:nvPr/>
        </p:nvSpPr>
        <p:spPr>
          <a:xfrm>
            <a:off x="0" y="1149021"/>
            <a:ext cx="6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Stałe referencje w Javie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BB4E686-C1B2-4F74-8143-A7582B40FF6F}"/>
              </a:ext>
            </a:extLst>
          </p:cNvPr>
          <p:cNvSpPr txBox="1"/>
          <p:nvPr/>
        </p:nvSpPr>
        <p:spPr>
          <a:xfrm>
            <a:off x="151001" y="1753299"/>
            <a:ext cx="11610363" cy="49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B66F2D4B-F026-4836-B59B-1F18062CA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7" y="2498548"/>
            <a:ext cx="3458058" cy="438211"/>
          </a:xfrm>
          <a:prstGeom prst="rect">
            <a:avLst/>
          </a:prstGeom>
        </p:spPr>
      </p:pic>
      <p:sp>
        <p:nvSpPr>
          <p:cNvPr id="36" name="pole tekstowe 35">
            <a:extLst>
              <a:ext uri="{FF2B5EF4-FFF2-40B4-BE49-F238E27FC236}">
                <a16:creationId xmlns:a16="http://schemas.microsoft.com/office/drawing/2014/main" id="{7E80E04A-087C-4584-9136-C9FFB8AEE8A5}"/>
              </a:ext>
            </a:extLst>
          </p:cNvPr>
          <p:cNvSpPr txBox="1"/>
          <p:nvPr/>
        </p:nvSpPr>
        <p:spPr>
          <a:xfrm>
            <a:off x="430636" y="1865161"/>
            <a:ext cx="864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polom typu referencyjnego, zdefiniowanych z modyfikatorem </a:t>
            </a:r>
            <a:r>
              <a:rPr lang="pl-PL" b="1" dirty="0" err="1"/>
              <a:t>final</a:t>
            </a:r>
            <a:r>
              <a:rPr lang="pl-PL" dirty="0"/>
              <a:t>, </a:t>
            </a:r>
            <a:r>
              <a:rPr lang="pl-PL" u="sng" dirty="0"/>
              <a:t>nie możemy </a:t>
            </a:r>
            <a:r>
              <a:rPr lang="pl-PL" dirty="0"/>
              <a:t>przypisać   innej wartości po ich zainicjalizowaniu. Podobnie ze zmiennymi lokalnymi: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F7CF8D09-5643-4EFB-8102-2B10C6F82D2D}"/>
              </a:ext>
            </a:extLst>
          </p:cNvPr>
          <p:cNvSpPr txBox="1"/>
          <p:nvPr/>
        </p:nvSpPr>
        <p:spPr>
          <a:xfrm>
            <a:off x="430636" y="2885623"/>
            <a:ext cx="702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Próba kompilacji powyższego fragmentu kodu kończy się następującymi błędem:</a:t>
            </a:r>
          </a:p>
        </p:txBody>
      </p:sp>
      <p:pic>
        <p:nvPicPr>
          <p:cNvPr id="38" name="Obraz 37">
            <a:extLst>
              <a:ext uri="{FF2B5EF4-FFF2-40B4-BE49-F238E27FC236}">
                <a16:creationId xmlns:a16="http://schemas.microsoft.com/office/drawing/2014/main" id="{FBF177CD-C94A-49CB-AF9C-F551A02F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4" y="3478267"/>
            <a:ext cx="4620270" cy="885949"/>
          </a:xfrm>
          <a:prstGeom prst="rect">
            <a:avLst/>
          </a:prstGeom>
        </p:spPr>
      </p:pic>
      <p:sp>
        <p:nvSpPr>
          <p:cNvPr id="39" name="pole tekstowe 38">
            <a:extLst>
              <a:ext uri="{FF2B5EF4-FFF2-40B4-BE49-F238E27FC236}">
                <a16:creationId xmlns:a16="http://schemas.microsoft.com/office/drawing/2014/main" id="{70C5F729-9B1D-4C3A-ADF4-811DD4C420AE}"/>
              </a:ext>
            </a:extLst>
          </p:cNvPr>
          <p:cNvSpPr txBox="1"/>
          <p:nvPr/>
        </p:nvSpPr>
        <p:spPr>
          <a:xfrm>
            <a:off x="430636" y="4481656"/>
            <a:ext cx="740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Zmienna punkt jest </a:t>
            </a:r>
            <a:r>
              <a:rPr lang="pl-PL" b="1" dirty="0" err="1"/>
              <a:t>final</a:t>
            </a:r>
            <a:r>
              <a:rPr lang="pl-PL" dirty="0"/>
              <a:t>, więc po jej inicjalizacji nie możemy już przypisać do niej innego obiektu, o czym informuje nas kompilator.</a:t>
            </a:r>
          </a:p>
        </p:txBody>
      </p:sp>
    </p:spTree>
    <p:extLst>
      <p:ext uri="{BB962C8B-B14F-4D97-AF65-F5344CB8AC3E}">
        <p14:creationId xmlns:p14="http://schemas.microsoft.com/office/powerpoint/2010/main" val="277264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C419A43-04B8-4822-B6A6-A2A8B7C844B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A118DC-BD1B-48E2-BBDE-5ED76EDB81D7}"/>
              </a:ext>
            </a:extLst>
          </p:cNvPr>
          <p:cNvSpPr txBox="1"/>
          <p:nvPr/>
        </p:nvSpPr>
        <p:spPr>
          <a:xfrm>
            <a:off x="756407" y="0"/>
            <a:ext cx="1067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Referencje do obiektów oraz metody i pola statyczne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36EF71C-F6B9-4704-90F9-3FDEDAB0EBC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0" y="1610686"/>
            <a:ext cx="3401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9DC6FA-B8F2-42E9-8DE9-BC233E380947}"/>
              </a:ext>
            </a:extLst>
          </p:cNvPr>
          <p:cNvSpPr txBox="1"/>
          <p:nvPr/>
        </p:nvSpPr>
        <p:spPr>
          <a:xfrm>
            <a:off x="0" y="1149021"/>
            <a:ext cx="6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Współdzielenie obiektów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3A41F61-945E-465F-9270-8B34B47F19EA}"/>
              </a:ext>
            </a:extLst>
          </p:cNvPr>
          <p:cNvSpPr/>
          <p:nvPr/>
        </p:nvSpPr>
        <p:spPr>
          <a:xfrm>
            <a:off x="229300" y="1725790"/>
            <a:ext cx="11683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Przekazywanie zmiennych lokalnych do metod również odbywa się przez referencję. W przypadku obiektów, zmiana stanu przekazywanego obiektu będzie miała wpływ na oryginalny obiekt w wywołującym kontekście.</a:t>
            </a:r>
            <a:br>
              <a:rPr lang="pl-PL" dirty="0"/>
            </a:br>
            <a:r>
              <a:rPr lang="pl-PL" b="1" dirty="0"/>
              <a:t>	Przykład: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AD7F100-362D-40B6-81CD-FF30E414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74" y="2631528"/>
            <a:ext cx="4143953" cy="235300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36B1654-8F61-418C-AC4D-BE589D91C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0" y="5247314"/>
            <a:ext cx="10692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Wniosek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Zmiana w obiekcie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punkt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jest widoczna poza metodą, ponieważ przekazano referencję do obiektu. 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9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C419A43-04B8-4822-B6A6-A2A8B7C844B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A118DC-BD1B-48E2-BBDE-5ED76EDB81D7}"/>
              </a:ext>
            </a:extLst>
          </p:cNvPr>
          <p:cNvSpPr txBox="1"/>
          <p:nvPr/>
        </p:nvSpPr>
        <p:spPr>
          <a:xfrm>
            <a:off x="756407" y="0"/>
            <a:ext cx="1067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Referencje do obiektów oraz metody i pola statyczne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36EF71C-F6B9-4704-90F9-3FDEDAB0EBCD}"/>
              </a:ext>
            </a:extLst>
          </p:cNvPr>
          <p:cNvCxnSpPr>
            <a:cxnSpLocks/>
          </p:cNvCxnSpPr>
          <p:nvPr/>
        </p:nvCxnSpPr>
        <p:spPr>
          <a:xfrm>
            <a:off x="0" y="1610686"/>
            <a:ext cx="7348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9DC6FA-B8F2-42E9-8DE9-BC233E380947}"/>
              </a:ext>
            </a:extLst>
          </p:cNvPr>
          <p:cNvSpPr txBox="1"/>
          <p:nvPr/>
        </p:nvSpPr>
        <p:spPr>
          <a:xfrm>
            <a:off x="0" y="1149021"/>
            <a:ext cx="771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Przekazywanie wartości typów prostych (przez wartość)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BB4E686-C1B2-4F74-8143-A7582B40FF6F}"/>
              </a:ext>
            </a:extLst>
          </p:cNvPr>
          <p:cNvSpPr txBox="1"/>
          <p:nvPr/>
        </p:nvSpPr>
        <p:spPr>
          <a:xfrm>
            <a:off x="151001" y="1753299"/>
            <a:ext cx="11610363" cy="49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4FE1BB-8C41-4446-8002-6AF9AF16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54" y="1697877"/>
            <a:ext cx="118957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Typy proste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(np.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float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char)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są przekazywane do metod 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przez wartość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Oznacza to, że zmiany dokonane w metodzie nie wpłyną na oryginalną wartość poza metodą. </a:t>
            </a:r>
            <a:b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Przykład: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AA92682-5449-48AD-847B-BCF09885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63" y="2528874"/>
            <a:ext cx="4401164" cy="2219635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C5290FF5-95ED-429B-B2B8-C78AB9DF4CEE}"/>
              </a:ext>
            </a:extLst>
          </p:cNvPr>
          <p:cNvSpPr/>
          <p:nvPr/>
        </p:nvSpPr>
        <p:spPr>
          <a:xfrm>
            <a:off x="296254" y="5062419"/>
            <a:ext cx="1167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Wniosek</a:t>
            </a:r>
            <a:r>
              <a:rPr lang="pl-PL" dirty="0"/>
              <a:t>: Wartości typów prostych przekazywane są przez wartość, więc zmiana ich w metodzie nie wpływa na oryginalną zmienną.</a:t>
            </a:r>
          </a:p>
        </p:txBody>
      </p:sp>
    </p:spTree>
    <p:extLst>
      <p:ext uri="{BB962C8B-B14F-4D97-AF65-F5344CB8AC3E}">
        <p14:creationId xmlns:p14="http://schemas.microsoft.com/office/powerpoint/2010/main" val="6823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C419A43-04B8-4822-B6A6-A2A8B7C844B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A118DC-BD1B-48E2-BBDE-5ED76EDB81D7}"/>
              </a:ext>
            </a:extLst>
          </p:cNvPr>
          <p:cNvSpPr txBox="1"/>
          <p:nvPr/>
        </p:nvSpPr>
        <p:spPr>
          <a:xfrm>
            <a:off x="756407" y="0"/>
            <a:ext cx="1067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Referencje do obiektów oraz metody i pola statyczne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36EF71C-F6B9-4704-90F9-3FDEDAB0EBCD}"/>
              </a:ext>
            </a:extLst>
          </p:cNvPr>
          <p:cNvCxnSpPr>
            <a:cxnSpLocks/>
          </p:cNvCxnSpPr>
          <p:nvPr/>
        </p:nvCxnSpPr>
        <p:spPr>
          <a:xfrm>
            <a:off x="0" y="1610686"/>
            <a:ext cx="8774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9DC6FA-B8F2-42E9-8DE9-BC233E380947}"/>
              </a:ext>
            </a:extLst>
          </p:cNvPr>
          <p:cNvSpPr txBox="1"/>
          <p:nvPr/>
        </p:nvSpPr>
        <p:spPr>
          <a:xfrm>
            <a:off x="-1" y="1149021"/>
            <a:ext cx="915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Przekazywanie obiektów przez referencję a zmiana samej referencji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BB4E686-C1B2-4F74-8143-A7582B40FF6F}"/>
              </a:ext>
            </a:extLst>
          </p:cNvPr>
          <p:cNvSpPr txBox="1"/>
          <p:nvPr/>
        </p:nvSpPr>
        <p:spPr>
          <a:xfrm>
            <a:off x="233495" y="1772200"/>
            <a:ext cx="11610363" cy="49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157A53-D0B8-4C17-8DAA-859D35F7E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36" y="1501737"/>
            <a:ext cx="112160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Zmiana samej referencji (czyli przypisanie nowej wartości do zmiennej referencyjnej w metodzie) nie zmienia referencji w kontekście wywołującym.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Przykład: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ABA8E06-8392-4267-B746-2A45AFD9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55" y="2578955"/>
            <a:ext cx="6887536" cy="255305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A82D6CC-0A46-4141-99D9-130F603E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36" y="5356263"/>
            <a:ext cx="119585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Wniosek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Zmiana referencji (np. przypisanie nowego obiektu do zmiennej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nie wpłynie na oryginalną referencję poza metodą. 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4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C419A43-04B8-4822-B6A6-A2A8B7C844B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A118DC-BD1B-48E2-BBDE-5ED76EDB81D7}"/>
              </a:ext>
            </a:extLst>
          </p:cNvPr>
          <p:cNvSpPr txBox="1"/>
          <p:nvPr/>
        </p:nvSpPr>
        <p:spPr>
          <a:xfrm>
            <a:off x="756407" y="0"/>
            <a:ext cx="1067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Referencje do obiektów oraz metody i pola statyczne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36EF71C-F6B9-4704-90F9-3FDEDAB0EBCD}"/>
              </a:ext>
            </a:extLst>
          </p:cNvPr>
          <p:cNvCxnSpPr>
            <a:cxnSpLocks/>
          </p:cNvCxnSpPr>
          <p:nvPr/>
        </p:nvCxnSpPr>
        <p:spPr>
          <a:xfrm>
            <a:off x="0" y="1610686"/>
            <a:ext cx="20720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9DC6FA-B8F2-42E9-8DE9-BC233E380947}"/>
              </a:ext>
            </a:extLst>
          </p:cNvPr>
          <p:cNvSpPr txBox="1"/>
          <p:nvPr/>
        </p:nvSpPr>
        <p:spPr>
          <a:xfrm>
            <a:off x="0" y="1149021"/>
            <a:ext cx="6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Pola statyczne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BB4E686-C1B2-4F74-8143-A7582B40FF6F}"/>
              </a:ext>
            </a:extLst>
          </p:cNvPr>
          <p:cNvSpPr txBox="1"/>
          <p:nvPr/>
        </p:nvSpPr>
        <p:spPr>
          <a:xfrm>
            <a:off x="100667" y="1610686"/>
            <a:ext cx="11610363" cy="49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BB83A4C-8DE3-4BAA-92AE-FF6CCB6D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9" y="1746493"/>
            <a:ext cx="120409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Definicja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Pola statyczne są współdzielone przez wszystkie instancje danej klasy.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Tworzenie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Deklarowane za pomocą słowa kluczowego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Dostęp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Można uzyskać dostęp do pól statycznych bez tworzenia obiektów klasy.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Przykład: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6C03E95-0960-4BD5-87AD-9C109226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10" y="2950989"/>
            <a:ext cx="429637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2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C419A43-04B8-4822-B6A6-A2A8B7C844B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A118DC-BD1B-48E2-BBDE-5ED76EDB81D7}"/>
              </a:ext>
            </a:extLst>
          </p:cNvPr>
          <p:cNvSpPr txBox="1"/>
          <p:nvPr/>
        </p:nvSpPr>
        <p:spPr>
          <a:xfrm>
            <a:off x="756407" y="0"/>
            <a:ext cx="1067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Referencje do obiektów oraz metody i pola statyczne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36EF71C-F6B9-4704-90F9-3FDEDAB0EBCD}"/>
              </a:ext>
            </a:extLst>
          </p:cNvPr>
          <p:cNvCxnSpPr>
            <a:cxnSpLocks/>
          </p:cNvCxnSpPr>
          <p:nvPr/>
        </p:nvCxnSpPr>
        <p:spPr>
          <a:xfrm>
            <a:off x="0" y="1610686"/>
            <a:ext cx="24328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9DC6FA-B8F2-42E9-8DE9-BC233E380947}"/>
              </a:ext>
            </a:extLst>
          </p:cNvPr>
          <p:cNvSpPr txBox="1"/>
          <p:nvPr/>
        </p:nvSpPr>
        <p:spPr>
          <a:xfrm>
            <a:off x="0" y="1149021"/>
            <a:ext cx="6342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Metody statyczne</a:t>
            </a:r>
          </a:p>
          <a:p>
            <a:endParaRPr lang="pl-PL" sz="2400" b="1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BB4E686-C1B2-4F74-8143-A7582B40FF6F}"/>
              </a:ext>
            </a:extLst>
          </p:cNvPr>
          <p:cNvSpPr txBox="1"/>
          <p:nvPr/>
        </p:nvSpPr>
        <p:spPr>
          <a:xfrm>
            <a:off x="151001" y="1753299"/>
            <a:ext cx="11610363" cy="49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136087-6D57-4E2D-9587-C9FAEBA2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36" y="1660965"/>
            <a:ext cx="116718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Definicja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Metody statyczne operują na polach statycznych i są dostępne bez tworzenia obiektów.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Ograniczenia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Nie mogą odwoływać się do pól instancji klasy ani do słowa kluczowego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Przykład: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17A825D-9B95-47F4-8E2E-ED2603D8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51" y="2676629"/>
            <a:ext cx="7234592" cy="21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F06EEAC8-7484-4223-8F2F-BA76D005B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C419A43-04B8-4822-B6A6-A2A8B7C844BB}"/>
              </a:ext>
            </a:extLst>
          </p:cNvPr>
          <p:cNvSpPr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A118DC-BD1B-48E2-BBDE-5ED76EDB81D7}"/>
              </a:ext>
            </a:extLst>
          </p:cNvPr>
          <p:cNvSpPr txBox="1"/>
          <p:nvPr/>
        </p:nvSpPr>
        <p:spPr>
          <a:xfrm>
            <a:off x="756407" y="0"/>
            <a:ext cx="1067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Referencje do obiektów oraz metody i pola statyczne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C36EF71C-F6B9-4704-90F9-3FDEDAB0EBCD}"/>
              </a:ext>
            </a:extLst>
          </p:cNvPr>
          <p:cNvCxnSpPr>
            <a:cxnSpLocks/>
          </p:cNvCxnSpPr>
          <p:nvPr/>
        </p:nvCxnSpPr>
        <p:spPr>
          <a:xfrm>
            <a:off x="0" y="1610686"/>
            <a:ext cx="29277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9DC6FA-B8F2-42E9-8DE9-BC233E380947}"/>
              </a:ext>
            </a:extLst>
          </p:cNvPr>
          <p:cNvSpPr txBox="1"/>
          <p:nvPr/>
        </p:nvSpPr>
        <p:spPr>
          <a:xfrm>
            <a:off x="0" y="1149021"/>
            <a:ext cx="63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Przykładowe Zadania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BB4E686-C1B2-4F74-8143-A7582B40FF6F}"/>
              </a:ext>
            </a:extLst>
          </p:cNvPr>
          <p:cNvSpPr txBox="1"/>
          <p:nvPr/>
        </p:nvSpPr>
        <p:spPr>
          <a:xfrm>
            <a:off x="151001" y="1753299"/>
            <a:ext cx="11610363" cy="492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136087-6D57-4E2D-9587-C9FAEBA2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47" y="1997839"/>
            <a:ext cx="49299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Polecenie: </a:t>
            </a:r>
            <a:r>
              <a:rPr lang="pl-PL" dirty="0"/>
              <a:t>Napisz </a:t>
            </a:r>
            <a:r>
              <a:rPr lang="pl-PL" dirty="0" err="1"/>
              <a:t>niemutowalną</a:t>
            </a:r>
            <a:r>
              <a:rPr lang="pl-PL" dirty="0"/>
              <a:t> klasę </a:t>
            </a:r>
            <a:r>
              <a:rPr lang="pl-PL" dirty="0" err="1"/>
              <a:t>Ksiazka</a:t>
            </a:r>
            <a:r>
              <a:rPr lang="pl-PL" dirty="0"/>
              <a:t> z polami </a:t>
            </a:r>
            <a:r>
              <a:rPr lang="pl-PL" dirty="0" err="1"/>
              <a:t>tytul</a:t>
            </a:r>
            <a:r>
              <a:rPr lang="pl-PL" dirty="0"/>
              <a:t>, autor, oraz cena, oraz metodą </a:t>
            </a:r>
            <a:r>
              <a:rPr lang="pl-PL" dirty="0" err="1"/>
              <a:t>toString</a:t>
            </a:r>
            <a:r>
              <a:rPr lang="pl-PL" dirty="0"/>
              <a:t>. Następnie, napisz </a:t>
            </a:r>
            <a:r>
              <a:rPr lang="pl-PL" dirty="0" err="1"/>
              <a:t>niemutowalną</a:t>
            </a:r>
            <a:r>
              <a:rPr lang="pl-PL" dirty="0"/>
              <a:t> klasę Biblioteka, która będzie zawierała tablicę obiektów typu </a:t>
            </a:r>
            <a:r>
              <a:rPr lang="pl-PL" dirty="0" err="1"/>
              <a:t>Ksiazka</a:t>
            </a:r>
            <a:r>
              <a:rPr lang="pl-PL" dirty="0"/>
              <a:t>. W klasie Biblioteka zawrzyj metodę </a:t>
            </a:r>
            <a:r>
              <a:rPr lang="pl-PL" dirty="0" err="1"/>
              <a:t>getKsiazki</a:t>
            </a:r>
            <a:r>
              <a:rPr lang="pl-PL" dirty="0"/>
              <a:t>, która będzie zwracała tablicę z obiektami typu </a:t>
            </a:r>
            <a:r>
              <a:rPr lang="pl-PL" dirty="0" err="1"/>
              <a:t>Ksiazka</a:t>
            </a:r>
            <a:r>
              <a:rPr lang="pl-PL" dirty="0"/>
              <a:t>, które przechowuje obiekt typu Biblioteka.</a:t>
            </a:r>
            <a:br>
              <a:rPr lang="pl-PL" dirty="0"/>
            </a:br>
            <a:br>
              <a:rPr lang="pl-PL" dirty="0"/>
            </a:br>
            <a:r>
              <a:rPr lang="pl-PL" b="1" dirty="0"/>
              <a:t>Rozwiązanie:</a:t>
            </a:r>
            <a:endParaRPr kumimoji="0" lang="pl-PL" altLang="pl-P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9EA6D6D2-0289-4A62-87C1-A5CE1FC1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390" y="851263"/>
            <a:ext cx="4095862" cy="59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708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616</Words>
  <Application>Microsoft Office PowerPoint</Application>
  <PresentationFormat>Panoramiczny</PresentationFormat>
  <Paragraphs>45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Unicode MS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Borowy</dc:creator>
  <cp:lastModifiedBy>Maciej Borowy</cp:lastModifiedBy>
  <cp:revision>11</cp:revision>
  <dcterms:created xsi:type="dcterms:W3CDTF">2025-03-11T10:49:18Z</dcterms:created>
  <dcterms:modified xsi:type="dcterms:W3CDTF">2025-03-11T14:38:00Z</dcterms:modified>
</cp:coreProperties>
</file>