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D97EC4-5EE5-BE69-7D97-DD794E827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BC3A2A7-E210-9BF9-FD44-1A24EBE73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7866D5-2A75-7EFB-52B9-0D432F8B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505-65E1-44C9-81A1-11DBE154DB4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243AFC-D447-0C12-7F5E-386E87D7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C5C5B0-EAC4-15B9-F021-8890EEA3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305-BC76-4DE6-8F8C-022A20EDC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911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9558F2-0C0F-6E88-9F10-ABD67874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7DAC1E3-C619-72F1-24A1-C211451C0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3D9032-2759-3112-CD0B-D5FA4A7E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505-65E1-44C9-81A1-11DBE154DB4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F8CB903-E767-1BB8-E5FA-B4115CD6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286B74-7D13-942A-CA49-88734717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305-BC76-4DE6-8F8C-022A20EDC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8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4CA572F-1E80-155E-6936-E3388B27B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9E7D3E0-48C0-1BF9-1E6C-8351BE839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562C10-D5BA-523C-873A-F167BE07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505-65E1-44C9-81A1-11DBE154DB4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D670B5-4ADC-6BBF-0711-19C7F7D2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622BC0-DB08-F57D-6D8D-EC404A4D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305-BC76-4DE6-8F8C-022A20EDC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306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4CA872-75CA-BEC9-F4FF-111BA30B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E0C251-0944-0562-D301-5789E95B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0F7B1F-D88B-6F64-624E-AB992188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505-65E1-44C9-81A1-11DBE154DB4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F79D87-7A86-C4D5-1649-AB1EB15F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27B332-E7C2-43F8-5C83-A9FA8B7E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305-BC76-4DE6-8F8C-022A20EDC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051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1D2A04-A433-716C-91AE-BAF8D09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FA3C6A-562B-A1C5-ECB5-9C1BDA8A9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878BA3F-1454-86CB-757E-84CC67AC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505-65E1-44C9-81A1-11DBE154DB4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C2CC8A-E9FE-DFC9-1537-41B8ACD0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5C847B8-0723-E9D9-8F2F-F6F949E9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305-BC76-4DE6-8F8C-022A20EDC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970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CCE390-44EB-E276-BA8F-D886F11E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4C40F4-ADA5-CEDF-BD7E-CB1AACD2B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41800AF-EAC3-C7CD-A39C-61C01C503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2C69E14-FC49-2D31-2D3A-699EDAAE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505-65E1-44C9-81A1-11DBE154DB4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B1BFA16-25A2-E33F-55F0-8E468037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21128F-A16A-2993-B2BC-6CF50E3E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305-BC76-4DE6-8F8C-022A20EDC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55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BDADCE-CA71-3594-1BB6-03021DB7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CA1995F-873F-E743-7ABE-FF5842ABD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8B15BC7-77AC-AC7B-5838-3C51B4F41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8E65E84-B0D8-A1EE-F8FB-D396CD733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38D096A-F90E-9C60-F968-2196AB761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8178987-26DA-05A2-8447-75E28CDC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505-65E1-44C9-81A1-11DBE154DB4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0BEBC5F-36FC-33E6-05D0-FF1AAB12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126E76D-1FF3-9F64-49D5-4DF4F5E3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305-BC76-4DE6-8F8C-022A20EDC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006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6FB20F-3BC7-F7F2-E8A7-EDDD54A8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2C152AD-9A2E-E566-AC0F-05861C26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505-65E1-44C9-81A1-11DBE154DB4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62043FA-1A79-E7E1-BBFD-23552E79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16399D2-7D4A-F2AC-BAE9-CE9EF814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305-BC76-4DE6-8F8C-022A20EDC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827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70EE9D7-235D-6893-CA72-49883DE7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505-65E1-44C9-81A1-11DBE154DB4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93D16A2-EDB9-78DC-CFC9-5FD1E12A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1027826-3D72-DAF7-F246-C3D19488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305-BC76-4DE6-8F8C-022A20EDC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918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00A5BA-8A69-E3EC-65DB-B74860C7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6901CB-E70C-19A3-9A7E-0FEAE0F6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3B27F04-F7C7-7526-49E0-03F6D5881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D01F907-D965-ED3E-82EB-CCEE58D0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505-65E1-44C9-81A1-11DBE154DB4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8969276-A0EC-ECBF-4EF0-E7104042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C986CA2-3CC9-4BAA-36CB-AC70CE7B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305-BC76-4DE6-8F8C-022A20EDC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29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EA4484-5B01-C5E5-4ADB-CF8E054E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87156A9-5730-3CA8-1C78-7EF11315E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9969BEB-7F45-A755-1C11-616F59FD0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2E65BB6-A40D-D5B6-A02B-9A517077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A505-65E1-44C9-81A1-11DBE154DB4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C9F9190-65B4-2D65-E9D3-596437D2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4D1B4DF-3D51-82EF-2E38-C73556B2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A305-BC76-4DE6-8F8C-022A20EDC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871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6E8313D-059D-4372-5DFE-0EF235FA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FDB5DD-AD52-91CF-2709-13288C840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11C2FC-5730-0EBB-8A68-5CA610612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5AA505-65E1-44C9-81A1-11DBE154DB41}" type="datetimeFigureOut">
              <a:rPr lang="pl-PL" smtClean="0"/>
              <a:t>30.03.2025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B45FFD-31D3-6EB1-263C-2C5278977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91C761-EE6A-4E48-E80A-85FE2DABE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0A305-BC76-4DE6-8F8C-022A20EDCE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1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rogramiz.com/online-compiler/8EGZw4Gfekam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973C906A-F64F-D1F5-0591-DA5E6547A85D}"/>
              </a:ext>
            </a:extLst>
          </p:cNvPr>
          <p:cNvSpPr txBox="1"/>
          <p:nvPr/>
        </p:nvSpPr>
        <p:spPr>
          <a:xfrm>
            <a:off x="630936" y="612648"/>
            <a:ext cx="7735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Temat: Tworzenie programu sprawdzającego warunek trójkąta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9BD5FDD-C655-3C14-EDA4-6B0ADF883118}"/>
              </a:ext>
            </a:extLst>
          </p:cNvPr>
          <p:cNvSpPr/>
          <p:nvPr/>
        </p:nvSpPr>
        <p:spPr>
          <a:xfrm>
            <a:off x="0" y="-46376"/>
            <a:ext cx="12192000" cy="6904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620E825-B254-CAF4-B132-5F6546DB50BC}"/>
              </a:ext>
            </a:extLst>
          </p:cNvPr>
          <p:cNvSpPr txBox="1"/>
          <p:nvPr/>
        </p:nvSpPr>
        <p:spPr>
          <a:xfrm>
            <a:off x="539496" y="877425"/>
            <a:ext cx="10735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>
                <a:latin typeface="Comic Sans MS" panose="030F0702030302020204" pitchFamily="66" charset="0"/>
              </a:rPr>
              <a:t>Temat: Tworzenie programu sprawdzającego warunek trójkąta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7B37A4F3-D869-9D8D-8FFC-F4385B0636BB}"/>
              </a:ext>
            </a:extLst>
          </p:cNvPr>
          <p:cNvSpPr txBox="1"/>
          <p:nvPr/>
        </p:nvSpPr>
        <p:spPr>
          <a:xfrm>
            <a:off x="3136392" y="2797850"/>
            <a:ext cx="541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latin typeface="Comic Sans MS" panose="030F0702030302020204" pitchFamily="66" charset="0"/>
              </a:rPr>
              <a:t>Maciej Borowy 2P grupa 2 </a:t>
            </a:r>
          </a:p>
        </p:txBody>
      </p:sp>
    </p:spTree>
    <p:extLst>
      <p:ext uri="{BB962C8B-B14F-4D97-AF65-F5344CB8AC3E}">
        <p14:creationId xmlns:p14="http://schemas.microsoft.com/office/powerpoint/2010/main" val="241513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9CADD-A4DF-B837-B0B9-10F6AAA1E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ABAEDCE9-DFB2-7C27-91A2-61B9BE5BC4C1}"/>
              </a:ext>
            </a:extLst>
          </p:cNvPr>
          <p:cNvSpPr txBox="1"/>
          <p:nvPr/>
        </p:nvSpPr>
        <p:spPr>
          <a:xfrm>
            <a:off x="630936" y="612648"/>
            <a:ext cx="7735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Temat: Tworzenie programu sprawdzającego warunek trójkąta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7473E270-C298-DD83-2A24-24E9E051C838}"/>
              </a:ext>
            </a:extLst>
          </p:cNvPr>
          <p:cNvSpPr/>
          <p:nvPr/>
        </p:nvSpPr>
        <p:spPr>
          <a:xfrm>
            <a:off x="0" y="-46376"/>
            <a:ext cx="12192000" cy="6904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CB3E5D1-4D55-FFFA-6759-6A29105FCF14}"/>
              </a:ext>
            </a:extLst>
          </p:cNvPr>
          <p:cNvSpPr txBox="1"/>
          <p:nvPr/>
        </p:nvSpPr>
        <p:spPr>
          <a:xfrm>
            <a:off x="457200" y="597260"/>
            <a:ext cx="7662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Comic Sans MS" panose="030F0702030302020204" pitchFamily="66" charset="0"/>
              </a:rPr>
              <a:t>Kluczowe informacje przy tworzeniu programu: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E0E6816-3AE9-75A2-7FD5-8518C2EAC5DD}"/>
              </a:ext>
            </a:extLst>
          </p:cNvPr>
          <p:cNvSpPr txBox="1"/>
          <p:nvPr/>
        </p:nvSpPr>
        <p:spPr>
          <a:xfrm>
            <a:off x="868680" y="1818531"/>
            <a:ext cx="9802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Comic Sans MS" panose="030F0702030302020204" pitchFamily="66" charset="0"/>
              </a:rPr>
              <a:t>-</a:t>
            </a:r>
            <a:r>
              <a:rPr lang="pl-PL" sz="2000" i="0" dirty="0">
                <a:effectLst/>
                <a:latin typeface="Comic Sans MS" panose="030F0702030302020204" pitchFamily="66" charset="0"/>
              </a:rPr>
              <a:t>Aby z trzech odcinków zbudować trójkąt, najdłuższy z nich musi być krótszy niż suma  długość dwóch pozostałych.</a:t>
            </a:r>
            <a:br>
              <a:rPr lang="pl-PL" sz="2000" b="1" dirty="0">
                <a:latin typeface="Comic Sans MS" panose="030F0702030302020204" pitchFamily="66" charset="0"/>
              </a:rPr>
            </a:br>
            <a:br>
              <a:rPr lang="pl-PL" sz="2000" dirty="0">
                <a:latin typeface="Comic Sans MS" panose="030F0702030302020204" pitchFamily="66" charset="0"/>
              </a:rPr>
            </a:br>
            <a:r>
              <a:rPr lang="pl-PL" sz="2000" dirty="0">
                <a:latin typeface="Comic Sans MS" panose="030F0702030302020204" pitchFamily="66" charset="0"/>
              </a:rPr>
              <a:t>-Nierówność trójkąta</a:t>
            </a:r>
          </a:p>
          <a:p>
            <a:endParaRPr lang="pl-PL" sz="2000" b="1" dirty="0">
              <a:latin typeface="Comic Sans MS" panose="030F0702030302020204" pitchFamily="66" charset="0"/>
            </a:endParaRPr>
          </a:p>
          <a:p>
            <a:r>
              <a:rPr lang="pl-PL" sz="2000" b="1" dirty="0">
                <a:latin typeface="Comic Sans MS" panose="030F0702030302020204" pitchFamily="66" charset="0"/>
              </a:rPr>
              <a:t>-</a:t>
            </a:r>
            <a:r>
              <a:rPr lang="pl-PL" sz="2000" dirty="0">
                <a:latin typeface="Comic Sans MS" panose="030F0702030302020204" pitchFamily="66" charset="0"/>
              </a:rPr>
              <a:t>Cechy rozpoznawcze trójkątów </a:t>
            </a:r>
          </a:p>
        </p:txBody>
      </p:sp>
    </p:spTree>
    <p:extLst>
      <p:ext uri="{BB962C8B-B14F-4D97-AF65-F5344CB8AC3E}">
        <p14:creationId xmlns:p14="http://schemas.microsoft.com/office/powerpoint/2010/main" val="231204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F5AC5-B999-88BF-2DC3-1B0338689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9508C318-DD19-9378-C73E-79676C5478C5}"/>
              </a:ext>
            </a:extLst>
          </p:cNvPr>
          <p:cNvSpPr txBox="1"/>
          <p:nvPr/>
        </p:nvSpPr>
        <p:spPr>
          <a:xfrm>
            <a:off x="630936" y="612648"/>
            <a:ext cx="7735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Temat: Tworzenie programu sprawdzającego warunek trójkąta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50F0F770-40BE-D50D-2B9C-48B0AD623D55}"/>
              </a:ext>
            </a:extLst>
          </p:cNvPr>
          <p:cNvSpPr/>
          <p:nvPr/>
        </p:nvSpPr>
        <p:spPr>
          <a:xfrm>
            <a:off x="0" y="-46376"/>
            <a:ext cx="12192000" cy="6904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F31651D-58FC-C014-9A91-6E11718C9043}"/>
              </a:ext>
            </a:extLst>
          </p:cNvPr>
          <p:cNvSpPr txBox="1"/>
          <p:nvPr/>
        </p:nvSpPr>
        <p:spPr>
          <a:xfrm>
            <a:off x="457200" y="597260"/>
            <a:ext cx="766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Comic Sans MS" panose="030F0702030302020204" pitchFamily="66" charset="0"/>
              </a:rPr>
              <a:t>Co to nierówność trójkąta?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7239FE0-633E-2847-FBD4-A6934E858F0A}"/>
              </a:ext>
            </a:extLst>
          </p:cNvPr>
          <p:cNvSpPr txBox="1"/>
          <p:nvPr/>
        </p:nvSpPr>
        <p:spPr>
          <a:xfrm>
            <a:off x="457200" y="1274367"/>
            <a:ext cx="980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0" dirty="0">
                <a:solidFill>
                  <a:srgbClr val="101418"/>
                </a:solidFill>
                <a:effectLst/>
                <a:latin typeface="Comic Sans MS" panose="030F0702030302020204" pitchFamily="66" charset="0"/>
              </a:rPr>
              <a:t>Nierówność trójkąta </a:t>
            </a:r>
            <a:r>
              <a:rPr lang="pl-PL" b="0" i="0" dirty="0">
                <a:solidFill>
                  <a:srgbClr val="101418"/>
                </a:solidFill>
                <a:effectLst/>
                <a:latin typeface="Comic Sans MS" panose="030F0702030302020204" pitchFamily="66" charset="0"/>
              </a:rPr>
              <a:t>- </a:t>
            </a:r>
            <a:r>
              <a:rPr lang="pl-PL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Nierówność trójkąta</a:t>
            </a:r>
            <a:r>
              <a:rPr lang="pl-PL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 – </a:t>
            </a:r>
            <a:r>
              <a:rPr lang="pl-PL" b="0" i="0" strike="noStrike" dirty="0">
                <a:effectLst/>
                <a:latin typeface="Comic Sans MS" panose="030F0702030302020204" pitchFamily="66" charset="0"/>
              </a:rPr>
              <a:t>twierdzenie</a:t>
            </a:r>
            <a:r>
              <a:rPr lang="pl-PL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pl-PL" b="0" i="0" strike="noStrike" dirty="0">
                <a:effectLst/>
                <a:latin typeface="Comic Sans MS" panose="030F0702030302020204" pitchFamily="66" charset="0"/>
              </a:rPr>
              <a:t>matematyczne</a:t>
            </a:r>
            <a:r>
              <a:rPr lang="pl-PL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 mówiące, że dla dowolnego </a:t>
            </a:r>
            <a:r>
              <a:rPr lang="pl-PL" b="0" i="0" strike="noStrike" dirty="0">
                <a:effectLst/>
                <a:latin typeface="Comic Sans MS" panose="030F0702030302020204" pitchFamily="66" charset="0"/>
              </a:rPr>
              <a:t>trójkąta</a:t>
            </a:r>
            <a:r>
              <a:rPr lang="pl-PL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 miara każdego boku musi być mniejsza lub równa sumie miar dwóch pozostałych</a:t>
            </a:r>
            <a:r>
              <a:rPr lang="pl-P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pl-PL" dirty="0">
              <a:latin typeface="Comic Sans MS" panose="030F0702030302020204" pitchFamily="66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2A9410D-590A-C7B5-7EE0-D3BA3DEC4F7B}"/>
              </a:ext>
            </a:extLst>
          </p:cNvPr>
          <p:cNvSpPr txBox="1"/>
          <p:nvPr/>
        </p:nvSpPr>
        <p:spPr>
          <a:xfrm>
            <a:off x="457200" y="2333500"/>
            <a:ext cx="766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Comic Sans MS" panose="030F0702030302020204" pitchFamily="66" charset="0"/>
              </a:rPr>
              <a:t>Czyli: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6DFAF94-3233-A95E-A77C-2DA8147AC91C}"/>
              </a:ext>
            </a:extLst>
          </p:cNvPr>
          <p:cNvSpPr txBox="1"/>
          <p:nvPr/>
        </p:nvSpPr>
        <p:spPr>
          <a:xfrm>
            <a:off x="457200" y="2992523"/>
            <a:ext cx="9802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latin typeface="Comic Sans MS" panose="030F0702030302020204" pitchFamily="66" charset="0"/>
              </a:rPr>
              <a:t>W każdym trójkącie</a:t>
            </a:r>
            <a:r>
              <a:rPr lang="pl-PL" dirty="0">
                <a:latin typeface="Comic Sans MS" panose="030F0702030302020204" pitchFamily="66" charset="0"/>
              </a:rPr>
              <a:t> o bokach, których długości wynoszą </a:t>
            </a:r>
            <a:r>
              <a:rPr lang="pl-PL" b="1" dirty="0">
                <a:latin typeface="Comic Sans MS" panose="030F0702030302020204" pitchFamily="66" charset="0"/>
              </a:rPr>
              <a:t>a , b i c </a:t>
            </a:r>
            <a:r>
              <a:rPr lang="pl-PL" dirty="0">
                <a:latin typeface="Comic Sans MS" panose="030F0702030302020204" pitchFamily="66" charset="0"/>
              </a:rPr>
              <a:t>zachodzi następująca nierówność, zwana </a:t>
            </a:r>
            <a:r>
              <a:rPr lang="pl-PL" b="1" dirty="0">
                <a:latin typeface="Comic Sans MS" panose="030F0702030302020204" pitchFamily="66" charset="0"/>
              </a:rPr>
              <a:t>nierównością trójkąta:</a:t>
            </a:r>
            <a:br>
              <a:rPr lang="pl-PL" b="1" dirty="0">
                <a:latin typeface="Comic Sans MS" panose="030F0702030302020204" pitchFamily="66" charset="0"/>
              </a:rPr>
            </a:br>
            <a:br>
              <a:rPr lang="pl-PL" dirty="0">
                <a:latin typeface="Comic Sans MS" panose="030F0702030302020204" pitchFamily="66" charset="0"/>
              </a:rPr>
            </a:br>
            <a:r>
              <a:rPr lang="pl-PL" b="1" dirty="0">
                <a:latin typeface="Avenir Next LT Pro" panose="020B0504020202020204" pitchFamily="34" charset="-18"/>
              </a:rPr>
              <a:t>a &lt; b + c</a:t>
            </a:r>
            <a:br>
              <a:rPr lang="pl-PL" b="1" dirty="0">
                <a:latin typeface="Avenir Next LT Pro" panose="020B0504020202020204" pitchFamily="34" charset="-18"/>
              </a:rPr>
            </a:br>
            <a:br>
              <a:rPr lang="pl-PL" b="1" dirty="0">
                <a:latin typeface="Avenir Next LT Pro" panose="020B0504020202020204" pitchFamily="34" charset="-18"/>
              </a:rPr>
            </a:br>
            <a:r>
              <a:rPr lang="pl-PL" b="1" dirty="0">
                <a:latin typeface="Avenir Next LT Pro" panose="020B0504020202020204" pitchFamily="34" charset="-18"/>
              </a:rPr>
              <a:t>i analogicznie:</a:t>
            </a:r>
            <a:br>
              <a:rPr lang="pl-PL" b="1" dirty="0">
                <a:latin typeface="Avenir Next LT Pro" panose="020B0504020202020204" pitchFamily="34" charset="-18"/>
              </a:rPr>
            </a:br>
            <a:r>
              <a:rPr lang="pl-PL" b="1" dirty="0">
                <a:latin typeface="Avenir Next LT Pro" panose="020B0504020202020204" pitchFamily="34" charset="-18"/>
              </a:rPr>
              <a:t>b &lt; c + a</a:t>
            </a:r>
            <a:br>
              <a:rPr lang="pl-PL" b="1" dirty="0">
                <a:latin typeface="Avenir Next LT Pro" panose="020B0504020202020204" pitchFamily="34" charset="-18"/>
              </a:rPr>
            </a:br>
            <a:r>
              <a:rPr lang="pl-PL" b="1" dirty="0">
                <a:latin typeface="Avenir Next LT Pro" panose="020B0504020202020204" pitchFamily="34" charset="-18"/>
              </a:rPr>
              <a:t>c &lt; a + b</a:t>
            </a:r>
            <a:br>
              <a:rPr lang="pl-PL" b="1" dirty="0">
                <a:latin typeface="Avenir Next LT Pro" panose="020B0504020202020204" pitchFamily="34" charset="-18"/>
              </a:rPr>
            </a:br>
            <a:br>
              <a:rPr lang="pl-PL" b="1" dirty="0">
                <a:latin typeface="Avenir Next LT Pro" panose="020B0504020202020204" pitchFamily="34" charset="-18"/>
              </a:rPr>
            </a:br>
            <a:r>
              <a:rPr lang="pl-PL" dirty="0">
                <a:latin typeface="Comic Sans MS" panose="030F0702030302020204" pitchFamily="66" charset="0"/>
              </a:rPr>
              <a:t>Trójkąt o bokach, których długości wynoszą a , b i c </a:t>
            </a:r>
            <a:r>
              <a:rPr lang="pl-PL" b="1" dirty="0">
                <a:latin typeface="Comic Sans MS" panose="030F0702030302020204" pitchFamily="66" charset="0"/>
              </a:rPr>
              <a:t>istnieje wtedy i tylko wtedy, gdy spełnione są te trzy nierówności.</a:t>
            </a:r>
          </a:p>
        </p:txBody>
      </p:sp>
    </p:spTree>
    <p:extLst>
      <p:ext uri="{BB962C8B-B14F-4D97-AF65-F5344CB8AC3E}">
        <p14:creationId xmlns:p14="http://schemas.microsoft.com/office/powerpoint/2010/main" val="395669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39F8B-61CC-C8B2-8D36-080C927DF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9CD6932E-F43F-F852-596C-B5DF7DE4141E}"/>
              </a:ext>
            </a:extLst>
          </p:cNvPr>
          <p:cNvSpPr txBox="1"/>
          <p:nvPr/>
        </p:nvSpPr>
        <p:spPr>
          <a:xfrm>
            <a:off x="630936" y="612648"/>
            <a:ext cx="7735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Temat: Tworzenie programu sprawdzającego warunek trójkąta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DFC4963-E3C7-121E-BFEA-5C421E5E10F6}"/>
              </a:ext>
            </a:extLst>
          </p:cNvPr>
          <p:cNvSpPr/>
          <p:nvPr/>
        </p:nvSpPr>
        <p:spPr>
          <a:xfrm>
            <a:off x="0" y="-46376"/>
            <a:ext cx="12192000" cy="6904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EC2B50B-C960-EE29-7375-7BE53F7A7E3D}"/>
              </a:ext>
            </a:extLst>
          </p:cNvPr>
          <p:cNvSpPr txBox="1"/>
          <p:nvPr/>
        </p:nvSpPr>
        <p:spPr>
          <a:xfrm>
            <a:off x="457200" y="597260"/>
            <a:ext cx="118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Comic Sans MS" panose="030F0702030302020204" pitchFamily="66" charset="0"/>
              </a:rPr>
              <a:t>Jakie są cechy rozpoznawcze trójkątów?(poza nierównością trójkąta)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D47B5EF-4AA2-199A-5472-D50F4D87113C}"/>
              </a:ext>
            </a:extLst>
          </p:cNvPr>
          <p:cNvSpPr txBox="1"/>
          <p:nvPr/>
        </p:nvSpPr>
        <p:spPr>
          <a:xfrm>
            <a:off x="1194816" y="1274367"/>
            <a:ext cx="98023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>
                <a:latin typeface="Comic Sans MS" panose="030F0702030302020204" pitchFamily="66" charset="0"/>
              </a:rPr>
              <a:t>Trójkąt równoboczny - </a:t>
            </a:r>
            <a:r>
              <a:rPr lang="pl-PL" sz="2000" u="sng" dirty="0">
                <a:latin typeface="Comic Sans MS" panose="030F0702030302020204" pitchFamily="66" charset="0"/>
              </a:rPr>
              <a:t>Wszystkie boki muszą być sobie równe</a:t>
            </a:r>
            <a:br>
              <a:rPr lang="pl-PL" sz="2000" b="1" dirty="0">
                <a:latin typeface="Comic Sans MS" panose="030F0702030302020204" pitchFamily="66" charset="0"/>
              </a:rPr>
            </a:br>
            <a:br>
              <a:rPr lang="pl-PL" sz="2000" b="1" dirty="0">
                <a:latin typeface="Comic Sans MS" panose="030F0702030302020204" pitchFamily="66" charset="0"/>
              </a:rPr>
            </a:br>
            <a:r>
              <a:rPr lang="pl-PL" sz="2000" b="1" dirty="0">
                <a:latin typeface="Comic Sans MS" panose="030F0702030302020204" pitchFamily="66" charset="0"/>
              </a:rPr>
              <a:t>Trójkąt równoramienny – </a:t>
            </a:r>
            <a:r>
              <a:rPr lang="pl-PL" sz="2000" u="sng" dirty="0">
                <a:latin typeface="Comic Sans MS" panose="030F0702030302020204" pitchFamily="66" charset="0"/>
              </a:rPr>
              <a:t>Ramiona trójkąta muszą być sobie równe</a:t>
            </a:r>
            <a:br>
              <a:rPr lang="pl-PL" sz="2000" dirty="0">
                <a:latin typeface="Comic Sans MS" panose="030F0702030302020204" pitchFamily="66" charset="0"/>
              </a:rPr>
            </a:br>
            <a:br>
              <a:rPr lang="pl-PL" sz="2000" dirty="0">
                <a:latin typeface="Comic Sans MS" panose="030F0702030302020204" pitchFamily="66" charset="0"/>
              </a:rPr>
            </a:br>
            <a:r>
              <a:rPr lang="pl-PL" sz="2000" b="1" dirty="0">
                <a:latin typeface="Comic Sans MS" panose="030F0702030302020204" pitchFamily="66" charset="0"/>
              </a:rPr>
              <a:t>Trójkąt różnoboczny – </a:t>
            </a:r>
            <a:r>
              <a:rPr lang="pl-PL" sz="2000" u="sng" dirty="0">
                <a:latin typeface="Comic Sans MS" panose="030F0702030302020204" pitchFamily="66" charset="0"/>
              </a:rPr>
              <a:t>Wszystkie boki trójkąta nie są sobie równe</a:t>
            </a:r>
            <a:br>
              <a:rPr lang="pl-PL" sz="2000" b="1" dirty="0">
                <a:latin typeface="Comic Sans MS" panose="030F0702030302020204" pitchFamily="66" charset="0"/>
              </a:rPr>
            </a:br>
            <a:br>
              <a:rPr lang="pl-PL" sz="2000" b="1" dirty="0">
                <a:latin typeface="Comic Sans MS" panose="030F0702030302020204" pitchFamily="66" charset="0"/>
              </a:rPr>
            </a:br>
            <a:r>
              <a:rPr lang="pl-PL" sz="2000" b="1" dirty="0">
                <a:latin typeface="Comic Sans MS" panose="030F0702030302020204" pitchFamily="66" charset="0"/>
              </a:rPr>
              <a:t>Trójkąt </a:t>
            </a:r>
            <a:r>
              <a:rPr lang="pl-PL" sz="2000" b="1" dirty="0" err="1">
                <a:latin typeface="Comic Sans MS" panose="030F0702030302020204" pitchFamily="66" charset="0"/>
              </a:rPr>
              <a:t>Pitagorjeski</a:t>
            </a:r>
            <a:r>
              <a:rPr lang="pl-PL" sz="2000" b="1" dirty="0">
                <a:latin typeface="Comic Sans MS" panose="030F0702030302020204" pitchFamily="66" charset="0"/>
              </a:rPr>
              <a:t> - </a:t>
            </a:r>
            <a:r>
              <a:rPr lang="pl-PL" sz="2000" i="0" u="sng" dirty="0">
                <a:effectLst/>
                <a:latin typeface="Comic Sans MS" panose="030F0702030302020204" pitchFamily="66" charset="0"/>
              </a:rPr>
              <a:t>a² + b² = c²</a:t>
            </a:r>
            <a:br>
              <a:rPr lang="pl-PL" sz="2000" b="1" u="sng" dirty="0">
                <a:latin typeface="Comic Sans MS" panose="030F0702030302020204" pitchFamily="66" charset="0"/>
              </a:rPr>
            </a:br>
            <a:br>
              <a:rPr lang="pl-PL" sz="2000" b="1" dirty="0">
                <a:latin typeface="Comic Sans MS" panose="030F0702030302020204" pitchFamily="66" charset="0"/>
              </a:rPr>
            </a:br>
            <a:r>
              <a:rPr lang="pl-PL" sz="2000" b="1" dirty="0">
                <a:latin typeface="Comic Sans MS" panose="030F0702030302020204" pitchFamily="66" charset="0"/>
              </a:rPr>
              <a:t>Trójkąt Prostokątny – </a:t>
            </a:r>
            <a:r>
              <a:rPr lang="pl-PL" sz="2000" u="sng" dirty="0">
                <a:latin typeface="Comic Sans MS" panose="030F0702030302020204" pitchFamily="66" charset="0"/>
              </a:rPr>
              <a:t>Musi posiadać kąt 90º stopni</a:t>
            </a:r>
            <a:br>
              <a:rPr lang="pl-PL" sz="2000" b="1" dirty="0">
                <a:latin typeface="Comic Sans MS" panose="030F0702030302020204" pitchFamily="66" charset="0"/>
              </a:rPr>
            </a:br>
            <a:br>
              <a:rPr lang="pl-PL" sz="2000" b="1" dirty="0">
                <a:latin typeface="Comic Sans MS" panose="030F0702030302020204" pitchFamily="66" charset="0"/>
              </a:rPr>
            </a:br>
            <a:r>
              <a:rPr lang="pl-PL" sz="2000" b="1" dirty="0">
                <a:latin typeface="Comic Sans MS" panose="030F0702030302020204" pitchFamily="66" charset="0"/>
              </a:rPr>
              <a:t>Trójkąt dowolny – </a:t>
            </a:r>
            <a:r>
              <a:rPr lang="pl-PL" sz="2000" u="sng" dirty="0">
                <a:latin typeface="Comic Sans MS" panose="030F0702030302020204" pitchFamily="66" charset="0"/>
              </a:rPr>
              <a:t>Musi posiadać nierówność trójkąta</a:t>
            </a:r>
          </a:p>
        </p:txBody>
      </p:sp>
    </p:spTree>
    <p:extLst>
      <p:ext uri="{BB962C8B-B14F-4D97-AF65-F5344CB8AC3E}">
        <p14:creationId xmlns:p14="http://schemas.microsoft.com/office/powerpoint/2010/main" val="344529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6E024-8268-7ABA-BCAF-69FB5F84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3A0E2D17-047D-4BFE-C2CE-F06AA71F27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A923540-187C-8923-828E-F0FDC6A6881B}"/>
              </a:ext>
            </a:extLst>
          </p:cNvPr>
          <p:cNvSpPr txBox="1"/>
          <p:nvPr/>
        </p:nvSpPr>
        <p:spPr>
          <a:xfrm>
            <a:off x="457200" y="597260"/>
            <a:ext cx="118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Comic Sans MS" panose="030F0702030302020204" pitchFamily="66" charset="0"/>
              </a:rPr>
              <a:t>Implementacja teorii do kodu C++: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AA2D3C8-26E9-E60E-29F6-E7214B1D89E6}"/>
              </a:ext>
            </a:extLst>
          </p:cNvPr>
          <p:cNvSpPr txBox="1"/>
          <p:nvPr/>
        </p:nvSpPr>
        <p:spPr>
          <a:xfrm>
            <a:off x="457200" y="6192494"/>
            <a:ext cx="1020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latin typeface="Comic Sans MS" panose="030F0702030302020204" pitchFamily="66" charset="0"/>
              </a:rPr>
              <a:t>Link:</a:t>
            </a:r>
            <a:r>
              <a:rPr lang="pl-PL" sz="2400" dirty="0">
                <a:solidFill>
                  <a:srgbClr val="96607D"/>
                </a:solidFill>
              </a:rPr>
              <a:t> </a:t>
            </a:r>
            <a:r>
              <a:rPr lang="pl-PL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https://www.programiz.com/online-compiler/8EGZw4Gfekamw</a:t>
            </a:r>
            <a:endParaRPr lang="pl-PL" sz="2400" dirty="0">
              <a:solidFill>
                <a:srgbClr val="00B0F0"/>
              </a:solidFill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C92CBBFE-6978-F0CD-45EA-5A6226F4C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90" y="1120480"/>
            <a:ext cx="4347102" cy="50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2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EFD8B-466A-8A8C-5A5A-F0A3A6189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9360DBC4-021E-DB3E-3FD5-50C6A53F9933}"/>
              </a:ext>
            </a:extLst>
          </p:cNvPr>
          <p:cNvSpPr txBox="1"/>
          <p:nvPr/>
        </p:nvSpPr>
        <p:spPr>
          <a:xfrm>
            <a:off x="630936" y="612648"/>
            <a:ext cx="7735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>
                <a:solidFill>
                  <a:schemeClr val="bg1"/>
                </a:solidFill>
              </a:rPr>
              <a:t>Temat: Tworzenie programu sprawdzającego warunek trójkąta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585BC5E3-81C4-1C55-1543-BB1C52B655FB}"/>
              </a:ext>
            </a:extLst>
          </p:cNvPr>
          <p:cNvSpPr/>
          <p:nvPr/>
        </p:nvSpPr>
        <p:spPr>
          <a:xfrm>
            <a:off x="0" y="-46375"/>
            <a:ext cx="12192000" cy="6904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E196C2D-7F9F-65B7-7961-6E15C460FF95}"/>
              </a:ext>
            </a:extLst>
          </p:cNvPr>
          <p:cNvSpPr txBox="1"/>
          <p:nvPr/>
        </p:nvSpPr>
        <p:spPr>
          <a:xfrm>
            <a:off x="457200" y="597260"/>
            <a:ext cx="118963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latin typeface="Comic Sans MS" panose="030F0702030302020204" pitchFamily="66" charset="0"/>
              </a:rPr>
              <a:t>Pomocne strony dzięki którym powstała </a:t>
            </a:r>
            <a:r>
              <a:rPr lang="pl-PL" sz="2800" dirty="0" err="1">
                <a:latin typeface="Comic Sans MS" panose="030F0702030302020204" pitchFamily="66" charset="0"/>
              </a:rPr>
              <a:t>prezenacja</a:t>
            </a:r>
            <a:r>
              <a:rPr lang="pl-PL" sz="2800" dirty="0">
                <a:latin typeface="Comic Sans MS" panose="030F0702030302020204" pitchFamily="66" charset="0"/>
              </a:rPr>
              <a:t>:</a:t>
            </a:r>
            <a:br>
              <a:rPr lang="pl-PL" sz="2800" dirty="0">
                <a:latin typeface="Comic Sans MS" panose="030F0702030302020204" pitchFamily="66" charset="0"/>
              </a:rPr>
            </a:br>
            <a:br>
              <a:rPr lang="pl-PL" sz="2800" dirty="0">
                <a:latin typeface="Comic Sans MS" panose="030F0702030302020204" pitchFamily="66" charset="0"/>
              </a:rPr>
            </a:br>
            <a:r>
              <a:rPr lang="pl-PL" sz="2800" dirty="0">
                <a:latin typeface="Comic Sans MS" panose="030F0702030302020204" pitchFamily="66" charset="0"/>
              </a:rPr>
              <a:t>-wikipedia.org</a:t>
            </a:r>
          </a:p>
          <a:p>
            <a:endParaRPr lang="pl-PL" sz="2800" dirty="0">
              <a:latin typeface="Comic Sans MS" panose="030F0702030302020204" pitchFamily="66" charset="0"/>
            </a:endParaRPr>
          </a:p>
          <a:p>
            <a:r>
              <a:rPr lang="pl-PL" sz="2800" dirty="0">
                <a:latin typeface="Comic Sans MS" panose="030F0702030302020204" pitchFamily="66" charset="0"/>
              </a:rPr>
              <a:t>-i ta tabelka </a:t>
            </a:r>
          </a:p>
        </p:txBody>
      </p:sp>
      <p:pic>
        <p:nvPicPr>
          <p:cNvPr id="3074" name="Picture 2" descr="Teoria">
            <a:extLst>
              <a:ext uri="{FF2B5EF4-FFF2-40B4-BE49-F238E27FC236}">
                <a16:creationId xmlns:a16="http://schemas.microsoft.com/office/drawing/2014/main" id="{47DFAEB7-3C65-3792-D830-BE5F0DAA9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280" y="2730617"/>
            <a:ext cx="2731008" cy="386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22697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296</Words>
  <Application>Microsoft Office PowerPoint</Application>
  <PresentationFormat>Panoramiczny</PresentationFormat>
  <Paragraphs>22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Avenir Next LT Pro</vt:lpstr>
      <vt:lpstr>Comic Sans MS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Maciej Borowy</dc:creator>
  <cp:lastModifiedBy>Maciej Borowy</cp:lastModifiedBy>
  <cp:revision>7</cp:revision>
  <dcterms:created xsi:type="dcterms:W3CDTF">2025-03-23T20:41:35Z</dcterms:created>
  <dcterms:modified xsi:type="dcterms:W3CDTF">2025-03-30T14:48:18Z</dcterms:modified>
</cp:coreProperties>
</file>