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presents the variance in revenue for North America. It's noticeable that the region fell short of its goal, contributing to the overall shortfall across all regions. Further analysis is needed to pinpoint the causes, and to inform targeted strategies to increase sales.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highlights the positive contribution of our Account Managers to the revenue increase. As we can see, new and returning Account Managers have significantly boosted the revenue. It would be beneficial to recognize their efforts and disseminate their successful strategies among the team.</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showcases the impact of customer acquisition on the revenue increase. It's evident that the new or returning customers played a significant role. Hence, we should focus on developing robust retention strategies to ensure they continue to contribute to our revenue growth.</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illustrates the crucial role of our Team Leads in the revenue growth. The new or returning Team Leads have made significant contributions. To further foster this growth, we should encourage knowledge sharing and best practice exchange among our Team Leads.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focuses on the contribution of Canada to the overall increase in revenue. A detailed market analysis in Canada could help identify opportunities for further growth. Moreover, the successful strategies identified in Canada should be replicated in other markets for similar success.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highlights the contribution of North America to the overall increase in revenue. A detailed market analysis in North America could reveal areas of opportunity. Additionally, the successful strategies identified in North America should be replicated in other regions for similar success.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significant contribution of our teams to the revenue growth. The new or returning teams have made significant contributions. To further foster this growth, we should encourage collaboration and knowledge sharing among our teams.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8732520" y="4629150"/>
            <a:ext cx="800000" cy="300000"/>
          </a:xfrm>
          <a:prstGeom prst="rect">
            <a:avLst/>
          </a:prstGeom>
          <a:extLst>
            <a:ext uri="{C572A759-6A51-4108-AA02-DFA0A04FC94B}">
              <ma14:wrappingTextBoxFlag xmlns:ma14="http://schemas.microsoft.com/office/mac/drawingml/2011/main" val="0"/>
            </a:ext>
          </a:extLst>
        </p:spPr>
        <p:txBody>
          <a:bodyPr/>
          <a:lstStyle>
            <a:lvl1pPr>
              <a:defRPr sz="1200">
                <a:solidFill>
                  <a:srgbClr val="6B7785"/>
                </a:solidFill>
              </a:defRPr>
            </a:lvl1pPr>
          </a:lstStyle>
          <a:p>
            <a:pPr algn="l"/>
            <a:fld id="{F7021451-1387-4CA6-816F-3879F97B5CBC}" type="slidenum">
              <a:rPr b="0" lang="en-US"/>
              <a:t>1000</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STER_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8732520" y="4629150"/>
            <a:ext cx="800000" cy="300000"/>
          </a:xfrm>
          <a:prstGeom prst="rect">
            <a:avLst/>
          </a:prstGeom>
          <a:extLst>
            <a:ext uri="{C572A759-6A51-4108-AA02-DFA0A04FC94B}">
              <ma14:wrappingTextBoxFlag xmlns:ma14="http://schemas.microsoft.com/office/mac/drawingml/2011/main" val="0"/>
            </a:ext>
          </a:extLst>
        </p:spPr>
        <p:txBody>
          <a:bodyPr/>
          <a:lstStyle>
            <a:lvl1pPr>
              <a:defRPr sz="1200">
                <a:solidFill>
                  <a:srgbClr val="6B7785"/>
                </a:solidFill>
              </a:defRPr>
            </a:lvl1pPr>
          </a:lstStyle>
          <a:p>
            <a:pPr algn="l"/>
            <a:fld id="{F7021451-1387-4CA6-816F-3879F97B5CBC}" type="slidenum">
              <a:rPr b="0" lang="en-US"/>
              <a:t>null</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jpe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hyperlink" Target="https://alteryx-us.autoinsights.alteryxcloud.com/missions/view/943c3d88-1033-4893-a330-9a2e00d052a8" TargetMode="Externa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alteryx-us.autoinsights.alteryxcloud.com/missions/view/943c3d88-1033-4893-a330-9a2e00d052a8" TargetMode="External"/><Relationship Id="rId1" Type="http://schemas.openxmlformats.org/officeDocument/2006/relationships/image" Target="../media/image-3-1.png"/><Relationship Id="rId3" Type="http://schemas.openxmlformats.org/officeDocument/2006/relationships/slideLayout" Target="../slideLayouts/slideLayout2.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alteryx-us.autoinsights.alteryxcloud.com/missions/view/943c3d88-1033-4893-a330-9a2e00d052a8" TargetMode="External"/><Relationship Id="rId1" Type="http://schemas.openxmlformats.org/officeDocument/2006/relationships/image" Target="../media/image-4-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alteryx-us.autoinsights.alteryxcloud.com/missions/view/943c3d88-1033-4893-a330-9a2e00d052a8" TargetMode="External"/><Relationship Id="rId1" Type="http://schemas.openxmlformats.org/officeDocument/2006/relationships/image" Target="../media/image-5-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alteryx-us.autoinsights.alteryxcloud.com/missions/view/943c3d88-1033-4893-a330-9a2e00d052a8" TargetMode="External"/><Relationship Id="rId1" Type="http://schemas.openxmlformats.org/officeDocument/2006/relationships/image" Target="../media/image-6-1.png"/><Relationship Id="rId3" Type="http://schemas.openxmlformats.org/officeDocument/2006/relationships/slideLayout" Target="../slideLayouts/slideLayout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alteryx-us.autoinsights.alteryxcloud.com/missions/view/943c3d88-1033-4893-a330-9a2e00d052a8" TargetMode="External"/><Relationship Id="rId1" Type="http://schemas.openxmlformats.org/officeDocument/2006/relationships/image" Target="../media/image-7-1.png"/><Relationship Id="rId3" Type="http://schemas.openxmlformats.org/officeDocument/2006/relationships/slideLayout" Target="../slideLayouts/slideLayout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alteryx-us.autoinsights.alteryxcloud.com/missions/view/943c3d88-1033-4893-a330-9a2e00d052a8" TargetMode="External"/><Relationship Id="rId1" Type="http://schemas.openxmlformats.org/officeDocument/2006/relationships/image" Target="../media/image-8-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57200" y="514350"/>
            <a:ext cx="1097280" cy="257175"/>
          </a:xfrm>
          <a:prstGeom prst="rect">
            <a:avLst>
              <a:gd name="adj" fmla="val 1777778"/>
            </a:avLst>
          </a:prstGeom>
          <a:solidFill>
            <a:srgbClr val="3C2A68"/>
          </a:solidFill>
          <a:ln/>
        </p:spPr>
        <p:txBody>
          <a:bodyPr wrap="square" rtlCol="0" anchor="t">
            <a:spAutoFit/>
          </a:bodyPr>
          <a:lstStyle/>
          <a:p>
            <a:pPr indent="0" marL="0">
              <a:buNone/>
            </a:pPr>
            <a:r>
              <a:rPr lang="en-US" sz="1000" b="1" dirty="0">
                <a:solidFill>
                  <a:srgbClr val="8D72CD"/>
                </a:solidFill>
                <a:latin typeface="Arial" pitchFamily="34" charset="0"/>
                <a:ea typeface="Arial" pitchFamily="34" charset="-122"/>
                <a:cs typeface="Arial" pitchFamily="34" charset="-120"/>
              </a:rPr>
              <a:t>Your logo here</a:t>
            </a:r>
            <a:endParaRPr lang="en-US" sz="1000" dirty="0"/>
          </a:p>
        </p:txBody>
      </p:sp>
      <p:sp>
        <p:nvSpPr>
          <p:cNvPr id="3" name="Text 1"/>
          <p:cNvSpPr/>
          <p:nvPr/>
        </p:nvSpPr>
        <p:spPr>
          <a:xfrm>
            <a:off x="457200" y="1285875"/>
            <a:ext cx="8229600" cy="1028700"/>
          </a:xfrm>
          <a:prstGeom prst="rect">
            <a:avLst/>
          </a:prstGeom>
          <a:noFill/>
          <a:ln/>
        </p:spPr>
        <p:txBody>
          <a:bodyPr wrap="square" rtlCol="0" anchor="t">
            <a:spAutoFit/>
          </a:bodyPr>
          <a:lstStyle/>
          <a:p>
            <a:pPr indent="0" marL="0">
              <a:spcAft>
                <a:spcPts val="600"/>
              </a:spcAft>
              <a:buNone/>
            </a:pPr>
            <a:r>
              <a:rPr lang="en-US" sz="3600" b="1" dirty="0">
                <a:solidFill>
                  <a:srgbClr val="FCF7FF"/>
                </a:solidFill>
                <a:latin typeface="Arial" pitchFamily="34" charset="0"/>
                <a:ea typeface="Arial" pitchFamily="34" charset="-122"/>
                <a:cs typeface="Arial" pitchFamily="34" charset="-120"/>
              </a:rPr>
              <a:t>Regional KPI Report - North America
</a:t>
            </a:r>
            <a:pPr indent="0" marL="0">
              <a:buNone/>
            </a:pPr>
            <a:r>
              <a:rPr lang="en-US" sz="1400" dirty="0">
                <a:solidFill>
                  <a:srgbClr val="F3E0FF"/>
                </a:solidFill>
                <a:latin typeface="Arial" pitchFamily="34" charset="0"/>
                <a:ea typeface="Arial" pitchFamily="34" charset="-122"/>
                <a:cs typeface="Arial" pitchFamily="34" charset="-120"/>
              </a:rPr>
              <a:t>Presented by Gary Gruccio</a:t>
            </a:r>
            <a:endParaRPr lang="en-US" sz="3600" dirty="0"/>
          </a:p>
        </p:txBody>
      </p:sp>
      <p:sp>
        <p:nvSpPr>
          <p:cNvPr id="25" name="Slide Number Placeholder 0"/>
          <p:cNvSpPr>
            <a:spLocks noGrp="1"/>
          </p:cNvSpPr>
          <p:nvPr>
            <p:ph type="sldNum" sz="quarter" idx="4294967295"/>
          </p:nvPr>
        </p:nvSpPr>
        <p:spPr>
          <a:xfrm>
            <a:off x="8732520" y="4629150"/>
            <a:ext cx="800000" cy="300000"/>
          </a:xfrm>
          <a:prstGeom prst="rect">
            <a:avLst/>
          </a:prstGeom>
          <a:extLst>
            <a:ext uri="{C572A759-6A51-4108-AA02-DFA0A04FC94B}">
              <ma14:wrappingTextBoxFlag xmlns:ma14="http://schemas.microsoft.com/office/mac/drawingml/2011/main" val="0"/>
            </a:ext>
          </a:extLst>
        </p:spPr>
        <p:txBody>
          <a:bodyPr/>
          <a:lstStyle>
            <a:lvl1pPr>
              <a:defRPr sz="1200">
                <a:solidFill>
                  <a:srgbClr val="FFFFFF"/>
                </a:solidFill>
              </a:defRPr>
            </a:lvl1pPr>
          </a:lstStyle>
          <a:p>
            <a:pPr algn="l"/>
            <a:fld id="{F7021451-1387-4CA6-816F-3879F97B5CBC}" type="slidenum">
              <a:rPr b="0" lang="en-US"/>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257175"/>
            <a:ext cx="8229600" cy="1028700"/>
          </a:xfrm>
          <a:prstGeom prst="rect">
            <a:avLst/>
          </a:prstGeom>
          <a:noFill/>
          <a:ln/>
        </p:spPr>
        <p:txBody>
          <a:bodyPr wrap="square" rtlCol="0" anchor="ctr">
            <a:spAutoFit/>
          </a:bodyPr>
          <a:lstStyle/>
          <a:p>
            <a:pPr indent="0" marL="0">
              <a:buNone/>
            </a:pPr>
            <a:r>
              <a:rPr lang="en-US" sz="2000" b="1" dirty="0">
                <a:solidFill>
                  <a:srgbClr val="A949CB"/>
                </a:solidFill>
                <a:latin typeface="Arial" pitchFamily="34" charset="0"/>
                <a:ea typeface="Arial" pitchFamily="34" charset="-122"/>
                <a:cs typeface="Arial" pitchFamily="34" charset="-120"/>
              </a:rPr>
              <a:t>Analyzing the Revenue Variance in North America</a:t>
            </a:r>
            <a:endParaRPr lang="en-US" sz="2000" dirty="0"/>
          </a:p>
        </p:txBody>
      </p:sp>
      <p:sp>
        <p:nvSpPr>
          <p:cNvPr id="3" name="Text 1"/>
          <p:cNvSpPr/>
          <p:nvPr/>
        </p:nvSpPr>
        <p:spPr>
          <a:xfrm>
            <a:off x="457200" y="1285875"/>
            <a:ext cx="4114800" cy="3857625"/>
          </a:xfrm>
          <a:prstGeom prst="rect">
            <a:avLst/>
          </a:prstGeom>
          <a:noFill/>
          <a:ln/>
        </p:spPr>
        <p:txBody>
          <a:bodyPr wrap="square" rtlCol="0" anchor="t">
            <a:spAutoFit/>
          </a:bodyPr>
          <a:lstStyle/>
          <a:p>
            <a:pPr marL="342900" indent="-342900">
              <a:lnSpc>
                <a:spcPts val="2400"/>
              </a:lnSpc>
              <a:buSzPct val="100000"/>
              <a:buChar char="•"/>
            </a:pPr>
            <a:r>
              <a:rPr lang="en-US" sz="1400" dirty="0">
                <a:solidFill>
                  <a:srgbClr val="000000"/>
                </a:solidFill>
                <a:latin typeface="Arial" pitchFamily="34" charset="0"/>
                <a:ea typeface="Arial" pitchFamily="34" charset="-122"/>
                <a:cs typeface="Arial" pitchFamily="34" charset="-120"/>
              </a:rPr>
              <a:t>North America fell short of the revenue goal by -$43.69m (-32.39%)</a:t>
            </a:r>
            <a:endParaRPr lang="en-US" sz="1400" dirty="0"/>
          </a:p>
          <a:p>
            <a:pPr marL="342900" indent="-342900">
              <a:lnSpc>
                <a:spcPts val="2400"/>
              </a:lnSpc>
              <a:buSzPct val="100000"/>
              <a:buChar char="•"/>
            </a:pPr>
            <a:r>
              <a:rPr lang="en-US" sz="1400" dirty="0">
                <a:solidFill>
                  <a:srgbClr val="000000"/>
                </a:solidFill>
                <a:latin typeface="Arial" pitchFamily="34" charset="0"/>
                <a:ea typeface="Arial" pitchFamily="34" charset="-122"/>
                <a:cs typeface="Arial" pitchFamily="34" charset="-120"/>
              </a:rPr>
              <a:t>All regions were below the goal, with North America having the largest variance</a:t>
            </a:r>
            <a:endParaRPr lang="en-US" sz="1400" dirty="0"/>
          </a:p>
          <a:p>
            <a:pPr marL="342900" indent="-342900">
              <a:lnSpc>
                <a:spcPts val="2400"/>
              </a:lnSpc>
              <a:buSzPct val="100000"/>
              <a:buChar char="•"/>
            </a:pPr>
            <a:r>
              <a:rPr lang="en-US" sz="1400" dirty="0">
                <a:solidFill>
                  <a:srgbClr val="000000"/>
                </a:solidFill>
                <a:latin typeface="Arial" pitchFamily="34" charset="0"/>
                <a:ea typeface="Arial" pitchFamily="34" charset="-122"/>
                <a:cs typeface="Arial" pitchFamily="34" charset="-120"/>
              </a:rPr>
              <a:t>Further investigation is needed to identify the cause of this shortfall</a:t>
            </a:r>
            <a:endParaRPr lang="en-US" sz="1400" dirty="0"/>
          </a:p>
          <a:p>
            <a:pPr marL="342900" indent="-342900">
              <a:lnSpc>
                <a:spcPts val="2400"/>
              </a:lnSpc>
              <a:buSzPct val="100000"/>
              <a:buChar char="•"/>
            </a:pPr>
            <a:r>
              <a:rPr lang="en-US" sz="1400" dirty="0">
                <a:solidFill>
                  <a:srgbClr val="000000"/>
                </a:solidFill>
                <a:latin typeface="Arial" pitchFamily="34" charset="0"/>
                <a:ea typeface="Arial" pitchFamily="34" charset="-122"/>
                <a:cs typeface="Arial" pitchFamily="34" charset="-120"/>
              </a:rPr>
              <a:t>Recommendation: Implement targeted strategies to boost sales in North America</a:t>
            </a:r>
            <a:endParaRPr lang="en-US" sz="1400" dirty="0"/>
          </a:p>
        </p:txBody>
      </p:sp>
      <p:sp>
        <p:nvSpPr>
          <p:cNvPr id="4" name="Text 2"/>
          <p:cNvSpPr/>
          <p:nvPr/>
        </p:nvSpPr>
        <p:spPr>
          <a:xfrm>
            <a:off x="457200" y="4629150"/>
            <a:ext cx="8229600" cy="514350"/>
          </a:xfrm>
          <a:prstGeom prst="rect">
            <a:avLst/>
          </a:prstGeom>
          <a:noFill/>
          <a:ln/>
        </p:spPr>
        <p:txBody>
          <a:bodyPr wrap="square" rtlCol="0" anchor="t">
            <a:spAutoFit/>
          </a:bodyPr>
          <a:lstStyle/>
          <a:p>
            <a:pPr indent="0" marL="0">
              <a:buNone/>
            </a:pPr>
            <a:r>
              <a:rPr lang="en-US" sz="800" dirty="0">
                <a:solidFill>
                  <a:srgbClr val="000000"/>
                </a:solidFill>
                <a:latin typeface="Arial" pitchFamily="34" charset="0"/>
                <a:ea typeface="Arial" pitchFamily="34" charset="-122"/>
                <a:cs typeface="Arial" pitchFamily="34" charset="-120"/>
              </a:rPr>
              <a:t>Source: </a:t>
            </a:r>
            <a:pPr indent="0" marL="0">
              <a:buNone/>
            </a:pPr>
            <a:r>
              <a:rPr lang="en-US" sz="800" u="sng" dirty="0">
                <a:solidFill>
                  <a:srgbClr val="1890FF"/>
                </a:solidFill>
                <a:latin typeface="Arial" pitchFamily="34" charset="0"/>
                <a:ea typeface="Arial" pitchFamily="34" charset="-122"/>
                <a:cs typeface="Arial" pitchFamily="34" charset="-120"/>
                <a:hlinkClick r:id="rId1" invalidUrl="" action="" tgtFrame="" tooltip="" history="1" highlightClick="0" endSnd="0">
                  <a:extLst>
                    <a:ext uri="{A12FA001-AC4F-418D-AE19-62706E023703}">
                      <ahyp:hlinkClr xmlns:ahyp="http://schemas.microsoft.com/office/drawing/2018/hyperlinkcolor" val="tx"/>
                    </a:ext>
                  </a:extLst>
                </a:hlinkClick>
              </a:rPr>
              <a:t>Alteryx Auto Insights</a:t>
            </a:r>
            <a:endParaRPr lang="en-US" sz="800" dirty="0"/>
          </a:p>
        </p:txBody>
      </p:sp>
      <p:sp>
        <p:nvSpPr>
          <p:cNvPr id="25" name="Slide Number Placeholder 0"/>
          <p:cNvSpPr>
            <a:spLocks noGrp="1"/>
          </p:cNvSpPr>
          <p:nvPr>
            <p:ph type="sldNum" sz="quarter" idx="4294967295"/>
          </p:nvPr>
        </p:nvSpPr>
        <p:spPr>
          <a:xfrm>
            <a:off x="8732520" y="4629150"/>
            <a:ext cx="800000" cy="300000"/>
          </a:xfrm>
          <a:prstGeom prst="rect">
            <a:avLst/>
          </a:prstGeom>
          <a:extLst>
            <a:ext uri="{C572A759-6A51-4108-AA02-DFA0A04FC94B}">
              <ma14:wrappingTextBoxFlag xmlns:ma14="http://schemas.microsoft.com/office/mac/drawingml/2011/main" val="0"/>
            </a:ext>
          </a:extLst>
        </p:spPr>
        <p:txBody>
          <a:bodyPr/>
          <a:lstStyle>
            <a:lvl1pPr>
              <a:defRPr sz="1200">
                <a:solidFill>
                  <a:srgbClr val="6B7785"/>
                </a:solidFill>
              </a:defRPr>
            </a:lvl1pPr>
          </a:lstStyle>
          <a:p>
            <a:pPr algn="l"/>
            <a:fld id="{F7021451-1387-4CA6-816F-3879F97B5CBC}" type="slidenum">
              <a:rPr b="0" lang="en-US"/>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257175"/>
            <a:ext cx="8229600" cy="1028700"/>
          </a:xfrm>
          <a:prstGeom prst="rect">
            <a:avLst/>
          </a:prstGeom>
          <a:noFill/>
          <a:ln/>
        </p:spPr>
        <p:txBody>
          <a:bodyPr wrap="square" rtlCol="0" anchor="ctr">
            <a:spAutoFit/>
          </a:bodyPr>
          <a:lstStyle/>
          <a:p>
            <a:pPr indent="0" marL="0">
              <a:buNone/>
            </a:pPr>
            <a:r>
              <a:rPr lang="en-US" sz="2000" b="1" dirty="0">
                <a:solidFill>
                  <a:srgbClr val="A949CB"/>
                </a:solidFill>
                <a:latin typeface="Arial" pitchFamily="34" charset="0"/>
                <a:ea typeface="Arial" pitchFamily="34" charset="-122"/>
                <a:cs typeface="Arial" pitchFamily="34" charset="-120"/>
              </a:rPr>
              <a:t>Account Manager's Contribution to Revenue Increase</a:t>
            </a:r>
            <a:endParaRPr lang="en-US" sz="2000" dirty="0"/>
          </a:p>
        </p:txBody>
      </p:sp>
      <p:sp>
        <p:nvSpPr>
          <p:cNvPr id="3" name="Text 1"/>
          <p:cNvSpPr/>
          <p:nvPr/>
        </p:nvSpPr>
        <p:spPr>
          <a:xfrm>
            <a:off x="457200" y="1285875"/>
            <a:ext cx="4114800" cy="3857625"/>
          </a:xfrm>
          <a:prstGeom prst="rect">
            <a:avLst/>
          </a:prstGeom>
          <a:noFill/>
          <a:ln/>
        </p:spPr>
        <p:txBody>
          <a:bodyPr wrap="square" rtlCol="0" anchor="t">
            <a:spAutoFit/>
          </a:bodyPr>
          <a:lstStyle/>
          <a:p>
            <a:pPr marL="342900" indent="-342900">
              <a:lnSpc>
                <a:spcPts val="2400"/>
              </a:lnSpc>
              <a:buSzPct val="100000"/>
              <a:buChar char="•"/>
            </a:pPr>
            <a:r>
              <a:rPr lang="en-US" sz="1400" dirty="0">
                <a:solidFill>
                  <a:srgbClr val="000000"/>
                </a:solidFill>
                <a:latin typeface="Arial" pitchFamily="34" charset="0"/>
                <a:ea typeface="Arial" pitchFamily="34" charset="-122"/>
                <a:cs typeface="Arial" pitchFamily="34" charset="-120"/>
              </a:rPr>
              <a:t>New and returning Account Managers contributed to a $91.18m increase in revenue</a:t>
            </a:r>
            <a:endParaRPr lang="en-US" sz="1400" dirty="0"/>
          </a:p>
          <a:p>
            <a:pPr marL="342900" indent="-342900">
              <a:lnSpc>
                <a:spcPts val="2400"/>
              </a:lnSpc>
              <a:buSzPct val="100000"/>
              <a:buChar char="•"/>
            </a:pPr>
            <a:r>
              <a:rPr lang="en-US" sz="1400" dirty="0">
                <a:solidFill>
                  <a:srgbClr val="000000"/>
                </a:solidFill>
                <a:latin typeface="Arial" pitchFamily="34" charset="0"/>
                <a:ea typeface="Arial" pitchFamily="34" charset="-122"/>
                <a:cs typeface="Arial" pitchFamily="34" charset="-120"/>
              </a:rPr>
              <a:t>All five Account Managers saw an increase in revenue</a:t>
            </a:r>
            <a:endParaRPr lang="en-US" sz="1400" dirty="0"/>
          </a:p>
          <a:p>
            <a:pPr marL="342900" indent="-342900">
              <a:lnSpc>
                <a:spcPts val="2400"/>
              </a:lnSpc>
              <a:buSzPct val="100000"/>
              <a:buChar char="•"/>
            </a:pPr>
            <a:r>
              <a:rPr lang="en-US" sz="1400" dirty="0">
                <a:solidFill>
                  <a:srgbClr val="000000"/>
                </a:solidFill>
                <a:latin typeface="Arial" pitchFamily="34" charset="0"/>
                <a:ea typeface="Arial" pitchFamily="34" charset="-122"/>
                <a:cs typeface="Arial" pitchFamily="34" charset="-120"/>
              </a:rPr>
              <a:t>Alethea Bendin, Abbot Learie, Bartolomeo Crichmere, Aila Arthan and Aimil Terrell were the most significant contributors</a:t>
            </a:r>
            <a:endParaRPr lang="en-US" sz="1400" dirty="0"/>
          </a:p>
          <a:p>
            <a:pPr marL="342900" indent="-342900">
              <a:lnSpc>
                <a:spcPts val="2400"/>
              </a:lnSpc>
              <a:buSzPct val="100000"/>
              <a:buChar char="•"/>
            </a:pPr>
            <a:r>
              <a:rPr lang="en-US" sz="1400" dirty="0">
                <a:solidFill>
                  <a:srgbClr val="000000"/>
                </a:solidFill>
                <a:latin typeface="Arial" pitchFamily="34" charset="0"/>
                <a:ea typeface="Arial" pitchFamily="34" charset="-122"/>
                <a:cs typeface="Arial" pitchFamily="34" charset="-120"/>
              </a:rPr>
              <a:t>Recommendation: Recognize and reward these Account Managers, and share their successful strategies across the team</a:t>
            </a:r>
            <a:endParaRPr lang="en-US" sz="1400" dirty="0"/>
          </a:p>
        </p:txBody>
      </p:sp>
      <p:pic>
        <p:nvPicPr>
          <p:cNvPr id="4" name="Image 0" descr="preencoded.png">    </p:cNvPr>
          <p:cNvPicPr>
            <a:picLocks noChangeAspect="1"/>
          </p:cNvPicPr>
          <p:nvPr/>
        </p:nvPicPr>
        <p:blipFill>
          <a:blip r:embed="rId1"/>
          <a:stretch>
            <a:fillRect/>
          </a:stretch>
        </p:blipFill>
        <p:spPr>
          <a:xfrm>
            <a:off x="4572000" y="1543050"/>
            <a:ext cx="4114800" cy="3086100"/>
          </a:xfrm>
          <a:prstGeom prst="rect">
            <a:avLst/>
          </a:prstGeom>
        </p:spPr>
      </p:pic>
      <p:sp>
        <p:nvSpPr>
          <p:cNvPr id="5" name="Text 2"/>
          <p:cNvSpPr/>
          <p:nvPr/>
        </p:nvSpPr>
        <p:spPr>
          <a:xfrm>
            <a:off x="457200" y="4629150"/>
            <a:ext cx="8229600" cy="514350"/>
          </a:xfrm>
          <a:prstGeom prst="rect">
            <a:avLst/>
          </a:prstGeom>
          <a:noFill/>
          <a:ln/>
        </p:spPr>
        <p:txBody>
          <a:bodyPr wrap="square" rtlCol="0" anchor="t">
            <a:spAutoFit/>
          </a:bodyPr>
          <a:lstStyle/>
          <a:p>
            <a:pPr indent="0" marL="0">
              <a:buNone/>
            </a:pPr>
            <a:r>
              <a:rPr lang="en-US" sz="800" dirty="0">
                <a:solidFill>
                  <a:srgbClr val="000000"/>
                </a:solidFill>
                <a:latin typeface="Arial" pitchFamily="34" charset="0"/>
                <a:ea typeface="Arial" pitchFamily="34" charset="-122"/>
                <a:cs typeface="Arial" pitchFamily="34" charset="-120"/>
              </a:rPr>
              <a:t>Source: </a:t>
            </a:r>
            <a:pPr indent="0" marL="0">
              <a:buNone/>
            </a:pPr>
            <a:r>
              <a:rPr lang="en-US" sz="800" u="sng" dirty="0">
                <a:solidFill>
                  <a:srgbClr val="1890FF"/>
                </a:solidFill>
                <a:latin typeface="Arial" pitchFamily="34" charset="0"/>
                <a:ea typeface="Arial" pitchFamily="34" charset="-122"/>
                <a:cs typeface="Arial" pitchFamily="34" charset="-120"/>
                <a:hlinkClick r:id="rId2" invalidUrl="" action="" tgtFrame="" tooltip="" history="1" highlightClick="0" endSnd="0">
                  <a:extLst>
                    <a:ext uri="{A12FA001-AC4F-418D-AE19-62706E023703}">
                      <ahyp:hlinkClr xmlns:ahyp="http://schemas.microsoft.com/office/drawing/2018/hyperlinkcolor" val="tx"/>
                    </a:ext>
                  </a:extLst>
                </a:hlinkClick>
              </a:rPr>
              <a:t>Alteryx Auto Insights</a:t>
            </a:r>
            <a:endParaRPr lang="en-US" sz="800" dirty="0"/>
          </a:p>
        </p:txBody>
      </p:sp>
      <p:sp>
        <p:nvSpPr>
          <p:cNvPr id="25" name="Slide Number Placeholder 0"/>
          <p:cNvSpPr>
            <a:spLocks noGrp="1"/>
          </p:cNvSpPr>
          <p:nvPr>
            <p:ph type="sldNum" sz="quarter" idx="4294967295"/>
          </p:nvPr>
        </p:nvSpPr>
        <p:spPr>
          <a:xfrm>
            <a:off x="8732520" y="4629150"/>
            <a:ext cx="800000" cy="300000"/>
          </a:xfrm>
          <a:prstGeom prst="rect">
            <a:avLst/>
          </a:prstGeom>
          <a:extLst>
            <a:ext uri="{C572A759-6A51-4108-AA02-DFA0A04FC94B}">
              <ma14:wrappingTextBoxFlag xmlns:ma14="http://schemas.microsoft.com/office/mac/drawingml/2011/main" val="0"/>
            </a:ext>
          </a:extLst>
        </p:spPr>
        <p:txBody>
          <a:bodyPr/>
          <a:lstStyle>
            <a:lvl1pPr>
              <a:defRPr sz="1200">
                <a:solidFill>
                  <a:srgbClr val="6B7785"/>
                </a:solidFill>
              </a:defRPr>
            </a:lvl1pPr>
          </a:lstStyle>
          <a:p>
            <a:pPr algn="l"/>
            <a:fld id="{F7021451-1387-4CA6-816F-3879F97B5CBC}" type="slidenum">
              <a:rPr b="0" lang="en-US"/>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257175"/>
            <a:ext cx="8229600" cy="1028700"/>
          </a:xfrm>
          <a:prstGeom prst="rect">
            <a:avLst/>
          </a:prstGeom>
          <a:noFill/>
          <a:ln/>
        </p:spPr>
        <p:txBody>
          <a:bodyPr wrap="square" rtlCol="0" anchor="ctr">
            <a:spAutoFit/>
          </a:bodyPr>
          <a:lstStyle/>
          <a:p>
            <a:pPr indent="0" marL="0">
              <a:buNone/>
            </a:pPr>
            <a:r>
              <a:rPr lang="en-US" sz="2000" b="1" dirty="0">
                <a:solidFill>
                  <a:srgbClr val="A949CB"/>
                </a:solidFill>
                <a:latin typeface="Arial" pitchFamily="34" charset="0"/>
                <a:ea typeface="Arial" pitchFamily="34" charset="-122"/>
                <a:cs typeface="Arial" pitchFamily="34" charset="-120"/>
              </a:rPr>
              <a:t>Impact of Customer Acquisition on Revenue</a:t>
            </a:r>
            <a:endParaRPr lang="en-US" sz="2000" dirty="0"/>
          </a:p>
        </p:txBody>
      </p:sp>
      <p:sp>
        <p:nvSpPr>
          <p:cNvPr id="3" name="Text 1"/>
          <p:cNvSpPr/>
          <p:nvPr/>
        </p:nvSpPr>
        <p:spPr>
          <a:xfrm>
            <a:off x="457200" y="1285875"/>
            <a:ext cx="4114800" cy="3857625"/>
          </a:xfrm>
          <a:prstGeom prst="rect">
            <a:avLst/>
          </a:prstGeom>
          <a:noFill/>
          <a:ln/>
        </p:spPr>
        <p:txBody>
          <a:bodyPr wrap="square" rtlCol="0" anchor="t">
            <a:spAutoFit/>
          </a:bodyPr>
          <a:lstStyle/>
          <a:p>
            <a:pPr marL="342900" indent="-342900">
              <a:lnSpc>
                <a:spcPts val="2400"/>
              </a:lnSpc>
              <a:buSzPct val="100000"/>
              <a:buChar char="•"/>
            </a:pPr>
            <a:r>
              <a:rPr lang="en-US" sz="1400" dirty="0">
                <a:solidFill>
                  <a:srgbClr val="000000"/>
                </a:solidFill>
                <a:latin typeface="Arial" pitchFamily="34" charset="0"/>
                <a:ea typeface="Arial" pitchFamily="34" charset="-122"/>
                <a:cs typeface="Arial" pitchFamily="34" charset="-120"/>
              </a:rPr>
              <a:t>New or returning customers contributed to the overall increase in revenue</a:t>
            </a:r>
            <a:endParaRPr lang="en-US" sz="1400" dirty="0"/>
          </a:p>
          <a:p>
            <a:pPr marL="342900" indent="-342900">
              <a:lnSpc>
                <a:spcPts val="2400"/>
              </a:lnSpc>
              <a:buSzPct val="100000"/>
              <a:buChar char="•"/>
            </a:pPr>
            <a:r>
              <a:rPr lang="en-US" sz="1400" dirty="0">
                <a:solidFill>
                  <a:srgbClr val="000000"/>
                </a:solidFill>
                <a:latin typeface="Arial" pitchFamily="34" charset="0"/>
                <a:ea typeface="Arial" pitchFamily="34" charset="-122"/>
                <a:cs typeface="Arial" pitchFamily="34" charset="-120"/>
              </a:rPr>
              <a:t>All five customers saw an increase in revenue</a:t>
            </a:r>
            <a:endParaRPr lang="en-US" sz="1400" dirty="0"/>
          </a:p>
          <a:p>
            <a:pPr marL="342900" indent="-342900">
              <a:lnSpc>
                <a:spcPts val="2400"/>
              </a:lnSpc>
              <a:buSzPct val="100000"/>
              <a:buChar char="•"/>
            </a:pPr>
            <a:r>
              <a:rPr lang="en-US" sz="1400" dirty="0">
                <a:solidFill>
                  <a:srgbClr val="000000"/>
                </a:solidFill>
                <a:latin typeface="Arial" pitchFamily="34" charset="0"/>
                <a:ea typeface="Arial" pitchFamily="34" charset="-122"/>
                <a:cs typeface="Arial" pitchFamily="34" charset="-120"/>
              </a:rPr>
              <a:t>Baumbach Inc, Doyle Stiedemann and Monahan, Bailey LLC, Prohaska Group and Friesen-Roberts were the main contributors</a:t>
            </a:r>
            <a:endParaRPr lang="en-US" sz="1400" dirty="0"/>
          </a:p>
          <a:p>
            <a:pPr marL="342900" indent="-342900">
              <a:lnSpc>
                <a:spcPts val="2400"/>
              </a:lnSpc>
              <a:buSzPct val="100000"/>
              <a:buChar char="•"/>
            </a:pPr>
            <a:r>
              <a:rPr lang="en-US" sz="1400" dirty="0">
                <a:solidFill>
                  <a:srgbClr val="000000"/>
                </a:solidFill>
                <a:latin typeface="Arial" pitchFamily="34" charset="0"/>
                <a:ea typeface="Arial" pitchFamily="34" charset="-122"/>
                <a:cs typeface="Arial" pitchFamily="34" charset="-120"/>
              </a:rPr>
              <a:t>Recommendation: Develop retention strategies to ensure these customers continue to contribute to revenue growth</a:t>
            </a:r>
            <a:endParaRPr lang="en-US" sz="1400" dirty="0"/>
          </a:p>
        </p:txBody>
      </p:sp>
      <p:pic>
        <p:nvPicPr>
          <p:cNvPr id="4" name="Image 0" descr="preencoded.png">    </p:cNvPr>
          <p:cNvPicPr>
            <a:picLocks noChangeAspect="1"/>
          </p:cNvPicPr>
          <p:nvPr/>
        </p:nvPicPr>
        <p:blipFill>
          <a:blip r:embed="rId1"/>
          <a:stretch>
            <a:fillRect/>
          </a:stretch>
        </p:blipFill>
        <p:spPr>
          <a:xfrm>
            <a:off x="4572000" y="1543050"/>
            <a:ext cx="4114800" cy="3086100"/>
          </a:xfrm>
          <a:prstGeom prst="rect">
            <a:avLst/>
          </a:prstGeom>
        </p:spPr>
      </p:pic>
      <p:sp>
        <p:nvSpPr>
          <p:cNvPr id="5" name="Text 2"/>
          <p:cNvSpPr/>
          <p:nvPr/>
        </p:nvSpPr>
        <p:spPr>
          <a:xfrm>
            <a:off x="457200" y="4629150"/>
            <a:ext cx="8229600" cy="514350"/>
          </a:xfrm>
          <a:prstGeom prst="rect">
            <a:avLst/>
          </a:prstGeom>
          <a:noFill/>
          <a:ln/>
        </p:spPr>
        <p:txBody>
          <a:bodyPr wrap="square" rtlCol="0" anchor="t">
            <a:spAutoFit/>
          </a:bodyPr>
          <a:lstStyle/>
          <a:p>
            <a:pPr indent="0" marL="0">
              <a:buNone/>
            </a:pPr>
            <a:r>
              <a:rPr lang="en-US" sz="800" dirty="0">
                <a:solidFill>
                  <a:srgbClr val="000000"/>
                </a:solidFill>
                <a:latin typeface="Arial" pitchFamily="34" charset="0"/>
                <a:ea typeface="Arial" pitchFamily="34" charset="-122"/>
                <a:cs typeface="Arial" pitchFamily="34" charset="-120"/>
              </a:rPr>
              <a:t>Source: </a:t>
            </a:r>
            <a:pPr indent="0" marL="0">
              <a:buNone/>
            </a:pPr>
            <a:r>
              <a:rPr lang="en-US" sz="800" u="sng" dirty="0">
                <a:solidFill>
                  <a:srgbClr val="1890FF"/>
                </a:solidFill>
                <a:latin typeface="Arial" pitchFamily="34" charset="0"/>
                <a:ea typeface="Arial" pitchFamily="34" charset="-122"/>
                <a:cs typeface="Arial" pitchFamily="34" charset="-120"/>
                <a:hlinkClick r:id="rId2" invalidUrl="" action="" tgtFrame="" tooltip="" history="1" highlightClick="0" endSnd="0">
                  <a:extLst>
                    <a:ext uri="{A12FA001-AC4F-418D-AE19-62706E023703}">
                      <ahyp:hlinkClr xmlns:ahyp="http://schemas.microsoft.com/office/drawing/2018/hyperlinkcolor" val="tx"/>
                    </a:ext>
                  </a:extLst>
                </a:hlinkClick>
              </a:rPr>
              <a:t>Alteryx Auto Insights</a:t>
            </a:r>
            <a:endParaRPr lang="en-US" sz="800" dirty="0"/>
          </a:p>
        </p:txBody>
      </p:sp>
      <p:sp>
        <p:nvSpPr>
          <p:cNvPr id="25" name="Slide Number Placeholder 0"/>
          <p:cNvSpPr>
            <a:spLocks noGrp="1"/>
          </p:cNvSpPr>
          <p:nvPr>
            <p:ph type="sldNum" sz="quarter" idx="4294967295"/>
          </p:nvPr>
        </p:nvSpPr>
        <p:spPr>
          <a:xfrm>
            <a:off x="8732520" y="4629150"/>
            <a:ext cx="800000" cy="300000"/>
          </a:xfrm>
          <a:prstGeom prst="rect">
            <a:avLst/>
          </a:prstGeom>
          <a:extLst>
            <a:ext uri="{C572A759-6A51-4108-AA02-DFA0A04FC94B}">
              <ma14:wrappingTextBoxFlag xmlns:ma14="http://schemas.microsoft.com/office/mac/drawingml/2011/main" val="0"/>
            </a:ext>
          </a:extLst>
        </p:spPr>
        <p:txBody>
          <a:bodyPr/>
          <a:lstStyle>
            <a:lvl1pPr>
              <a:defRPr sz="1200">
                <a:solidFill>
                  <a:srgbClr val="6B7785"/>
                </a:solidFill>
              </a:defRPr>
            </a:lvl1pPr>
          </a:lstStyle>
          <a:p>
            <a:pPr algn="l"/>
            <a:fld id="{F7021451-1387-4CA6-816F-3879F97B5CBC}" type="slidenum">
              <a:rPr b="0" lang="en-US"/>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257175"/>
            <a:ext cx="8229600" cy="1028700"/>
          </a:xfrm>
          <a:prstGeom prst="rect">
            <a:avLst/>
          </a:prstGeom>
          <a:noFill/>
          <a:ln/>
        </p:spPr>
        <p:txBody>
          <a:bodyPr wrap="square" rtlCol="0" anchor="ctr">
            <a:spAutoFit/>
          </a:bodyPr>
          <a:lstStyle/>
          <a:p>
            <a:pPr indent="0" marL="0">
              <a:buNone/>
            </a:pPr>
            <a:r>
              <a:rPr lang="en-US" sz="2000" b="1" dirty="0">
                <a:solidFill>
                  <a:srgbClr val="A949CB"/>
                </a:solidFill>
                <a:latin typeface="Arial" pitchFamily="34" charset="0"/>
                <a:ea typeface="Arial" pitchFamily="34" charset="-122"/>
                <a:cs typeface="Arial" pitchFamily="34" charset="-120"/>
              </a:rPr>
              <a:t>Role of Team Leads in Revenue Growth</a:t>
            </a:r>
            <a:endParaRPr lang="en-US" sz="2000" dirty="0"/>
          </a:p>
        </p:txBody>
      </p:sp>
      <p:sp>
        <p:nvSpPr>
          <p:cNvPr id="3" name="Text 1"/>
          <p:cNvSpPr/>
          <p:nvPr/>
        </p:nvSpPr>
        <p:spPr>
          <a:xfrm>
            <a:off x="457200" y="1285875"/>
            <a:ext cx="4114800" cy="3857625"/>
          </a:xfrm>
          <a:prstGeom prst="rect">
            <a:avLst/>
          </a:prstGeom>
          <a:noFill/>
          <a:ln/>
        </p:spPr>
        <p:txBody>
          <a:bodyPr wrap="square" rtlCol="0" anchor="t">
            <a:spAutoFit/>
          </a:bodyPr>
          <a:lstStyle/>
          <a:p>
            <a:pPr marL="342900" indent="-342900">
              <a:lnSpc>
                <a:spcPts val="2400"/>
              </a:lnSpc>
              <a:buSzPct val="100000"/>
              <a:buChar char="•"/>
            </a:pPr>
            <a:r>
              <a:rPr lang="en-US" sz="1400" dirty="0">
                <a:solidFill>
                  <a:srgbClr val="000000"/>
                </a:solidFill>
                <a:latin typeface="Arial" pitchFamily="34" charset="0"/>
                <a:ea typeface="Arial" pitchFamily="34" charset="-122"/>
                <a:cs typeface="Arial" pitchFamily="34" charset="-120"/>
              </a:rPr>
              <a:t>New or returning Team Leads contributed significantly to the revenue increase</a:t>
            </a:r>
            <a:endParaRPr lang="en-US" sz="1400" dirty="0"/>
          </a:p>
          <a:p>
            <a:pPr marL="342900" indent="-342900">
              <a:lnSpc>
                <a:spcPts val="2400"/>
              </a:lnSpc>
              <a:buSzPct val="100000"/>
              <a:buChar char="•"/>
            </a:pPr>
            <a:r>
              <a:rPr lang="en-US" sz="1400" dirty="0">
                <a:solidFill>
                  <a:srgbClr val="000000"/>
                </a:solidFill>
                <a:latin typeface="Arial" pitchFamily="34" charset="0"/>
                <a:ea typeface="Arial" pitchFamily="34" charset="-122"/>
                <a:cs typeface="Arial" pitchFamily="34" charset="-120"/>
              </a:rPr>
              <a:t>All three Team Leads saw an increase in revenue</a:t>
            </a:r>
            <a:endParaRPr lang="en-US" sz="1400" dirty="0"/>
          </a:p>
          <a:p>
            <a:pPr marL="342900" indent="-342900">
              <a:lnSpc>
                <a:spcPts val="2400"/>
              </a:lnSpc>
              <a:buSzPct val="100000"/>
              <a:buChar char="•"/>
            </a:pPr>
            <a:r>
              <a:rPr lang="en-US" sz="1400" dirty="0">
                <a:solidFill>
                  <a:srgbClr val="000000"/>
                </a:solidFill>
                <a:latin typeface="Arial" pitchFamily="34" charset="0"/>
                <a:ea typeface="Arial" pitchFamily="34" charset="-122"/>
                <a:cs typeface="Arial" pitchFamily="34" charset="-120"/>
              </a:rPr>
              <a:t>Herbert Hugo, Chickie Kubin and Tony Dorkens were the main contributors</a:t>
            </a:r>
            <a:endParaRPr lang="en-US" sz="1400" dirty="0"/>
          </a:p>
          <a:p>
            <a:pPr marL="342900" indent="-342900">
              <a:lnSpc>
                <a:spcPts val="2400"/>
              </a:lnSpc>
              <a:buSzPct val="100000"/>
              <a:buChar char="•"/>
            </a:pPr>
            <a:r>
              <a:rPr lang="en-US" sz="1400" dirty="0">
                <a:solidFill>
                  <a:srgbClr val="000000"/>
                </a:solidFill>
                <a:latin typeface="Arial" pitchFamily="34" charset="0"/>
                <a:ea typeface="Arial" pitchFamily="34" charset="-122"/>
                <a:cs typeface="Arial" pitchFamily="34" charset="-120"/>
              </a:rPr>
              <a:t>Recommendation: Encourage knowledge sharing and best practice exchange among Team Leads</a:t>
            </a:r>
            <a:endParaRPr lang="en-US" sz="1400" dirty="0"/>
          </a:p>
        </p:txBody>
      </p:sp>
      <p:pic>
        <p:nvPicPr>
          <p:cNvPr id="4" name="Image 0" descr="preencoded.png">    </p:cNvPr>
          <p:cNvPicPr>
            <a:picLocks noChangeAspect="1"/>
          </p:cNvPicPr>
          <p:nvPr/>
        </p:nvPicPr>
        <p:blipFill>
          <a:blip r:embed="rId1"/>
          <a:stretch>
            <a:fillRect/>
          </a:stretch>
        </p:blipFill>
        <p:spPr>
          <a:xfrm>
            <a:off x="4572000" y="1543050"/>
            <a:ext cx="4114800" cy="3086100"/>
          </a:xfrm>
          <a:prstGeom prst="rect">
            <a:avLst/>
          </a:prstGeom>
        </p:spPr>
      </p:pic>
      <p:sp>
        <p:nvSpPr>
          <p:cNvPr id="5" name="Text 2"/>
          <p:cNvSpPr/>
          <p:nvPr/>
        </p:nvSpPr>
        <p:spPr>
          <a:xfrm>
            <a:off x="457200" y="4629150"/>
            <a:ext cx="8229600" cy="514350"/>
          </a:xfrm>
          <a:prstGeom prst="rect">
            <a:avLst/>
          </a:prstGeom>
          <a:noFill/>
          <a:ln/>
        </p:spPr>
        <p:txBody>
          <a:bodyPr wrap="square" rtlCol="0" anchor="t">
            <a:spAutoFit/>
          </a:bodyPr>
          <a:lstStyle/>
          <a:p>
            <a:pPr indent="0" marL="0">
              <a:buNone/>
            </a:pPr>
            <a:r>
              <a:rPr lang="en-US" sz="800" dirty="0">
                <a:solidFill>
                  <a:srgbClr val="000000"/>
                </a:solidFill>
                <a:latin typeface="Arial" pitchFamily="34" charset="0"/>
                <a:ea typeface="Arial" pitchFamily="34" charset="-122"/>
                <a:cs typeface="Arial" pitchFamily="34" charset="-120"/>
              </a:rPr>
              <a:t>Source: </a:t>
            </a:r>
            <a:pPr indent="0" marL="0">
              <a:buNone/>
            </a:pPr>
            <a:r>
              <a:rPr lang="en-US" sz="800" u="sng" dirty="0">
                <a:solidFill>
                  <a:srgbClr val="1890FF"/>
                </a:solidFill>
                <a:latin typeface="Arial" pitchFamily="34" charset="0"/>
                <a:ea typeface="Arial" pitchFamily="34" charset="-122"/>
                <a:cs typeface="Arial" pitchFamily="34" charset="-120"/>
                <a:hlinkClick r:id="rId2" invalidUrl="" action="" tgtFrame="" tooltip="" history="1" highlightClick="0" endSnd="0">
                  <a:extLst>
                    <a:ext uri="{A12FA001-AC4F-418D-AE19-62706E023703}">
                      <ahyp:hlinkClr xmlns:ahyp="http://schemas.microsoft.com/office/drawing/2018/hyperlinkcolor" val="tx"/>
                    </a:ext>
                  </a:extLst>
                </a:hlinkClick>
              </a:rPr>
              <a:t>Alteryx Auto Insights</a:t>
            </a:r>
            <a:endParaRPr lang="en-US" sz="800" dirty="0"/>
          </a:p>
        </p:txBody>
      </p:sp>
      <p:sp>
        <p:nvSpPr>
          <p:cNvPr id="25" name="Slide Number Placeholder 0"/>
          <p:cNvSpPr>
            <a:spLocks noGrp="1"/>
          </p:cNvSpPr>
          <p:nvPr>
            <p:ph type="sldNum" sz="quarter" idx="4294967295"/>
          </p:nvPr>
        </p:nvSpPr>
        <p:spPr>
          <a:xfrm>
            <a:off x="8732520" y="4629150"/>
            <a:ext cx="800000" cy="300000"/>
          </a:xfrm>
          <a:prstGeom prst="rect">
            <a:avLst/>
          </a:prstGeom>
          <a:extLst>
            <a:ext uri="{C572A759-6A51-4108-AA02-DFA0A04FC94B}">
              <ma14:wrappingTextBoxFlag xmlns:ma14="http://schemas.microsoft.com/office/mac/drawingml/2011/main" val="0"/>
            </a:ext>
          </a:extLst>
        </p:spPr>
        <p:txBody>
          <a:bodyPr/>
          <a:lstStyle>
            <a:lvl1pPr>
              <a:defRPr sz="1200">
                <a:solidFill>
                  <a:srgbClr val="6B7785"/>
                </a:solidFill>
              </a:defRPr>
            </a:lvl1pPr>
          </a:lstStyle>
          <a:p>
            <a:pPr algn="l"/>
            <a:fld id="{F7021451-1387-4CA6-816F-3879F97B5CBC}" type="slidenum">
              <a:rPr b="0" lang="en-US"/>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257175"/>
            <a:ext cx="8229600" cy="1028700"/>
          </a:xfrm>
          <a:prstGeom prst="rect">
            <a:avLst/>
          </a:prstGeom>
          <a:noFill/>
          <a:ln/>
        </p:spPr>
        <p:txBody>
          <a:bodyPr wrap="square" rtlCol="0" anchor="ctr">
            <a:spAutoFit/>
          </a:bodyPr>
          <a:lstStyle/>
          <a:p>
            <a:pPr indent="0" marL="0">
              <a:buNone/>
            </a:pPr>
            <a:r>
              <a:rPr lang="en-US" sz="2000" b="1" dirty="0">
                <a:solidFill>
                  <a:srgbClr val="A949CB"/>
                </a:solidFill>
                <a:latin typeface="Arial" pitchFamily="34" charset="0"/>
                <a:ea typeface="Arial" pitchFamily="34" charset="-122"/>
                <a:cs typeface="Arial" pitchFamily="34" charset="-120"/>
              </a:rPr>
              <a:t>Country's Contribution to Revenue Growth</a:t>
            </a:r>
            <a:endParaRPr lang="en-US" sz="2000" dirty="0"/>
          </a:p>
        </p:txBody>
      </p:sp>
      <p:sp>
        <p:nvSpPr>
          <p:cNvPr id="3" name="Text 1"/>
          <p:cNvSpPr/>
          <p:nvPr/>
        </p:nvSpPr>
        <p:spPr>
          <a:xfrm>
            <a:off x="457200" y="1285875"/>
            <a:ext cx="4114800" cy="3857625"/>
          </a:xfrm>
          <a:prstGeom prst="rect">
            <a:avLst/>
          </a:prstGeom>
          <a:noFill/>
          <a:ln/>
        </p:spPr>
        <p:txBody>
          <a:bodyPr wrap="square" rtlCol="0" anchor="t">
            <a:spAutoFit/>
          </a:bodyPr>
          <a:lstStyle/>
          <a:p>
            <a:pPr marL="342900" indent="-342900">
              <a:lnSpc>
                <a:spcPts val="2400"/>
              </a:lnSpc>
              <a:buSzPct val="100000"/>
              <a:buChar char="•"/>
            </a:pPr>
            <a:r>
              <a:rPr lang="en-US" sz="1400" dirty="0">
                <a:solidFill>
                  <a:srgbClr val="000000"/>
                </a:solidFill>
                <a:latin typeface="Arial" pitchFamily="34" charset="0"/>
                <a:ea typeface="Arial" pitchFamily="34" charset="-122"/>
                <a:cs typeface="Arial" pitchFamily="34" charset="-120"/>
              </a:rPr>
              <a:t>Canada contributed the most to the overall increase in revenue</a:t>
            </a:r>
            <a:endParaRPr lang="en-US" sz="1400" dirty="0"/>
          </a:p>
          <a:p>
            <a:pPr marL="342900" indent="-342900">
              <a:lnSpc>
                <a:spcPts val="2400"/>
              </a:lnSpc>
              <a:buSzPct val="100000"/>
              <a:buChar char="•"/>
            </a:pPr>
            <a:r>
              <a:rPr lang="en-US" sz="1400" dirty="0">
                <a:solidFill>
                  <a:srgbClr val="000000"/>
                </a:solidFill>
                <a:latin typeface="Arial" pitchFamily="34" charset="0"/>
                <a:ea typeface="Arial" pitchFamily="34" charset="-122"/>
                <a:cs typeface="Arial" pitchFamily="34" charset="-120"/>
              </a:rPr>
              <a:t>Recommendation: Conduct a detailed market analysis in Canada to identify opportunities for further growth</a:t>
            </a:r>
            <a:endParaRPr lang="en-US" sz="1400" dirty="0"/>
          </a:p>
          <a:p>
            <a:pPr marL="342900" indent="-342900">
              <a:lnSpc>
                <a:spcPts val="2400"/>
              </a:lnSpc>
              <a:buSzPct val="100000"/>
              <a:buChar char="•"/>
            </a:pPr>
            <a:r>
              <a:rPr lang="en-US" sz="1400" dirty="0">
                <a:solidFill>
                  <a:srgbClr val="000000"/>
                </a:solidFill>
                <a:latin typeface="Arial" pitchFamily="34" charset="0"/>
                <a:ea typeface="Arial" pitchFamily="34" charset="-122"/>
                <a:cs typeface="Arial" pitchFamily="34" charset="-120"/>
              </a:rPr>
              <a:t>Canada's return to the market saw a 100% increase in Revenue</a:t>
            </a:r>
            <a:endParaRPr lang="en-US" sz="1400" dirty="0"/>
          </a:p>
          <a:p>
            <a:pPr marL="342900" indent="-342900">
              <a:lnSpc>
                <a:spcPts val="2400"/>
              </a:lnSpc>
              <a:buSzPct val="100000"/>
              <a:buChar char="•"/>
            </a:pPr>
            <a:r>
              <a:rPr lang="en-US" sz="1400" dirty="0">
                <a:solidFill>
                  <a:srgbClr val="000000"/>
                </a:solidFill>
                <a:latin typeface="Arial" pitchFamily="34" charset="0"/>
                <a:ea typeface="Arial" pitchFamily="34" charset="-122"/>
                <a:cs typeface="Arial" pitchFamily="34" charset="-120"/>
              </a:rPr>
              <a:t>Identify successful strategies in Canada and replicate them in other markets</a:t>
            </a:r>
            <a:endParaRPr lang="en-US" sz="1400" dirty="0"/>
          </a:p>
        </p:txBody>
      </p:sp>
      <p:pic>
        <p:nvPicPr>
          <p:cNvPr id="4" name="Image 0" descr="preencoded.png">    </p:cNvPr>
          <p:cNvPicPr>
            <a:picLocks noChangeAspect="1"/>
          </p:cNvPicPr>
          <p:nvPr/>
        </p:nvPicPr>
        <p:blipFill>
          <a:blip r:embed="rId1"/>
          <a:stretch>
            <a:fillRect/>
          </a:stretch>
        </p:blipFill>
        <p:spPr>
          <a:xfrm>
            <a:off x="4572000" y="1543050"/>
            <a:ext cx="4114800" cy="3086100"/>
          </a:xfrm>
          <a:prstGeom prst="rect">
            <a:avLst/>
          </a:prstGeom>
        </p:spPr>
      </p:pic>
      <p:sp>
        <p:nvSpPr>
          <p:cNvPr id="5" name="Text 2"/>
          <p:cNvSpPr/>
          <p:nvPr/>
        </p:nvSpPr>
        <p:spPr>
          <a:xfrm>
            <a:off x="457200" y="4629150"/>
            <a:ext cx="8229600" cy="514350"/>
          </a:xfrm>
          <a:prstGeom prst="rect">
            <a:avLst/>
          </a:prstGeom>
          <a:noFill/>
          <a:ln/>
        </p:spPr>
        <p:txBody>
          <a:bodyPr wrap="square" rtlCol="0" anchor="t">
            <a:spAutoFit/>
          </a:bodyPr>
          <a:lstStyle/>
          <a:p>
            <a:pPr indent="0" marL="0">
              <a:buNone/>
            </a:pPr>
            <a:r>
              <a:rPr lang="en-US" sz="800" dirty="0">
                <a:solidFill>
                  <a:srgbClr val="000000"/>
                </a:solidFill>
                <a:latin typeface="Arial" pitchFamily="34" charset="0"/>
                <a:ea typeface="Arial" pitchFamily="34" charset="-122"/>
                <a:cs typeface="Arial" pitchFamily="34" charset="-120"/>
              </a:rPr>
              <a:t>Source: </a:t>
            </a:r>
            <a:pPr indent="0" marL="0">
              <a:buNone/>
            </a:pPr>
            <a:r>
              <a:rPr lang="en-US" sz="800" u="sng" dirty="0">
                <a:solidFill>
                  <a:srgbClr val="1890FF"/>
                </a:solidFill>
                <a:latin typeface="Arial" pitchFamily="34" charset="0"/>
                <a:ea typeface="Arial" pitchFamily="34" charset="-122"/>
                <a:cs typeface="Arial" pitchFamily="34" charset="-120"/>
                <a:hlinkClick r:id="rId2" invalidUrl="" action="" tgtFrame="" tooltip="" history="1" highlightClick="0" endSnd="0">
                  <a:extLst>
                    <a:ext uri="{A12FA001-AC4F-418D-AE19-62706E023703}">
                      <ahyp:hlinkClr xmlns:ahyp="http://schemas.microsoft.com/office/drawing/2018/hyperlinkcolor" val="tx"/>
                    </a:ext>
                  </a:extLst>
                </a:hlinkClick>
              </a:rPr>
              <a:t>Alteryx Auto Insights</a:t>
            </a:r>
            <a:endParaRPr lang="en-US" sz="800" dirty="0"/>
          </a:p>
        </p:txBody>
      </p:sp>
      <p:sp>
        <p:nvSpPr>
          <p:cNvPr id="25" name="Slide Number Placeholder 0"/>
          <p:cNvSpPr>
            <a:spLocks noGrp="1"/>
          </p:cNvSpPr>
          <p:nvPr>
            <p:ph type="sldNum" sz="quarter" idx="4294967295"/>
          </p:nvPr>
        </p:nvSpPr>
        <p:spPr>
          <a:xfrm>
            <a:off x="8732520" y="4629150"/>
            <a:ext cx="800000" cy="300000"/>
          </a:xfrm>
          <a:prstGeom prst="rect">
            <a:avLst/>
          </a:prstGeom>
          <a:extLst>
            <a:ext uri="{C572A759-6A51-4108-AA02-DFA0A04FC94B}">
              <ma14:wrappingTextBoxFlag xmlns:ma14="http://schemas.microsoft.com/office/mac/drawingml/2011/main" val="0"/>
            </a:ext>
          </a:extLst>
        </p:spPr>
        <p:txBody>
          <a:bodyPr/>
          <a:lstStyle>
            <a:lvl1pPr>
              <a:defRPr sz="1200">
                <a:solidFill>
                  <a:srgbClr val="6B7785"/>
                </a:solidFill>
              </a:defRPr>
            </a:lvl1pPr>
          </a:lstStyle>
          <a:p>
            <a:pPr algn="l"/>
            <a:fld id="{F7021451-1387-4CA6-816F-3879F97B5CBC}" type="slidenum">
              <a:rPr b="0" lang="en-US"/>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257175"/>
            <a:ext cx="8229600" cy="1028700"/>
          </a:xfrm>
          <a:prstGeom prst="rect">
            <a:avLst/>
          </a:prstGeom>
          <a:noFill/>
          <a:ln/>
        </p:spPr>
        <p:txBody>
          <a:bodyPr wrap="square" rtlCol="0" anchor="ctr">
            <a:spAutoFit/>
          </a:bodyPr>
          <a:lstStyle/>
          <a:p>
            <a:pPr indent="0" marL="0">
              <a:buNone/>
            </a:pPr>
            <a:r>
              <a:rPr lang="en-US" sz="2000" b="1" dirty="0">
                <a:solidFill>
                  <a:srgbClr val="A949CB"/>
                </a:solidFill>
                <a:latin typeface="Arial" pitchFamily="34" charset="0"/>
                <a:ea typeface="Arial" pitchFamily="34" charset="-122"/>
                <a:cs typeface="Arial" pitchFamily="34" charset="-120"/>
              </a:rPr>
              <a:t>Regional Contribution to Revenue Growth</a:t>
            </a:r>
            <a:endParaRPr lang="en-US" sz="2000" dirty="0"/>
          </a:p>
        </p:txBody>
      </p:sp>
      <p:sp>
        <p:nvSpPr>
          <p:cNvPr id="3" name="Text 1"/>
          <p:cNvSpPr/>
          <p:nvPr/>
        </p:nvSpPr>
        <p:spPr>
          <a:xfrm>
            <a:off x="457200" y="1285875"/>
            <a:ext cx="4114800" cy="3857625"/>
          </a:xfrm>
          <a:prstGeom prst="rect">
            <a:avLst/>
          </a:prstGeom>
          <a:noFill/>
          <a:ln/>
        </p:spPr>
        <p:txBody>
          <a:bodyPr wrap="square" rtlCol="0" anchor="t">
            <a:spAutoFit/>
          </a:bodyPr>
          <a:lstStyle/>
          <a:p>
            <a:pPr marL="342900" indent="-342900">
              <a:lnSpc>
                <a:spcPts val="2400"/>
              </a:lnSpc>
              <a:buSzPct val="100000"/>
              <a:buChar char="•"/>
            </a:pPr>
            <a:r>
              <a:rPr lang="en-US" sz="1400" dirty="0">
                <a:solidFill>
                  <a:srgbClr val="000000"/>
                </a:solidFill>
                <a:latin typeface="Arial" pitchFamily="34" charset="0"/>
                <a:ea typeface="Arial" pitchFamily="34" charset="-122"/>
                <a:cs typeface="Arial" pitchFamily="34" charset="-120"/>
              </a:rPr>
              <a:t>North America contributed the most to the overall increase in revenue</a:t>
            </a:r>
            <a:endParaRPr lang="en-US" sz="1400" dirty="0"/>
          </a:p>
          <a:p>
            <a:pPr marL="342900" indent="-342900">
              <a:lnSpc>
                <a:spcPts val="2400"/>
              </a:lnSpc>
              <a:buSzPct val="100000"/>
              <a:buChar char="•"/>
            </a:pPr>
            <a:r>
              <a:rPr lang="en-US" sz="1400" dirty="0">
                <a:solidFill>
                  <a:srgbClr val="000000"/>
                </a:solidFill>
                <a:latin typeface="Arial" pitchFamily="34" charset="0"/>
                <a:ea typeface="Arial" pitchFamily="34" charset="-122"/>
                <a:cs typeface="Arial" pitchFamily="34" charset="-120"/>
              </a:rPr>
              <a:t>Recommendation: Conduct a detailed market analysis in North America to identify areas of opportunity</a:t>
            </a:r>
            <a:endParaRPr lang="en-US" sz="1400" dirty="0"/>
          </a:p>
          <a:p>
            <a:pPr marL="342900" indent="-342900">
              <a:lnSpc>
                <a:spcPts val="2400"/>
              </a:lnSpc>
              <a:buSzPct val="100000"/>
              <a:buChar char="•"/>
            </a:pPr>
            <a:r>
              <a:rPr lang="en-US" sz="1400" dirty="0">
                <a:solidFill>
                  <a:srgbClr val="000000"/>
                </a:solidFill>
                <a:latin typeface="Arial" pitchFamily="34" charset="0"/>
                <a:ea typeface="Arial" pitchFamily="34" charset="-122"/>
                <a:cs typeface="Arial" pitchFamily="34" charset="-120"/>
              </a:rPr>
              <a:t>North America's return saw a 100% increase in Revenue</a:t>
            </a:r>
            <a:endParaRPr lang="en-US" sz="1400" dirty="0"/>
          </a:p>
          <a:p>
            <a:pPr marL="342900" indent="-342900">
              <a:lnSpc>
                <a:spcPts val="2400"/>
              </a:lnSpc>
              <a:buSzPct val="100000"/>
              <a:buChar char="•"/>
            </a:pPr>
            <a:r>
              <a:rPr lang="en-US" sz="1400" dirty="0">
                <a:solidFill>
                  <a:srgbClr val="000000"/>
                </a:solidFill>
                <a:latin typeface="Arial" pitchFamily="34" charset="0"/>
                <a:ea typeface="Arial" pitchFamily="34" charset="-122"/>
                <a:cs typeface="Arial" pitchFamily="34" charset="-120"/>
              </a:rPr>
              <a:t>Identify successful strategies in North America and replicate them in other regions</a:t>
            </a:r>
            <a:endParaRPr lang="en-US" sz="1400" dirty="0"/>
          </a:p>
        </p:txBody>
      </p:sp>
      <p:pic>
        <p:nvPicPr>
          <p:cNvPr id="4" name="Image 0" descr="preencoded.png">    </p:cNvPr>
          <p:cNvPicPr>
            <a:picLocks noChangeAspect="1"/>
          </p:cNvPicPr>
          <p:nvPr/>
        </p:nvPicPr>
        <p:blipFill>
          <a:blip r:embed="rId1"/>
          <a:stretch>
            <a:fillRect/>
          </a:stretch>
        </p:blipFill>
        <p:spPr>
          <a:xfrm>
            <a:off x="4572000" y="1543050"/>
            <a:ext cx="4114800" cy="3086100"/>
          </a:xfrm>
          <a:prstGeom prst="rect">
            <a:avLst/>
          </a:prstGeom>
        </p:spPr>
      </p:pic>
      <p:sp>
        <p:nvSpPr>
          <p:cNvPr id="5" name="Text 2"/>
          <p:cNvSpPr/>
          <p:nvPr/>
        </p:nvSpPr>
        <p:spPr>
          <a:xfrm>
            <a:off x="457200" y="4629150"/>
            <a:ext cx="8229600" cy="514350"/>
          </a:xfrm>
          <a:prstGeom prst="rect">
            <a:avLst/>
          </a:prstGeom>
          <a:noFill/>
          <a:ln/>
        </p:spPr>
        <p:txBody>
          <a:bodyPr wrap="square" rtlCol="0" anchor="t">
            <a:spAutoFit/>
          </a:bodyPr>
          <a:lstStyle/>
          <a:p>
            <a:pPr indent="0" marL="0">
              <a:buNone/>
            </a:pPr>
            <a:r>
              <a:rPr lang="en-US" sz="800" dirty="0">
                <a:solidFill>
                  <a:srgbClr val="000000"/>
                </a:solidFill>
                <a:latin typeface="Arial" pitchFamily="34" charset="0"/>
                <a:ea typeface="Arial" pitchFamily="34" charset="-122"/>
                <a:cs typeface="Arial" pitchFamily="34" charset="-120"/>
              </a:rPr>
              <a:t>Source: </a:t>
            </a:r>
            <a:pPr indent="0" marL="0">
              <a:buNone/>
            </a:pPr>
            <a:r>
              <a:rPr lang="en-US" sz="800" u="sng" dirty="0">
                <a:solidFill>
                  <a:srgbClr val="1890FF"/>
                </a:solidFill>
                <a:latin typeface="Arial" pitchFamily="34" charset="0"/>
                <a:ea typeface="Arial" pitchFamily="34" charset="-122"/>
                <a:cs typeface="Arial" pitchFamily="34" charset="-120"/>
                <a:hlinkClick r:id="rId2" invalidUrl="" action="" tgtFrame="" tooltip="" history="1" highlightClick="0" endSnd="0">
                  <a:extLst>
                    <a:ext uri="{A12FA001-AC4F-418D-AE19-62706E023703}">
                      <ahyp:hlinkClr xmlns:ahyp="http://schemas.microsoft.com/office/drawing/2018/hyperlinkcolor" val="tx"/>
                    </a:ext>
                  </a:extLst>
                </a:hlinkClick>
              </a:rPr>
              <a:t>Alteryx Auto Insights</a:t>
            </a:r>
            <a:endParaRPr lang="en-US" sz="800" dirty="0"/>
          </a:p>
        </p:txBody>
      </p:sp>
      <p:sp>
        <p:nvSpPr>
          <p:cNvPr id="25" name="Slide Number Placeholder 0"/>
          <p:cNvSpPr>
            <a:spLocks noGrp="1"/>
          </p:cNvSpPr>
          <p:nvPr>
            <p:ph type="sldNum" sz="quarter" idx="4294967295"/>
          </p:nvPr>
        </p:nvSpPr>
        <p:spPr>
          <a:xfrm>
            <a:off x="8732520" y="4629150"/>
            <a:ext cx="800000" cy="300000"/>
          </a:xfrm>
          <a:prstGeom prst="rect">
            <a:avLst/>
          </a:prstGeom>
          <a:extLst>
            <a:ext uri="{C572A759-6A51-4108-AA02-DFA0A04FC94B}">
              <ma14:wrappingTextBoxFlag xmlns:ma14="http://schemas.microsoft.com/office/mac/drawingml/2011/main" val="0"/>
            </a:ext>
          </a:extLst>
        </p:spPr>
        <p:txBody>
          <a:bodyPr/>
          <a:lstStyle>
            <a:lvl1pPr>
              <a:defRPr sz="1200">
                <a:solidFill>
                  <a:srgbClr val="6B7785"/>
                </a:solidFill>
              </a:defRPr>
            </a:lvl1pPr>
          </a:lstStyle>
          <a:p>
            <a:pPr algn="l"/>
            <a:fld id="{F7021451-1387-4CA6-816F-3879F97B5CBC}" type="slidenum">
              <a:rPr b="0" lang="en-US"/>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257175"/>
            <a:ext cx="8229600" cy="1028700"/>
          </a:xfrm>
          <a:prstGeom prst="rect">
            <a:avLst/>
          </a:prstGeom>
          <a:noFill/>
          <a:ln/>
        </p:spPr>
        <p:txBody>
          <a:bodyPr wrap="square" rtlCol="0" anchor="ctr">
            <a:spAutoFit/>
          </a:bodyPr>
          <a:lstStyle/>
          <a:p>
            <a:pPr indent="0" marL="0">
              <a:buNone/>
            </a:pPr>
            <a:r>
              <a:rPr lang="en-US" sz="2000" b="1" dirty="0">
                <a:solidFill>
                  <a:srgbClr val="A949CB"/>
                </a:solidFill>
                <a:latin typeface="Arial" pitchFamily="34" charset="0"/>
                <a:ea typeface="Arial" pitchFamily="34" charset="-122"/>
                <a:cs typeface="Arial" pitchFamily="34" charset="-120"/>
              </a:rPr>
              <a:t>Team's Contribution to Revenue Growth</a:t>
            </a:r>
            <a:endParaRPr lang="en-US" sz="2000" dirty="0"/>
          </a:p>
        </p:txBody>
      </p:sp>
      <p:sp>
        <p:nvSpPr>
          <p:cNvPr id="3" name="Text 1"/>
          <p:cNvSpPr/>
          <p:nvPr/>
        </p:nvSpPr>
        <p:spPr>
          <a:xfrm>
            <a:off x="457200" y="1285875"/>
            <a:ext cx="4114800" cy="3857625"/>
          </a:xfrm>
          <a:prstGeom prst="rect">
            <a:avLst/>
          </a:prstGeom>
          <a:noFill/>
          <a:ln/>
        </p:spPr>
        <p:txBody>
          <a:bodyPr wrap="square" rtlCol="0" anchor="t">
            <a:spAutoFit/>
          </a:bodyPr>
          <a:lstStyle/>
          <a:p>
            <a:pPr marL="342900" indent="-342900">
              <a:lnSpc>
                <a:spcPts val="2400"/>
              </a:lnSpc>
              <a:buSzPct val="100000"/>
              <a:buChar char="•"/>
            </a:pPr>
            <a:r>
              <a:rPr lang="en-US" sz="1400" dirty="0">
                <a:solidFill>
                  <a:srgbClr val="000000"/>
                </a:solidFill>
                <a:latin typeface="Arial" pitchFamily="34" charset="0"/>
                <a:ea typeface="Arial" pitchFamily="34" charset="-122"/>
                <a:cs typeface="Arial" pitchFamily="34" charset="-120"/>
              </a:rPr>
              <a:t>New or returning Teams contributed significantly to the revenue increase</a:t>
            </a:r>
            <a:endParaRPr lang="en-US" sz="1400" dirty="0"/>
          </a:p>
          <a:p>
            <a:pPr marL="342900" indent="-342900">
              <a:lnSpc>
                <a:spcPts val="2400"/>
              </a:lnSpc>
              <a:buSzPct val="100000"/>
              <a:buChar char="•"/>
            </a:pPr>
            <a:r>
              <a:rPr lang="en-US" sz="1400" dirty="0">
                <a:solidFill>
                  <a:srgbClr val="000000"/>
                </a:solidFill>
                <a:latin typeface="Arial" pitchFamily="34" charset="0"/>
                <a:ea typeface="Arial" pitchFamily="34" charset="-122"/>
                <a:cs typeface="Arial" pitchFamily="34" charset="-120"/>
              </a:rPr>
              <a:t>All three Teams saw an increase in revenue</a:t>
            </a:r>
            <a:endParaRPr lang="en-US" sz="1400" dirty="0"/>
          </a:p>
          <a:p>
            <a:pPr marL="342900" indent="-342900">
              <a:lnSpc>
                <a:spcPts val="2400"/>
              </a:lnSpc>
              <a:buSzPct val="100000"/>
              <a:buChar char="•"/>
            </a:pPr>
            <a:r>
              <a:rPr lang="en-US" sz="1400" dirty="0">
                <a:solidFill>
                  <a:srgbClr val="000000"/>
                </a:solidFill>
                <a:latin typeface="Arial" pitchFamily="34" charset="0"/>
                <a:ea typeface="Arial" pitchFamily="34" charset="-122"/>
                <a:cs typeface="Arial" pitchFamily="34" charset="-120"/>
              </a:rPr>
              <a:t>Teams 3, 12 and 11 were the main contributors</a:t>
            </a:r>
            <a:endParaRPr lang="en-US" sz="1400" dirty="0"/>
          </a:p>
          <a:p>
            <a:pPr marL="342900" indent="-342900">
              <a:lnSpc>
                <a:spcPts val="2400"/>
              </a:lnSpc>
              <a:buSzPct val="100000"/>
              <a:buChar char="•"/>
            </a:pPr>
            <a:r>
              <a:rPr lang="en-US" sz="1400" dirty="0">
                <a:solidFill>
                  <a:srgbClr val="000000"/>
                </a:solidFill>
                <a:latin typeface="Arial" pitchFamily="34" charset="0"/>
                <a:ea typeface="Arial" pitchFamily="34" charset="-122"/>
                <a:cs typeface="Arial" pitchFamily="34" charset="-120"/>
              </a:rPr>
              <a:t>Recommendation: Encourage collaboration and knowledge sharing among teams</a:t>
            </a:r>
            <a:endParaRPr lang="en-US" sz="1400" dirty="0"/>
          </a:p>
        </p:txBody>
      </p:sp>
      <p:pic>
        <p:nvPicPr>
          <p:cNvPr id="4" name="Image 0" descr="preencoded.png">    </p:cNvPr>
          <p:cNvPicPr>
            <a:picLocks noChangeAspect="1"/>
          </p:cNvPicPr>
          <p:nvPr/>
        </p:nvPicPr>
        <p:blipFill>
          <a:blip r:embed="rId1"/>
          <a:stretch>
            <a:fillRect/>
          </a:stretch>
        </p:blipFill>
        <p:spPr>
          <a:xfrm>
            <a:off x="4572000" y="1543050"/>
            <a:ext cx="4114800" cy="3086100"/>
          </a:xfrm>
          <a:prstGeom prst="rect">
            <a:avLst/>
          </a:prstGeom>
        </p:spPr>
      </p:pic>
      <p:sp>
        <p:nvSpPr>
          <p:cNvPr id="5" name="Text 2"/>
          <p:cNvSpPr/>
          <p:nvPr/>
        </p:nvSpPr>
        <p:spPr>
          <a:xfrm>
            <a:off x="457200" y="4629150"/>
            <a:ext cx="8229600" cy="514350"/>
          </a:xfrm>
          <a:prstGeom prst="rect">
            <a:avLst/>
          </a:prstGeom>
          <a:noFill/>
          <a:ln/>
        </p:spPr>
        <p:txBody>
          <a:bodyPr wrap="square" rtlCol="0" anchor="t">
            <a:spAutoFit/>
          </a:bodyPr>
          <a:lstStyle/>
          <a:p>
            <a:pPr indent="0" marL="0">
              <a:buNone/>
            </a:pPr>
            <a:r>
              <a:rPr lang="en-US" sz="800" dirty="0">
                <a:solidFill>
                  <a:srgbClr val="000000"/>
                </a:solidFill>
                <a:latin typeface="Arial" pitchFamily="34" charset="0"/>
                <a:ea typeface="Arial" pitchFamily="34" charset="-122"/>
                <a:cs typeface="Arial" pitchFamily="34" charset="-120"/>
              </a:rPr>
              <a:t>Source: </a:t>
            </a:r>
            <a:pPr indent="0" marL="0">
              <a:buNone/>
            </a:pPr>
            <a:r>
              <a:rPr lang="en-US" sz="800" u="sng" dirty="0">
                <a:solidFill>
                  <a:srgbClr val="1890FF"/>
                </a:solidFill>
                <a:latin typeface="Arial" pitchFamily="34" charset="0"/>
                <a:ea typeface="Arial" pitchFamily="34" charset="-122"/>
                <a:cs typeface="Arial" pitchFamily="34" charset="-120"/>
                <a:hlinkClick r:id="rId2" invalidUrl="" action="" tgtFrame="" tooltip="" history="1" highlightClick="0" endSnd="0">
                  <a:extLst>
                    <a:ext uri="{A12FA001-AC4F-418D-AE19-62706E023703}">
                      <ahyp:hlinkClr xmlns:ahyp="http://schemas.microsoft.com/office/drawing/2018/hyperlinkcolor" val="tx"/>
                    </a:ext>
                  </a:extLst>
                </a:hlinkClick>
              </a:rPr>
              <a:t>Alteryx Auto Insights</a:t>
            </a:r>
            <a:endParaRPr lang="en-US" sz="800" dirty="0"/>
          </a:p>
        </p:txBody>
      </p:sp>
      <p:sp>
        <p:nvSpPr>
          <p:cNvPr id="25" name="Slide Number Placeholder 0"/>
          <p:cNvSpPr>
            <a:spLocks noGrp="1"/>
          </p:cNvSpPr>
          <p:nvPr>
            <p:ph type="sldNum" sz="quarter" idx="4294967295"/>
          </p:nvPr>
        </p:nvSpPr>
        <p:spPr>
          <a:xfrm>
            <a:off x="8732520" y="4629150"/>
            <a:ext cx="800000" cy="300000"/>
          </a:xfrm>
          <a:prstGeom prst="rect">
            <a:avLst/>
          </a:prstGeom>
          <a:extLst>
            <a:ext uri="{C572A759-6A51-4108-AA02-DFA0A04FC94B}">
              <ma14:wrappingTextBoxFlag xmlns:ma14="http://schemas.microsoft.com/office/mac/drawingml/2011/main" val="0"/>
            </a:ext>
          </a:extLst>
        </p:spPr>
        <p:txBody>
          <a:bodyPr/>
          <a:lstStyle>
            <a:lvl1pPr>
              <a:defRPr sz="1200">
                <a:solidFill>
                  <a:srgbClr val="6B7785"/>
                </a:solidFill>
              </a:defRPr>
            </a:lvl1pPr>
          </a:lstStyle>
          <a:p>
            <a:pPr algn="l"/>
            <a:fld id="{F7021451-1387-4CA6-816F-3879F97B5CBC}" type="slidenum">
              <a:rPr b="0" lang="en-US"/>
              <a:t>8</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2023-11-28T20:47:20Z</dcterms:created>
  <dcterms:modified xsi:type="dcterms:W3CDTF">2023-11-28T20:47:20Z</dcterms:modified>
</cp:coreProperties>
</file>