
<file path=[Content_Types].xml><?xml version="1.0" encoding="utf-8"?>
<Types xmlns="http://schemas.openxmlformats.org/package/2006/content-types">
  <Default Extension="png" ContentType="image/pn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624" r:id="rId5"/>
    <p:sldId id="674" r:id="rId6"/>
    <p:sldId id="675" r:id="rId7"/>
    <p:sldId id="676" r:id="rId8"/>
    <p:sldId id="677" r:id="rId9"/>
    <p:sldId id="678" r:id="rId10"/>
    <p:sldId id="679" r:id="rId11"/>
    <p:sldId id="680" r:id="rId12"/>
    <p:sldId id="681" r:id="rId13"/>
    <p:sldId id="682" r:id="rId14"/>
    <p:sldId id="683" r:id="rId15"/>
    <p:sldId id="684" r:id="rId16"/>
    <p:sldId id="685" r:id="rId17"/>
    <p:sldId id="686" r:id="rId18"/>
    <p:sldId id="687" r:id="rId19"/>
    <p:sldId id="688" r:id="rId20"/>
    <p:sldId id="689" r:id="rId21"/>
    <p:sldId id="690" r:id="rId22"/>
  </p:sldIdLst>
  <p:sldSz cx="12192000" cy="6858000"/>
  <p:notesSz cx="6858000" cy="9144000"/>
  <p:defaultTextStyle>
    <a:defPPr>
      <a:defRPr lang="en-US"/>
    </a:defPPr>
    <a:lvl1pPr marL="0" algn="l" defTabSz="914340" rtl="0" eaLnBrk="1" latinLnBrk="0" hangingPunct="1">
      <a:defRPr sz="1800" kern="1200">
        <a:solidFill>
          <a:schemeClr val="tx1"/>
        </a:solidFill>
        <a:latin typeface="+mn-lt"/>
        <a:ea typeface="+mn-ea"/>
        <a:cs typeface="+mn-cs"/>
      </a:defRPr>
    </a:lvl1pPr>
    <a:lvl2pPr marL="457170" algn="l" defTabSz="914340" rtl="0" eaLnBrk="1" latinLnBrk="0" hangingPunct="1">
      <a:defRPr sz="1800" kern="1200">
        <a:solidFill>
          <a:schemeClr val="tx1"/>
        </a:solidFill>
        <a:latin typeface="+mn-lt"/>
        <a:ea typeface="+mn-ea"/>
        <a:cs typeface="+mn-cs"/>
      </a:defRPr>
    </a:lvl2pPr>
    <a:lvl3pPr marL="914340" algn="l" defTabSz="914340" rtl="0" eaLnBrk="1" latinLnBrk="0" hangingPunct="1">
      <a:defRPr sz="1800" kern="1200">
        <a:solidFill>
          <a:schemeClr val="tx1"/>
        </a:solidFill>
        <a:latin typeface="+mn-lt"/>
        <a:ea typeface="+mn-ea"/>
        <a:cs typeface="+mn-cs"/>
      </a:defRPr>
    </a:lvl3pPr>
    <a:lvl4pPr marL="1371511" algn="l" defTabSz="914340" rtl="0" eaLnBrk="1" latinLnBrk="0" hangingPunct="1">
      <a:defRPr sz="1800" kern="1200">
        <a:solidFill>
          <a:schemeClr val="tx1"/>
        </a:solidFill>
        <a:latin typeface="+mn-lt"/>
        <a:ea typeface="+mn-ea"/>
        <a:cs typeface="+mn-cs"/>
      </a:defRPr>
    </a:lvl4pPr>
    <a:lvl5pPr marL="1828681" algn="l" defTabSz="914340" rtl="0" eaLnBrk="1" latinLnBrk="0" hangingPunct="1">
      <a:defRPr sz="1800" kern="1200">
        <a:solidFill>
          <a:schemeClr val="tx1"/>
        </a:solidFill>
        <a:latin typeface="+mn-lt"/>
        <a:ea typeface="+mn-ea"/>
        <a:cs typeface="+mn-cs"/>
      </a:defRPr>
    </a:lvl5pPr>
    <a:lvl6pPr marL="2285852" algn="l" defTabSz="914340" rtl="0" eaLnBrk="1" latinLnBrk="0" hangingPunct="1">
      <a:defRPr sz="1800" kern="1200">
        <a:solidFill>
          <a:schemeClr val="tx1"/>
        </a:solidFill>
        <a:latin typeface="+mn-lt"/>
        <a:ea typeface="+mn-ea"/>
        <a:cs typeface="+mn-cs"/>
      </a:defRPr>
    </a:lvl6pPr>
    <a:lvl7pPr marL="2743021" algn="l" defTabSz="914340" rtl="0" eaLnBrk="1" latinLnBrk="0" hangingPunct="1">
      <a:defRPr sz="1800" kern="1200">
        <a:solidFill>
          <a:schemeClr val="tx1"/>
        </a:solidFill>
        <a:latin typeface="+mn-lt"/>
        <a:ea typeface="+mn-ea"/>
        <a:cs typeface="+mn-cs"/>
      </a:defRPr>
    </a:lvl7pPr>
    <a:lvl8pPr marL="3200193" algn="l" defTabSz="914340" rtl="0" eaLnBrk="1" latinLnBrk="0" hangingPunct="1">
      <a:defRPr sz="1800" kern="1200">
        <a:solidFill>
          <a:schemeClr val="tx1"/>
        </a:solidFill>
        <a:latin typeface="+mn-lt"/>
        <a:ea typeface="+mn-ea"/>
        <a:cs typeface="+mn-cs"/>
      </a:defRPr>
    </a:lvl8pPr>
    <a:lvl9pPr marL="3657363" algn="l" defTabSz="91434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18CE7"/>
    <a:srgbClr val="595959"/>
    <a:srgbClr val="0E91EE"/>
    <a:srgbClr val="108EE9"/>
    <a:srgbClr val="2B2B2B"/>
    <a:srgbClr val="262626"/>
    <a:srgbClr val="191919"/>
    <a:srgbClr val="9B9B9B"/>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14" autoAdjust="0"/>
    <p:restoredTop sz="90812" autoAdjust="0"/>
  </p:normalViewPr>
  <p:slideViewPr>
    <p:cSldViewPr snapToGrid="0" snapToObjects="1">
      <p:cViewPr varScale="1">
        <p:scale>
          <a:sx n="82" d="100"/>
          <a:sy n="82" d="100"/>
        </p:scale>
        <p:origin x="648" y="84"/>
      </p:cViewPr>
      <p:guideLst>
        <p:guide orient="horz"/>
        <p:guide pos="3840"/>
      </p:guideLst>
    </p:cSldViewPr>
  </p:slideViewPr>
  <p:outlineViewPr>
    <p:cViewPr>
      <p:scale>
        <a:sx n="33" d="100"/>
        <a:sy n="33" d="100"/>
      </p:scale>
      <p:origin x="0" y="1325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1890"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D1A594-041B-449E-89BC-5A6CB1F5A9AB}" type="datetimeFigureOut">
              <a:rPr lang="id-ID" smtClean="0"/>
              <a:t>03/10/2019</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DDDC53-01B7-4E0F-8BE2-02DC8C672187}" type="slidenum">
              <a:rPr lang="id-ID" smtClean="0"/>
              <a:t>‹#›</a:t>
            </a:fld>
            <a:endParaRPr lang="id-ID"/>
          </a:p>
        </p:txBody>
      </p:sp>
    </p:spTree>
    <p:extLst>
      <p:ext uri="{BB962C8B-B14F-4D97-AF65-F5344CB8AC3E}">
        <p14:creationId xmlns:p14="http://schemas.microsoft.com/office/powerpoint/2010/main" val="41719361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3CCC32-3486-46B1-A8B7-921064D8D59D}" type="datetimeFigureOut">
              <a:rPr lang="en-US" smtClean="0"/>
              <a:t>10/3/2019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D1495A-DD81-44F4-9F54-1F39867BF2D9}" type="slidenum">
              <a:rPr lang="en-US" smtClean="0"/>
              <a:t>‹#›</a:t>
            </a:fld>
            <a:endParaRPr lang="en-US"/>
          </a:p>
        </p:txBody>
      </p:sp>
    </p:spTree>
    <p:extLst>
      <p:ext uri="{BB962C8B-B14F-4D97-AF65-F5344CB8AC3E}">
        <p14:creationId xmlns:p14="http://schemas.microsoft.com/office/powerpoint/2010/main" val="1023919786"/>
      </p:ext>
    </p:extLst>
  </p:cSld>
  <p:clrMap bg1="lt1" tx1="dk1" bg2="lt2" tx2="dk2" accent1="accent1" accent2="accent2" accent3="accent3" accent4="accent4" accent5="accent5" accent6="accent6" hlink="hlink" folHlink="folHlink"/>
  <p:notesStyle>
    <a:lvl1pPr marL="0" algn="l" defTabSz="914340" rtl="0" eaLnBrk="1" latinLnBrk="0" hangingPunct="1">
      <a:defRPr sz="1200" kern="1200">
        <a:solidFill>
          <a:schemeClr val="tx1"/>
        </a:solidFill>
        <a:latin typeface="+mn-lt"/>
        <a:ea typeface="+mn-ea"/>
        <a:cs typeface="+mn-cs"/>
      </a:defRPr>
    </a:lvl1pPr>
    <a:lvl2pPr marL="457170" algn="l" defTabSz="914340" rtl="0" eaLnBrk="1" latinLnBrk="0" hangingPunct="1">
      <a:defRPr sz="1200" kern="1200">
        <a:solidFill>
          <a:schemeClr val="tx1"/>
        </a:solidFill>
        <a:latin typeface="+mn-lt"/>
        <a:ea typeface="+mn-ea"/>
        <a:cs typeface="+mn-cs"/>
      </a:defRPr>
    </a:lvl2pPr>
    <a:lvl3pPr marL="914340" algn="l" defTabSz="914340" rtl="0" eaLnBrk="1" latinLnBrk="0" hangingPunct="1">
      <a:defRPr sz="1200" kern="1200">
        <a:solidFill>
          <a:schemeClr val="tx1"/>
        </a:solidFill>
        <a:latin typeface="+mn-lt"/>
        <a:ea typeface="+mn-ea"/>
        <a:cs typeface="+mn-cs"/>
      </a:defRPr>
    </a:lvl3pPr>
    <a:lvl4pPr marL="1371511" algn="l" defTabSz="914340" rtl="0" eaLnBrk="1" latinLnBrk="0" hangingPunct="1">
      <a:defRPr sz="1200" kern="1200">
        <a:solidFill>
          <a:schemeClr val="tx1"/>
        </a:solidFill>
        <a:latin typeface="+mn-lt"/>
        <a:ea typeface="+mn-ea"/>
        <a:cs typeface="+mn-cs"/>
      </a:defRPr>
    </a:lvl4pPr>
    <a:lvl5pPr marL="1828681" algn="l" defTabSz="914340" rtl="0" eaLnBrk="1" latinLnBrk="0" hangingPunct="1">
      <a:defRPr sz="1200" kern="1200">
        <a:solidFill>
          <a:schemeClr val="tx1"/>
        </a:solidFill>
        <a:latin typeface="+mn-lt"/>
        <a:ea typeface="+mn-ea"/>
        <a:cs typeface="+mn-cs"/>
      </a:defRPr>
    </a:lvl5pPr>
    <a:lvl6pPr marL="2285852" algn="l" defTabSz="914340" rtl="0" eaLnBrk="1" latinLnBrk="0" hangingPunct="1">
      <a:defRPr sz="1200" kern="1200">
        <a:solidFill>
          <a:schemeClr val="tx1"/>
        </a:solidFill>
        <a:latin typeface="+mn-lt"/>
        <a:ea typeface="+mn-ea"/>
        <a:cs typeface="+mn-cs"/>
      </a:defRPr>
    </a:lvl6pPr>
    <a:lvl7pPr marL="2743021" algn="l" defTabSz="914340" rtl="0" eaLnBrk="1" latinLnBrk="0" hangingPunct="1">
      <a:defRPr sz="1200" kern="1200">
        <a:solidFill>
          <a:schemeClr val="tx1"/>
        </a:solidFill>
        <a:latin typeface="+mn-lt"/>
        <a:ea typeface="+mn-ea"/>
        <a:cs typeface="+mn-cs"/>
      </a:defRPr>
    </a:lvl7pPr>
    <a:lvl8pPr marL="3200193" algn="l" defTabSz="914340" rtl="0" eaLnBrk="1" latinLnBrk="0" hangingPunct="1">
      <a:defRPr sz="1200" kern="1200">
        <a:solidFill>
          <a:schemeClr val="tx1"/>
        </a:solidFill>
        <a:latin typeface="+mn-lt"/>
        <a:ea typeface="+mn-ea"/>
        <a:cs typeface="+mn-cs"/>
      </a:defRPr>
    </a:lvl8pPr>
    <a:lvl9pPr marL="3657363" algn="l" defTabSz="91434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3" name="Text Placeholder 10"/>
          <p:cNvSpPr>
            <a:spLocks noGrp="1"/>
          </p:cNvSpPr>
          <p:nvPr>
            <p:ph type="body" sz="quarter" idx="14"/>
          </p:nvPr>
        </p:nvSpPr>
        <p:spPr>
          <a:xfrm>
            <a:off x="637881" y="625851"/>
            <a:ext cx="10905239" cy="304623"/>
          </a:xfrm>
        </p:spPr>
        <p:txBody>
          <a:bodyPr lIns="0" tIns="0" rIns="0" bIns="0">
            <a:normAutofit/>
          </a:bodyPr>
          <a:lstStyle>
            <a:lvl1pPr marL="0" indent="0" algn="l">
              <a:buNone/>
              <a:defRPr sz="2000" kern="0" spc="150">
                <a:solidFill>
                  <a:schemeClr val="tx2"/>
                </a:solidFill>
                <a:latin typeface="Roboto Medium" panose="02000000000000000000" pitchFamily="2" charset="0"/>
                <a:ea typeface="Roboto Medium" panose="02000000000000000000" pitchFamily="2" charset="0"/>
              </a:defRPr>
            </a:lvl1pPr>
          </a:lstStyle>
          <a:p>
            <a:pPr lvl="0"/>
            <a:r>
              <a:rPr lang="en-US"/>
              <a:t>Edit Master text styles</a:t>
            </a:r>
          </a:p>
        </p:txBody>
      </p:sp>
      <p:sp>
        <p:nvSpPr>
          <p:cNvPr id="10" name="Rounded Rectangle 9"/>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1">
              <a:solidFill>
                <a:schemeClr val="bg1">
                  <a:lumMod val="50000"/>
                </a:schemeClr>
              </a:solidFill>
            </a:endParaRPr>
          </a:p>
        </p:txBody>
      </p:sp>
      <p:sp>
        <p:nvSpPr>
          <p:cNvPr id="15"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pPr/>
              <a:t>‹#›</a:t>
            </a:fld>
            <a:endParaRPr lang="en-US" dirty="0"/>
          </a:p>
        </p:txBody>
      </p:sp>
      <p:sp>
        <p:nvSpPr>
          <p:cNvPr id="14" name="Text Placeholder 10"/>
          <p:cNvSpPr>
            <a:spLocks noGrp="1"/>
          </p:cNvSpPr>
          <p:nvPr>
            <p:ph type="body" sz="quarter" idx="15"/>
          </p:nvPr>
        </p:nvSpPr>
        <p:spPr>
          <a:xfrm>
            <a:off x="650581" y="415427"/>
            <a:ext cx="10905239" cy="156073"/>
          </a:xfrm>
        </p:spPr>
        <p:txBody>
          <a:bodyPr lIns="0" tIns="0" rIns="0" bIns="0">
            <a:normAutofit/>
          </a:bodyPr>
          <a:lstStyle>
            <a:lvl1pPr marL="0" indent="0" algn="l">
              <a:buNone/>
              <a:defRPr sz="1000" kern="0" spc="200">
                <a:solidFill>
                  <a:schemeClr val="bg1">
                    <a:lumMod val="75000"/>
                  </a:schemeClr>
                </a:solidFill>
                <a:latin typeface="Roboto Light" panose="02000000000000000000" pitchFamily="2" charset="0"/>
                <a:ea typeface="Roboto Light" panose="02000000000000000000" pitchFamily="2" charset="0"/>
              </a:defRPr>
            </a:lvl1pPr>
          </a:lstStyle>
          <a:p>
            <a:pPr lvl="0"/>
            <a:r>
              <a:rPr lang="en-US"/>
              <a:t>Edit Master text styles</a:t>
            </a:r>
          </a:p>
        </p:txBody>
      </p:sp>
      <p:sp>
        <p:nvSpPr>
          <p:cNvPr id="11" name="Rectangle 10"/>
          <p:cNvSpPr/>
          <p:nvPr userDrawn="1"/>
        </p:nvSpPr>
        <p:spPr>
          <a:xfrm>
            <a:off x="650581" y="1016000"/>
            <a:ext cx="639758"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sz="1351" dirty="0">
              <a:solidFill>
                <a:srgbClr val="118CE7"/>
              </a:solidFill>
            </a:endParaRPr>
          </a:p>
        </p:txBody>
      </p:sp>
      <p:pic>
        <p:nvPicPr>
          <p:cNvPr id="8" name="Picture Placeholder 22">
            <a:extLst>
              <a:ext uri="{FF2B5EF4-FFF2-40B4-BE49-F238E27FC236}">
                <a16:creationId xmlns:a16="http://schemas.microsoft.com/office/drawing/2014/main" id="{69A2F96E-6132-4411-A16B-180AEDBC7C9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068" y="5814728"/>
            <a:ext cx="1185025" cy="976658"/>
          </a:xfrm>
          <a:prstGeom prst="rect">
            <a:avLst/>
          </a:prstGeom>
          <a:noFill/>
        </p:spPr>
      </p:pic>
    </p:spTree>
    <p:extLst>
      <p:ext uri="{BB962C8B-B14F-4D97-AF65-F5344CB8AC3E}">
        <p14:creationId xmlns:p14="http://schemas.microsoft.com/office/powerpoint/2010/main" val="418457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nodePh="1">
                                  <p:stCondLst>
                                    <p:cond delay="0"/>
                                  </p:stCondLst>
                                  <p:endCondLst>
                                    <p:cond evt="begin" delay="0">
                                      <p:tn val="5"/>
                                    </p:cond>
                                  </p:end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anim calcmode="lin" valueType="num">
                                      <p:cBhvr>
                                        <p:cTn id="8"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nodePh="1">
                                  <p:stCondLst>
                                    <p:cond delay="0"/>
                                  </p:stCondLst>
                                  <p:endCondLst>
                                    <p:cond evt="begin" delay="0">
                                      <p:tn val="11"/>
                                    </p:cond>
                                  </p:endCondLst>
                                  <p:childTnLst>
                                    <p:set>
                                      <p:cBhvr>
                                        <p:cTn id="12" dur="1" fill="hold">
                                          <p:stCondLst>
                                            <p:cond delay="0"/>
                                          </p:stCondLst>
                                        </p:cTn>
                                        <p:tgtEl>
                                          <p:spTgt spid="14">
                                            <p:txEl>
                                              <p:pRg st="0" end="0"/>
                                            </p:txEl>
                                          </p:spTgt>
                                        </p:tgtEl>
                                        <p:attrNameLst>
                                          <p:attrName>style.visibility</p:attrName>
                                        </p:attrNameLst>
                                      </p:cBhvr>
                                      <p:to>
                                        <p:strVal val="visible"/>
                                      </p:to>
                                    </p:set>
                                    <p:animEffect transition="in" filter="fade">
                                      <p:cBhvr>
                                        <p:cTn id="13"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tmplLst>
          <p:tmpl lvl="1">
            <p:tnLst>
              <p:par>
                <p:cTn presetID="47" presetClass="entr" presetSubtype="0" fill="hold" nodeType="afterEffect" nodePh="1">
                  <p:stCondLst>
                    <p:cond delay="0"/>
                  </p:stCondLst>
                  <p:endCondLst>
                    <p:cond delay="0"/>
                  </p:end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anim calcmode="lin" valueType="num">
                      <p:cBhvr>
                        <p:cTn dur="500" fill="hold"/>
                        <p:tgtEl>
                          <p:spTgt spid="13"/>
                        </p:tgtEl>
                        <p:attrNameLst>
                          <p:attrName>ppt_x</p:attrName>
                        </p:attrNameLst>
                      </p:cBhvr>
                      <p:tavLst>
                        <p:tav tm="0">
                          <p:val>
                            <p:strVal val="#ppt_x"/>
                          </p:val>
                        </p:tav>
                        <p:tav tm="100000">
                          <p:val>
                            <p:strVal val="#ppt_x"/>
                          </p:val>
                        </p:tav>
                      </p:tavLst>
                    </p:anim>
                    <p:anim calcmode="lin" valueType="num">
                      <p:cBhvr>
                        <p:cTn dur="500" fill="hold"/>
                        <p:tgtEl>
                          <p:spTgt spid="13"/>
                        </p:tgtEl>
                        <p:attrNameLst>
                          <p:attrName>ppt_y</p:attrName>
                        </p:attrNameLst>
                      </p:cBhvr>
                      <p:tavLst>
                        <p:tav tm="0">
                          <p:val>
                            <p:strVal val="#ppt_y-.1"/>
                          </p:val>
                        </p:tav>
                        <p:tav tm="100000">
                          <p:val>
                            <p:strVal val="#ppt_y"/>
                          </p:val>
                        </p:tav>
                      </p:tavLst>
                    </p:anim>
                  </p:childTnLst>
                </p:cTn>
              </p:par>
            </p:tnLst>
          </p:tmpl>
        </p:tmplLst>
      </p:bldP>
      <p:bldP spid="14"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10" name="Rounded Rectangle 9"/>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1">
              <a:solidFill>
                <a:schemeClr val="bg1">
                  <a:lumMod val="50000"/>
                </a:schemeClr>
              </a:solidFill>
            </a:endParaRPr>
          </a:p>
        </p:txBody>
      </p:sp>
      <p:sp>
        <p:nvSpPr>
          <p:cNvPr id="15"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pPr/>
              <a:t>‹#›</a:t>
            </a:fld>
            <a:endParaRPr lang="en-US" dirty="0"/>
          </a:p>
        </p:txBody>
      </p:sp>
      <p:pic>
        <p:nvPicPr>
          <p:cNvPr id="6" name="Picture Placeholder 22">
            <a:extLst>
              <a:ext uri="{FF2B5EF4-FFF2-40B4-BE49-F238E27FC236}">
                <a16:creationId xmlns:a16="http://schemas.microsoft.com/office/drawing/2014/main" id="{27D77D90-091B-4FBF-AC1E-700D766DF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502" y="5812313"/>
            <a:ext cx="1197033" cy="986555"/>
          </a:xfrm>
          <a:prstGeom prst="rect">
            <a:avLst/>
          </a:prstGeom>
          <a:noFill/>
        </p:spPr>
      </p:pic>
      <p:sp>
        <p:nvSpPr>
          <p:cNvPr id="7" name="Text Placeholder 7">
            <a:extLst>
              <a:ext uri="{FF2B5EF4-FFF2-40B4-BE49-F238E27FC236}">
                <a16:creationId xmlns:a16="http://schemas.microsoft.com/office/drawing/2014/main" id="{780E3B11-1C94-4917-9A38-0B74B1785006}"/>
              </a:ext>
            </a:extLst>
          </p:cNvPr>
          <p:cNvSpPr>
            <a:spLocks noGrp="1"/>
          </p:cNvSpPr>
          <p:nvPr>
            <p:ph type="body" sz="quarter" idx="14"/>
          </p:nvPr>
        </p:nvSpPr>
        <p:spPr>
          <a:xfrm>
            <a:off x="637881" y="128847"/>
            <a:ext cx="10966686" cy="801627"/>
          </a:xfrm>
        </p:spPr>
        <p:txBody>
          <a:bodyPr>
            <a:noAutofit/>
          </a:bodyPr>
          <a:lstStyle>
            <a:lvl1pPr marL="0" indent="0">
              <a:buNone/>
              <a:defRPr/>
            </a:lvl1pPr>
          </a:lstStyle>
          <a:p>
            <a:endParaRPr lang="en-US" sz="4400" dirty="0">
              <a:latin typeface="Abadi Extra Light" panose="020B0204020104020204" pitchFamily="34" charset="0"/>
            </a:endParaRPr>
          </a:p>
        </p:txBody>
      </p:sp>
    </p:spTree>
    <p:extLst>
      <p:ext uri="{BB962C8B-B14F-4D97-AF65-F5344CB8AC3E}">
        <p14:creationId xmlns:p14="http://schemas.microsoft.com/office/powerpoint/2010/main" val="1242864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1_Title Slide">
    <p:spTree>
      <p:nvGrpSpPr>
        <p:cNvPr id="1" name=""/>
        <p:cNvGrpSpPr/>
        <p:nvPr/>
      </p:nvGrpSpPr>
      <p:grpSpPr>
        <a:xfrm>
          <a:off x="0" y="0"/>
          <a:ext cx="0" cy="0"/>
          <a:chOff x="0" y="0"/>
          <a:chExt cx="0" cy="0"/>
        </a:xfrm>
      </p:grpSpPr>
      <p:sp>
        <p:nvSpPr>
          <p:cNvPr id="3" name="Picture Placeholder 2"/>
          <p:cNvSpPr>
            <a:spLocks noGrp="1"/>
          </p:cNvSpPr>
          <p:nvPr>
            <p:ph type="pic" sz="quarter" idx="16"/>
          </p:nvPr>
        </p:nvSpPr>
        <p:spPr>
          <a:xfrm>
            <a:off x="3406590" y="1799424"/>
            <a:ext cx="5378822" cy="5058575"/>
          </a:xfrm>
          <a:solidFill>
            <a:schemeClr val="bg1">
              <a:lumMod val="85000"/>
            </a:schemeClr>
          </a:solidFill>
          <a:ln>
            <a:noFill/>
          </a:ln>
        </p:spPr>
        <p:txBody>
          <a:bodyPr/>
          <a:lstStyle/>
          <a:p>
            <a:r>
              <a:rPr lang="en-US"/>
              <a:t>Click icon to add picture</a:t>
            </a:r>
          </a:p>
        </p:txBody>
      </p:sp>
      <p:sp>
        <p:nvSpPr>
          <p:cNvPr id="13" name="Rounded Rectangle 12"/>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1">
              <a:solidFill>
                <a:schemeClr val="bg1">
                  <a:lumMod val="50000"/>
                </a:schemeClr>
              </a:solidFill>
            </a:endParaRPr>
          </a:p>
        </p:txBody>
      </p:sp>
      <p:sp>
        <p:nvSpPr>
          <p:cNvPr id="14"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pPr/>
              <a:t>‹#›</a:t>
            </a:fld>
            <a:endParaRPr lang="en-US" dirty="0"/>
          </a:p>
        </p:txBody>
      </p:sp>
      <p:sp>
        <p:nvSpPr>
          <p:cNvPr id="20" name="Text Placeholder 10"/>
          <p:cNvSpPr>
            <a:spLocks noGrp="1"/>
          </p:cNvSpPr>
          <p:nvPr>
            <p:ph type="body" sz="quarter" idx="14"/>
          </p:nvPr>
        </p:nvSpPr>
        <p:spPr>
          <a:xfrm>
            <a:off x="637881" y="625851"/>
            <a:ext cx="10905239" cy="304623"/>
          </a:xfrm>
        </p:spPr>
        <p:txBody>
          <a:bodyPr lIns="0" tIns="0" rIns="0" bIns="0">
            <a:normAutofit/>
          </a:bodyPr>
          <a:lstStyle>
            <a:lvl1pPr marL="0" indent="0" algn="l">
              <a:buNone/>
              <a:defRPr sz="2000" kern="0" spc="150">
                <a:solidFill>
                  <a:schemeClr val="tx2"/>
                </a:solidFill>
                <a:latin typeface="Roboto Medium" panose="02000000000000000000" pitchFamily="2" charset="0"/>
                <a:ea typeface="Roboto Medium" panose="02000000000000000000" pitchFamily="2" charset="0"/>
              </a:defRPr>
            </a:lvl1pPr>
          </a:lstStyle>
          <a:p>
            <a:pPr lvl="0"/>
            <a:r>
              <a:rPr lang="en-US"/>
              <a:t>Edit Master text styles</a:t>
            </a:r>
          </a:p>
        </p:txBody>
      </p:sp>
      <p:sp>
        <p:nvSpPr>
          <p:cNvPr id="21" name="Text Placeholder 10"/>
          <p:cNvSpPr>
            <a:spLocks noGrp="1"/>
          </p:cNvSpPr>
          <p:nvPr>
            <p:ph type="body" sz="quarter" idx="15"/>
          </p:nvPr>
        </p:nvSpPr>
        <p:spPr>
          <a:xfrm>
            <a:off x="650581" y="415427"/>
            <a:ext cx="10905239" cy="156073"/>
          </a:xfrm>
        </p:spPr>
        <p:txBody>
          <a:bodyPr lIns="0" tIns="0" rIns="0" bIns="0">
            <a:normAutofit/>
          </a:bodyPr>
          <a:lstStyle>
            <a:lvl1pPr marL="0" indent="0" algn="l">
              <a:buNone/>
              <a:defRPr sz="1000" kern="0" spc="200">
                <a:solidFill>
                  <a:schemeClr val="bg1">
                    <a:lumMod val="75000"/>
                  </a:schemeClr>
                </a:solidFill>
                <a:latin typeface="Roboto Light" panose="02000000000000000000" pitchFamily="2" charset="0"/>
                <a:ea typeface="Roboto Light" panose="02000000000000000000" pitchFamily="2" charset="0"/>
              </a:defRPr>
            </a:lvl1pPr>
          </a:lstStyle>
          <a:p>
            <a:pPr lvl="0"/>
            <a:r>
              <a:rPr lang="en-US"/>
              <a:t>Edit Master text styles</a:t>
            </a:r>
          </a:p>
        </p:txBody>
      </p:sp>
      <p:sp>
        <p:nvSpPr>
          <p:cNvPr id="9" name="Rectangle 8"/>
          <p:cNvSpPr/>
          <p:nvPr userDrawn="1"/>
        </p:nvSpPr>
        <p:spPr>
          <a:xfrm>
            <a:off x="650581" y="1016000"/>
            <a:ext cx="639758"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sz="1351" dirty="0">
              <a:solidFill>
                <a:srgbClr val="118CE7"/>
              </a:solidFill>
            </a:endParaRPr>
          </a:p>
        </p:txBody>
      </p:sp>
      <p:sp>
        <p:nvSpPr>
          <p:cNvPr id="10" name="TextBox 9"/>
          <p:cNvSpPr txBox="1"/>
          <p:nvPr userDrawn="1"/>
        </p:nvSpPr>
        <p:spPr>
          <a:xfrm>
            <a:off x="279769" y="6329173"/>
            <a:ext cx="2159566" cy="246221"/>
          </a:xfrm>
          <a:prstGeom prst="rect">
            <a:avLst/>
          </a:prstGeom>
          <a:noFill/>
        </p:spPr>
        <p:txBody>
          <a:bodyPr wrap="none" rtlCol="0">
            <a:spAutoFit/>
          </a:bodyPr>
          <a:lstStyle/>
          <a:p>
            <a:r>
              <a:rPr lang="en-US" sz="1000" dirty="0">
                <a:solidFill>
                  <a:srgbClr val="A6A6A6"/>
                </a:solidFill>
                <a:latin typeface="Roboto Light" panose="02000000000000000000" pitchFamily="2" charset="0"/>
                <a:ea typeface="Roboto Light" panose="02000000000000000000" pitchFamily="2" charset="0"/>
              </a:rPr>
              <a:t>www.</a:t>
            </a:r>
            <a:r>
              <a:rPr lang="en-US" sz="1000" b="0" dirty="0">
                <a:solidFill>
                  <a:srgbClr val="FF6600"/>
                </a:solidFill>
                <a:latin typeface="Roboto Black" panose="02000000000000000000" pitchFamily="2" charset="0"/>
                <a:ea typeface="Roboto Black" panose="02000000000000000000" pitchFamily="2" charset="0"/>
              </a:rPr>
              <a:t>continuus-technologies</a:t>
            </a:r>
            <a:r>
              <a:rPr lang="en-US" sz="1000" dirty="0">
                <a:solidFill>
                  <a:schemeClr val="accent1"/>
                </a:solidFill>
                <a:latin typeface="Roboto Light" panose="02000000000000000000" pitchFamily="2" charset="0"/>
                <a:ea typeface="Roboto Light" panose="02000000000000000000" pitchFamily="2" charset="0"/>
              </a:rPr>
              <a:t>.com</a:t>
            </a:r>
            <a:endParaRPr lang="id-ID" sz="1000" dirty="0">
              <a:solidFill>
                <a:schemeClr val="accent1"/>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28242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nodePh="1">
                                  <p:stCondLst>
                                    <p:cond delay="0"/>
                                  </p:stCondLst>
                                  <p:endCondLst>
                                    <p:cond evt="begin" delay="0">
                                      <p:tn val="5"/>
                                    </p:cond>
                                  </p:end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anim calcmode="lin" valueType="num">
                                      <p:cBhvr>
                                        <p:cTn id="8"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nodePh="1">
                                  <p:stCondLst>
                                    <p:cond delay="0"/>
                                  </p:stCondLst>
                                  <p:endCondLst>
                                    <p:cond evt="begin" delay="0">
                                      <p:tn val="11"/>
                                    </p:cond>
                                  </p:end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47" presetClass="entr" presetSubtype="0" fill="hold" nodeType="afterEffect" nodePh="1">
                  <p:stCondLst>
                    <p:cond delay="0"/>
                  </p:stCondLst>
                  <p:endCondLst>
                    <p:cond delay="0"/>
                  </p:end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anim calcmode="lin" valueType="num">
                      <p:cBhvr>
                        <p:cTn dur="500" fill="hold"/>
                        <p:tgtEl>
                          <p:spTgt spid="20"/>
                        </p:tgtEl>
                        <p:attrNameLst>
                          <p:attrName>ppt_x</p:attrName>
                        </p:attrNameLst>
                      </p:cBhvr>
                      <p:tavLst>
                        <p:tav tm="0">
                          <p:val>
                            <p:strVal val="#ppt_x"/>
                          </p:val>
                        </p:tav>
                        <p:tav tm="100000">
                          <p:val>
                            <p:strVal val="#ppt_x"/>
                          </p:val>
                        </p:tav>
                      </p:tavLst>
                    </p:anim>
                    <p:anim calcmode="lin" valueType="num">
                      <p:cBhvr>
                        <p:cTn dur="500" fill="hold"/>
                        <p:tgtEl>
                          <p:spTgt spid="20"/>
                        </p:tgtEl>
                        <p:attrNameLst>
                          <p:attrName>ppt_y</p:attrName>
                        </p:attrNameLst>
                      </p:cBhvr>
                      <p:tavLst>
                        <p:tav tm="0">
                          <p:val>
                            <p:strVal val="#ppt_y-.1"/>
                          </p:val>
                        </p:tav>
                        <p:tav tm="100000">
                          <p:val>
                            <p:strVal val="#ppt_y"/>
                          </p:val>
                        </p:tav>
                      </p:tavLst>
                    </p:anim>
                  </p:childTnLst>
                </p:cTn>
              </p:par>
            </p:tnLst>
          </p:tmpl>
        </p:tmplLst>
      </p:bldP>
      <p:bldP spid="21"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5_Title Slide">
    <p:spTree>
      <p:nvGrpSpPr>
        <p:cNvPr id="1" name=""/>
        <p:cNvGrpSpPr/>
        <p:nvPr/>
      </p:nvGrpSpPr>
      <p:grpSpPr>
        <a:xfrm>
          <a:off x="0" y="0"/>
          <a:ext cx="0" cy="0"/>
          <a:chOff x="0" y="0"/>
          <a:chExt cx="0" cy="0"/>
        </a:xfrm>
      </p:grpSpPr>
      <p:sp>
        <p:nvSpPr>
          <p:cNvPr id="20" name="Picture Placeholder 4"/>
          <p:cNvSpPr>
            <a:spLocks noGrp="1"/>
          </p:cNvSpPr>
          <p:nvPr>
            <p:ph type="pic" sz="quarter" idx="21"/>
          </p:nvPr>
        </p:nvSpPr>
        <p:spPr>
          <a:xfrm>
            <a:off x="0" y="0"/>
            <a:ext cx="12192000" cy="6858000"/>
          </a:xfrm>
          <a:prstGeom prst="rect">
            <a:avLst/>
          </a:prstGeom>
          <a:solidFill>
            <a:schemeClr val="bg2"/>
          </a:solidFill>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1288841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9" name="Picture Placeholder 2"/>
          <p:cNvSpPr>
            <a:spLocks noGrp="1"/>
          </p:cNvSpPr>
          <p:nvPr>
            <p:ph type="pic" sz="quarter" idx="22"/>
          </p:nvPr>
        </p:nvSpPr>
        <p:spPr>
          <a:xfrm>
            <a:off x="-1" y="0"/>
            <a:ext cx="6290235" cy="6858000"/>
          </a:xfrm>
          <a:solidFill>
            <a:srgbClr val="D9D9D9"/>
          </a:solidFill>
        </p:spPr>
        <p:txBody>
          <a:bodyPr anchor="t"/>
          <a:lstStyle>
            <a:lvl1pPr marL="0" indent="0" algn="ctr">
              <a:buNone/>
              <a:defRPr/>
            </a:lvl1pPr>
          </a:lstStyle>
          <a:p>
            <a:r>
              <a:rPr lang="en-US"/>
              <a:t>Click icon to add picture</a:t>
            </a:r>
            <a:endParaRPr lang="id-ID"/>
          </a:p>
        </p:txBody>
      </p:sp>
      <p:sp>
        <p:nvSpPr>
          <p:cNvPr id="13" name="Rounded Rectangle 12"/>
          <p:cNvSpPr/>
          <p:nvPr userDrawn="1"/>
        </p:nvSpPr>
        <p:spPr>
          <a:xfrm>
            <a:off x="11515583" y="6303057"/>
            <a:ext cx="343044" cy="298739"/>
          </a:xfrm>
          <a:prstGeom prst="roundRect">
            <a:avLst>
              <a:gd name="adj" fmla="val 50000"/>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1">
              <a:solidFill>
                <a:schemeClr val="bg1">
                  <a:lumMod val="50000"/>
                </a:schemeClr>
              </a:solidFill>
            </a:endParaRPr>
          </a:p>
        </p:txBody>
      </p:sp>
      <p:sp>
        <p:nvSpPr>
          <p:cNvPr id="14" name="Slide Number Placeholder 5"/>
          <p:cNvSpPr>
            <a:spLocks noGrp="1"/>
          </p:cNvSpPr>
          <p:nvPr>
            <p:ph type="sldNum" sz="quarter" idx="12"/>
          </p:nvPr>
        </p:nvSpPr>
        <p:spPr>
          <a:xfrm>
            <a:off x="11471566" y="6257742"/>
            <a:ext cx="431079" cy="389083"/>
          </a:xfrm>
        </p:spPr>
        <p:txBody>
          <a:bodyPr lIns="0" tIns="0" rIns="0" bIns="0"/>
          <a:lstStyle>
            <a:lvl1pPr algn="ctr">
              <a:defRPr sz="1000">
                <a:solidFill>
                  <a:schemeClr val="bg1">
                    <a:lumMod val="50000"/>
                  </a:schemeClr>
                </a:solidFill>
                <a:latin typeface="Roboto Light" panose="02000000000000000000" pitchFamily="2" charset="0"/>
                <a:ea typeface="Roboto Light" panose="02000000000000000000" pitchFamily="2" charset="0"/>
              </a:defRPr>
            </a:lvl1pPr>
          </a:lstStyle>
          <a:p>
            <a:fld id="{FCEE2C88-6C8F-484D-AF69-578F576B1F44}" type="slidenum">
              <a:rPr lang="en-US" smtClean="0"/>
              <a:pPr/>
              <a:t>‹#›</a:t>
            </a:fld>
            <a:endParaRPr lang="en-US" dirty="0"/>
          </a:p>
        </p:txBody>
      </p:sp>
      <p:sp>
        <p:nvSpPr>
          <p:cNvPr id="6" name="TextBox 5"/>
          <p:cNvSpPr txBox="1"/>
          <p:nvPr userDrawn="1"/>
        </p:nvSpPr>
        <p:spPr>
          <a:xfrm>
            <a:off x="279769" y="6329173"/>
            <a:ext cx="2159566" cy="246221"/>
          </a:xfrm>
          <a:prstGeom prst="rect">
            <a:avLst/>
          </a:prstGeom>
          <a:noFill/>
        </p:spPr>
        <p:txBody>
          <a:bodyPr wrap="none" rtlCol="0">
            <a:spAutoFit/>
          </a:bodyPr>
          <a:lstStyle/>
          <a:p>
            <a:r>
              <a:rPr lang="en-US" sz="1000" dirty="0">
                <a:solidFill>
                  <a:srgbClr val="A6A6A6"/>
                </a:solidFill>
                <a:latin typeface="Roboto Light" panose="02000000000000000000" pitchFamily="2" charset="0"/>
                <a:ea typeface="Roboto Light" panose="02000000000000000000" pitchFamily="2" charset="0"/>
              </a:rPr>
              <a:t>www.</a:t>
            </a:r>
            <a:r>
              <a:rPr lang="en-US" sz="1000" b="0" dirty="0">
                <a:solidFill>
                  <a:srgbClr val="FF6600"/>
                </a:solidFill>
                <a:latin typeface="Roboto Black" panose="02000000000000000000" pitchFamily="2" charset="0"/>
                <a:ea typeface="Roboto Black" panose="02000000000000000000" pitchFamily="2" charset="0"/>
              </a:rPr>
              <a:t>continuus-technologies</a:t>
            </a:r>
            <a:r>
              <a:rPr lang="en-US" sz="1000" dirty="0">
                <a:solidFill>
                  <a:schemeClr val="accent1"/>
                </a:solidFill>
                <a:latin typeface="Roboto Light" panose="02000000000000000000" pitchFamily="2" charset="0"/>
                <a:ea typeface="Roboto Light" panose="02000000000000000000" pitchFamily="2" charset="0"/>
              </a:rPr>
              <a:t>.com</a:t>
            </a:r>
            <a:endParaRPr lang="id-ID" sz="1000" dirty="0">
              <a:solidFill>
                <a:schemeClr val="accent1"/>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651014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3"/>
            <a:ext cx="2743200" cy="365125"/>
          </a:xfrm>
          <a:prstGeom prst="rect">
            <a:avLst/>
          </a:prstGeom>
        </p:spPr>
        <p:txBody>
          <a:bodyPr vert="horz" lIns="91440" tIns="45720" rIns="91440" bIns="45720" rtlCol="0" anchor="ctr"/>
          <a:lstStyle>
            <a:lvl1pPr algn="l">
              <a:defRPr sz="1200">
                <a:solidFill>
                  <a:schemeClr val="tx1">
                    <a:tint val="75000"/>
                  </a:schemeClr>
                </a:solidFill>
                <a:latin typeface="Source Sans Pro" panose="020B0503030403020204" pitchFamily="34" charset="0"/>
              </a:defRPr>
            </a:lvl1pPr>
          </a:lstStyle>
          <a:p>
            <a:endParaRPr lang="en-US"/>
          </a:p>
        </p:txBody>
      </p:sp>
      <p:sp>
        <p:nvSpPr>
          <p:cNvPr id="5" name="Footer Placeholder 4"/>
          <p:cNvSpPr>
            <a:spLocks noGrp="1"/>
          </p:cNvSpPr>
          <p:nvPr>
            <p:ph type="ftr" sz="quarter" idx="3"/>
          </p:nvPr>
        </p:nvSpPr>
        <p:spPr>
          <a:xfrm>
            <a:off x="4038600" y="6356353"/>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ource Sans Pro" panose="020B0503030403020204" pitchFamily="34" charset="0"/>
              </a:defRPr>
            </a:lvl1pPr>
          </a:lstStyle>
          <a:p>
            <a:endParaRPr lang="en-US"/>
          </a:p>
        </p:txBody>
      </p:sp>
      <p:sp>
        <p:nvSpPr>
          <p:cNvPr id="6" name="Slide Number Placeholder 5"/>
          <p:cNvSpPr>
            <a:spLocks noGrp="1"/>
          </p:cNvSpPr>
          <p:nvPr>
            <p:ph type="sldNum" sz="quarter" idx="4"/>
          </p:nvPr>
        </p:nvSpPr>
        <p:spPr>
          <a:xfrm>
            <a:off x="8610600" y="6356353"/>
            <a:ext cx="2743200" cy="365125"/>
          </a:xfrm>
          <a:prstGeom prst="rect">
            <a:avLst/>
          </a:prstGeom>
        </p:spPr>
        <p:txBody>
          <a:bodyPr vert="horz" lIns="91440" tIns="45720" rIns="91440" bIns="45720" rtlCol="0" anchor="ctr"/>
          <a:lstStyle>
            <a:lvl1pPr algn="r">
              <a:defRPr sz="1200">
                <a:solidFill>
                  <a:schemeClr val="tx1">
                    <a:tint val="75000"/>
                  </a:schemeClr>
                </a:solidFill>
                <a:latin typeface="Source Sans Pro" panose="020B0503030403020204" pitchFamily="34" charset="0"/>
              </a:defRPr>
            </a:lvl1pPr>
          </a:lstStyle>
          <a:p>
            <a:fld id="{FCEE2C88-6C8F-484D-AF69-578F576B1F44}" type="slidenum">
              <a:rPr lang="en-US" smtClean="0"/>
              <a:pPr/>
              <a:t>‹#›</a:t>
            </a:fld>
            <a:endParaRPr lang="en-US"/>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85" r:id="rId3"/>
    <p:sldLayoutId id="2147483677" r:id="rId4"/>
    <p:sldLayoutId id="2147483680" r:id="rId5"/>
  </p:sldLayoutIdLst>
  <p:hf hdr="0" ftr="0" dt="0"/>
  <p:txStyles>
    <p:titleStyle>
      <a:lvl1pPr algn="l" defTabSz="914354" rtl="0" eaLnBrk="1" latinLnBrk="0" hangingPunct="1">
        <a:lnSpc>
          <a:spcPct val="90000"/>
        </a:lnSpc>
        <a:spcBef>
          <a:spcPct val="0"/>
        </a:spcBef>
        <a:buNone/>
        <a:defRPr lang="en-US" sz="3000" kern="1200">
          <a:solidFill>
            <a:schemeClr val="tx1">
              <a:lumMod val="75000"/>
              <a:lumOff val="25000"/>
            </a:schemeClr>
          </a:solidFill>
          <a:latin typeface="Roboto Medium" panose="02000000000000000000" pitchFamily="2" charset="0"/>
          <a:ea typeface="Roboto Medium" panose="02000000000000000000" pitchFamily="2" charset="0"/>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lang="en-US" sz="24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lang="en-US" sz="20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lang="en-US" sz="18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lang="en-US" sz="16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lang="en-US" sz="1600" kern="1200" dirty="0">
          <a:solidFill>
            <a:schemeClr val="tx1">
              <a:lumMod val="75000"/>
              <a:lumOff val="25000"/>
            </a:schemeClr>
          </a:solidFill>
          <a:effectLst/>
          <a:latin typeface="Roboto Light" panose="02000000000000000000" pitchFamily="2" charset="0"/>
          <a:ea typeface="Roboto Light" panose="02000000000000000000" pitchFamily="2" charset="0"/>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ata.milwaukee.gov/dataset/property-sales-dat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ommunity.alteryx.com/t5/Videos/Santa-s-First-Iterative-Macro/td-p/92237" TargetMode="External"/><Relationship Id="rId2" Type="http://schemas.openxmlformats.org/officeDocument/2006/relationships/hyperlink" Target="https://community.alteryx.com/t5/Milwaukee-WI/gp-p/milwaukee-w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Placeholder 22">
            <a:extLst>
              <a:ext uri="{FF2B5EF4-FFF2-40B4-BE49-F238E27FC236}">
                <a16:creationId xmlns:a16="http://schemas.microsoft.com/office/drawing/2014/main" id="{017838FC-25D9-4B80-94E5-BB21FE3575A4}"/>
              </a:ext>
            </a:extLst>
          </p:cNvPr>
          <p:cNvPicPr>
            <a:picLocks noGrp="1" noChangeAspect="1"/>
          </p:cNvPicPr>
          <p:nvPr>
            <p:ph type="pic" sz="quarter" idx="21"/>
          </p:nvPr>
        </p:nvPicPr>
        <p:blipFill>
          <a:blip r:embed="rId2" cstate="print">
            <a:extLst>
              <a:ext uri="{28A0092B-C50C-407E-A947-70E740481C1C}">
                <a14:useLocalDpi xmlns:a14="http://schemas.microsoft.com/office/drawing/2010/main" val="0"/>
              </a:ext>
            </a:extLst>
          </a:blip>
          <a:stretch>
            <a:fillRect/>
          </a:stretch>
        </p:blipFill>
        <p:spPr>
          <a:xfrm>
            <a:off x="3505921" y="395500"/>
            <a:ext cx="7361371" cy="6066999"/>
          </a:xfrm>
          <a:noFill/>
        </p:spPr>
      </p:pic>
      <p:sp>
        <p:nvSpPr>
          <p:cNvPr id="7" name="TextBox 6">
            <a:extLst>
              <a:ext uri="{FF2B5EF4-FFF2-40B4-BE49-F238E27FC236}">
                <a16:creationId xmlns:a16="http://schemas.microsoft.com/office/drawing/2014/main" id="{AEAF7AC2-CF2F-4091-88A6-2FFD7B38E566}"/>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Autofit/>
          </a:bodyPr>
          <a:lstStyle/>
          <a:p>
            <a:pPr algn="ctr" defTabSz="914400">
              <a:lnSpc>
                <a:spcPct val="90000"/>
              </a:lnSpc>
              <a:spcBef>
                <a:spcPct val="0"/>
              </a:spcBef>
              <a:spcAft>
                <a:spcPts val="600"/>
              </a:spcAft>
            </a:pPr>
            <a:r>
              <a:rPr lang="en-US" sz="10000" b="1" spc="200" dirty="0">
                <a:solidFill>
                  <a:srgbClr val="FFFFFF"/>
                </a:solidFill>
                <a:latin typeface="Abadi Extra Light" panose="020B0204020104020204" pitchFamily="34" charset="0"/>
                <a:ea typeface="+mj-ea"/>
                <a:cs typeface="+mj-cs"/>
              </a:rPr>
              <a:t>Q3</a:t>
            </a:r>
          </a:p>
        </p:txBody>
      </p:sp>
    </p:spTree>
    <p:extLst>
      <p:ext uri="{BB962C8B-B14F-4D97-AF65-F5344CB8AC3E}">
        <p14:creationId xmlns:p14="http://schemas.microsoft.com/office/powerpoint/2010/main" val="4254186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FF3B6A-1C6F-4623-ACE0-EE97E67EB9AB}"/>
              </a:ext>
            </a:extLst>
          </p:cNvPr>
          <p:cNvSpPr>
            <a:spLocks noGrp="1"/>
          </p:cNvSpPr>
          <p:nvPr>
            <p:ph type="sldNum" sz="quarter" idx="12"/>
          </p:nvPr>
        </p:nvSpPr>
        <p:spPr/>
        <p:txBody>
          <a:bodyPr/>
          <a:lstStyle/>
          <a:p>
            <a:fld id="{FCEE2C88-6C8F-484D-AF69-578F576B1F44}" type="slidenum">
              <a:rPr lang="en-US" smtClean="0"/>
              <a:pPr/>
              <a:t>10</a:t>
            </a:fld>
            <a:endParaRPr lang="en-US" dirty="0"/>
          </a:p>
        </p:txBody>
      </p:sp>
      <p:sp>
        <p:nvSpPr>
          <p:cNvPr id="3" name="Text Placeholder 2">
            <a:extLst>
              <a:ext uri="{FF2B5EF4-FFF2-40B4-BE49-F238E27FC236}">
                <a16:creationId xmlns:a16="http://schemas.microsoft.com/office/drawing/2014/main" id="{AE5A5618-44A4-4FDA-825C-B2BCE97EC98C}"/>
              </a:ext>
            </a:extLst>
          </p:cNvPr>
          <p:cNvSpPr>
            <a:spLocks noGrp="1"/>
          </p:cNvSpPr>
          <p:nvPr>
            <p:ph type="body" sz="quarter" idx="14"/>
          </p:nvPr>
        </p:nvSpPr>
        <p:spPr/>
        <p:txBody>
          <a:bodyPr/>
          <a:lstStyle/>
          <a:p>
            <a:r>
              <a:rPr lang="en-US" sz="4400" kern="0" spc="150" dirty="0">
                <a:solidFill>
                  <a:schemeClr val="tx2"/>
                </a:solidFill>
                <a:latin typeface="Abadi Extra Light" panose="020B0204020104020204" pitchFamily="34" charset="0"/>
              </a:rPr>
              <a:t>Identify system and user Admins</a:t>
            </a:r>
          </a:p>
        </p:txBody>
      </p:sp>
      <p:sp>
        <p:nvSpPr>
          <p:cNvPr id="4" name="TextBox 3">
            <a:extLst>
              <a:ext uri="{FF2B5EF4-FFF2-40B4-BE49-F238E27FC236}">
                <a16:creationId xmlns:a16="http://schemas.microsoft.com/office/drawing/2014/main" id="{6A1C42AA-5A6C-4C71-AB81-AD24F868688E}"/>
              </a:ext>
            </a:extLst>
          </p:cNvPr>
          <p:cNvSpPr txBox="1"/>
          <p:nvPr/>
        </p:nvSpPr>
        <p:spPr>
          <a:xfrm>
            <a:off x="886691" y="1200727"/>
            <a:ext cx="9966037" cy="4154984"/>
          </a:xfrm>
          <a:prstGeom prst="rect">
            <a:avLst/>
          </a:prstGeom>
          <a:noFill/>
        </p:spPr>
        <p:txBody>
          <a:bodyPr wrap="square" rtlCol="0">
            <a:spAutoFit/>
          </a:bodyPr>
          <a:lstStyle/>
          <a:p>
            <a:r>
              <a:rPr lang="en-US" sz="2400" dirty="0"/>
              <a:t>Assign ownership of managing the server and managing users</a:t>
            </a:r>
          </a:p>
          <a:p>
            <a:endParaRPr lang="en-US" sz="2400" dirty="0"/>
          </a:p>
          <a:p>
            <a:r>
              <a:rPr lang="en-US" sz="2400" dirty="0"/>
              <a:t>Server Managers</a:t>
            </a:r>
          </a:p>
          <a:p>
            <a:pPr marL="342900" indent="-342900">
              <a:buFont typeface="Arial" panose="020B0604020202020204" pitchFamily="34" charset="0"/>
              <a:buChar char="•"/>
            </a:pPr>
            <a:r>
              <a:rPr lang="en-US" sz="2400" dirty="0"/>
              <a:t>IT-centric</a:t>
            </a:r>
          </a:p>
          <a:p>
            <a:pPr marL="342900" indent="-342900">
              <a:buFont typeface="Arial" panose="020B0604020202020204" pitchFamily="34" charset="0"/>
              <a:buChar char="•"/>
            </a:pPr>
            <a:r>
              <a:rPr lang="en-US" sz="2400" dirty="0"/>
              <a:t>System maintenance and upgrades</a:t>
            </a:r>
          </a:p>
          <a:p>
            <a:pPr marL="342900" indent="-342900">
              <a:buFont typeface="Arial" panose="020B0604020202020204" pitchFamily="34" charset="0"/>
              <a:buChar char="•"/>
            </a:pPr>
            <a:r>
              <a:rPr lang="en-US" sz="2400" dirty="0"/>
              <a:t>Troubleshooting and allocating resources</a:t>
            </a:r>
          </a:p>
          <a:p>
            <a:pPr marL="342900" indent="-342900">
              <a:buFont typeface="Arial" panose="020B0604020202020204" pitchFamily="34" charset="0"/>
              <a:buChar char="•"/>
            </a:pPr>
            <a:endParaRPr lang="en-US" sz="2400" dirty="0"/>
          </a:p>
          <a:p>
            <a:r>
              <a:rPr lang="en-US" sz="2400" dirty="0"/>
              <a:t>User managers:</a:t>
            </a:r>
          </a:p>
          <a:p>
            <a:pPr marL="342900" indent="-342900">
              <a:buFont typeface="Arial" panose="020B0604020202020204" pitchFamily="34" charset="0"/>
              <a:buChar char="•"/>
            </a:pPr>
            <a:r>
              <a:rPr lang="en-US" sz="2400" dirty="0"/>
              <a:t>Alteryx-centric</a:t>
            </a:r>
          </a:p>
          <a:p>
            <a:pPr marL="342900" indent="-342900">
              <a:buFont typeface="Arial" panose="020B0604020202020204" pitchFamily="34" charset="0"/>
              <a:buChar char="•"/>
            </a:pPr>
            <a:r>
              <a:rPr lang="en-US" sz="2400" dirty="0"/>
              <a:t>Departmental and user management</a:t>
            </a:r>
          </a:p>
          <a:p>
            <a:pPr marL="342900" indent="-342900">
              <a:buFont typeface="Arial" panose="020B0604020202020204" pitchFamily="34" charset="0"/>
              <a:buChar char="•"/>
            </a:pPr>
            <a:r>
              <a:rPr lang="en-US" sz="2400" dirty="0"/>
              <a:t>Gallery usage and administration</a:t>
            </a:r>
          </a:p>
        </p:txBody>
      </p:sp>
    </p:spTree>
    <p:extLst>
      <p:ext uri="{BB962C8B-B14F-4D97-AF65-F5344CB8AC3E}">
        <p14:creationId xmlns:p14="http://schemas.microsoft.com/office/powerpoint/2010/main" val="1674876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FF3B6A-1C6F-4623-ACE0-EE97E67EB9AB}"/>
              </a:ext>
            </a:extLst>
          </p:cNvPr>
          <p:cNvSpPr>
            <a:spLocks noGrp="1"/>
          </p:cNvSpPr>
          <p:nvPr>
            <p:ph type="sldNum" sz="quarter" idx="12"/>
          </p:nvPr>
        </p:nvSpPr>
        <p:spPr/>
        <p:txBody>
          <a:bodyPr/>
          <a:lstStyle/>
          <a:p>
            <a:fld id="{FCEE2C88-6C8F-484D-AF69-578F576B1F44}" type="slidenum">
              <a:rPr lang="en-US" smtClean="0"/>
              <a:pPr/>
              <a:t>11</a:t>
            </a:fld>
            <a:endParaRPr lang="en-US" dirty="0"/>
          </a:p>
        </p:txBody>
      </p:sp>
      <p:sp>
        <p:nvSpPr>
          <p:cNvPr id="3" name="Text Placeholder 2">
            <a:extLst>
              <a:ext uri="{FF2B5EF4-FFF2-40B4-BE49-F238E27FC236}">
                <a16:creationId xmlns:a16="http://schemas.microsoft.com/office/drawing/2014/main" id="{AE5A5618-44A4-4FDA-825C-B2BCE97EC98C}"/>
              </a:ext>
            </a:extLst>
          </p:cNvPr>
          <p:cNvSpPr>
            <a:spLocks noGrp="1"/>
          </p:cNvSpPr>
          <p:nvPr>
            <p:ph type="body" sz="quarter" idx="14"/>
          </p:nvPr>
        </p:nvSpPr>
        <p:spPr/>
        <p:txBody>
          <a:bodyPr/>
          <a:lstStyle/>
          <a:p>
            <a:r>
              <a:rPr lang="en-US" sz="4400" kern="0" spc="150" dirty="0">
                <a:solidFill>
                  <a:schemeClr val="tx2"/>
                </a:solidFill>
                <a:latin typeface="Abadi Extra Light" panose="020B0204020104020204" pitchFamily="34" charset="0"/>
              </a:rPr>
              <a:t>Optimize your workflows and data Access</a:t>
            </a:r>
          </a:p>
        </p:txBody>
      </p:sp>
      <p:sp>
        <p:nvSpPr>
          <p:cNvPr id="4" name="TextBox 3">
            <a:extLst>
              <a:ext uri="{FF2B5EF4-FFF2-40B4-BE49-F238E27FC236}">
                <a16:creationId xmlns:a16="http://schemas.microsoft.com/office/drawing/2014/main" id="{6A1C42AA-5A6C-4C71-AB81-AD24F868688E}"/>
              </a:ext>
            </a:extLst>
          </p:cNvPr>
          <p:cNvSpPr txBox="1"/>
          <p:nvPr/>
        </p:nvSpPr>
        <p:spPr>
          <a:xfrm>
            <a:off x="886691" y="1200727"/>
            <a:ext cx="9966037" cy="3416320"/>
          </a:xfrm>
          <a:prstGeom prst="rect">
            <a:avLst/>
          </a:prstGeom>
          <a:noFill/>
        </p:spPr>
        <p:txBody>
          <a:bodyPr wrap="square" rtlCol="0">
            <a:spAutoFit/>
          </a:bodyPr>
          <a:lstStyle/>
          <a:p>
            <a:r>
              <a:rPr lang="en-US" sz="2400" dirty="0"/>
              <a:t>Best Practices for workflow efficiency</a:t>
            </a:r>
          </a:p>
          <a:p>
            <a:pPr marL="342900" indent="-342900">
              <a:buFont typeface="Arial" panose="020B0604020202020204" pitchFamily="34" charset="0"/>
              <a:buChar char="•"/>
            </a:pPr>
            <a:r>
              <a:rPr lang="en-US" sz="2400" dirty="0"/>
              <a:t>Maintain only the necessary data in workflow streams</a:t>
            </a:r>
          </a:p>
          <a:p>
            <a:pPr marL="342900" indent="-342900">
              <a:buFont typeface="Arial" panose="020B0604020202020204" pitchFamily="34" charset="0"/>
              <a:buChar char="•"/>
            </a:pPr>
            <a:r>
              <a:rPr lang="en-US" sz="2400" dirty="0"/>
              <a:t>Understand and minimize expensive operations, like Sort and Unique</a:t>
            </a:r>
          </a:p>
          <a:p>
            <a:pPr marL="342900" indent="-342900">
              <a:buFont typeface="Arial" panose="020B0604020202020204" pitchFamily="34" charset="0"/>
              <a:buChar char="•"/>
            </a:pPr>
            <a:r>
              <a:rPr lang="en-US" sz="2400" dirty="0"/>
              <a:t>Utilize the workflow performance profiling option</a:t>
            </a:r>
          </a:p>
          <a:p>
            <a:endParaRPr lang="en-US" sz="2400" dirty="0"/>
          </a:p>
          <a:p>
            <a:r>
              <a:rPr lang="en-US" sz="2400" dirty="0"/>
              <a:t>Ensure data are as close to your server as possible</a:t>
            </a:r>
          </a:p>
          <a:p>
            <a:pPr marL="342900" indent="-342900">
              <a:buFont typeface="Arial" panose="020B0604020202020204" pitchFamily="34" charset="0"/>
              <a:buChar char="•"/>
            </a:pPr>
            <a:r>
              <a:rPr lang="en-US" sz="2400" dirty="0"/>
              <a:t>When possible, store the data directly on the server</a:t>
            </a:r>
          </a:p>
          <a:p>
            <a:pPr marL="342900" indent="-342900">
              <a:buFont typeface="Arial" panose="020B0604020202020204" pitchFamily="34" charset="0"/>
              <a:buChar char="•"/>
            </a:pPr>
            <a:r>
              <a:rPr lang="en-US" sz="2400" dirty="0"/>
              <a:t>Network latency is often the biggest bottleneck</a:t>
            </a:r>
          </a:p>
          <a:p>
            <a:pPr marL="342900" indent="-342900">
              <a:buFont typeface="Arial" panose="020B0604020202020204" pitchFamily="34" charset="0"/>
              <a:buChar char="•"/>
            </a:pPr>
            <a:r>
              <a:rPr lang="en-US" sz="2400" dirty="0"/>
              <a:t>Where possible, utilize In-Database tools</a:t>
            </a:r>
          </a:p>
        </p:txBody>
      </p:sp>
    </p:spTree>
    <p:extLst>
      <p:ext uri="{BB962C8B-B14F-4D97-AF65-F5344CB8AC3E}">
        <p14:creationId xmlns:p14="http://schemas.microsoft.com/office/powerpoint/2010/main" val="182042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FF3B6A-1C6F-4623-ACE0-EE97E67EB9AB}"/>
              </a:ext>
            </a:extLst>
          </p:cNvPr>
          <p:cNvSpPr>
            <a:spLocks noGrp="1"/>
          </p:cNvSpPr>
          <p:nvPr>
            <p:ph type="sldNum" sz="quarter" idx="12"/>
          </p:nvPr>
        </p:nvSpPr>
        <p:spPr/>
        <p:txBody>
          <a:bodyPr/>
          <a:lstStyle/>
          <a:p>
            <a:fld id="{FCEE2C88-6C8F-484D-AF69-578F576B1F44}" type="slidenum">
              <a:rPr lang="en-US" smtClean="0"/>
              <a:pPr/>
              <a:t>12</a:t>
            </a:fld>
            <a:endParaRPr lang="en-US" dirty="0"/>
          </a:p>
        </p:txBody>
      </p:sp>
      <p:sp>
        <p:nvSpPr>
          <p:cNvPr id="3" name="Text Placeholder 2">
            <a:extLst>
              <a:ext uri="{FF2B5EF4-FFF2-40B4-BE49-F238E27FC236}">
                <a16:creationId xmlns:a16="http://schemas.microsoft.com/office/drawing/2014/main" id="{AE5A5618-44A4-4FDA-825C-B2BCE97EC98C}"/>
              </a:ext>
            </a:extLst>
          </p:cNvPr>
          <p:cNvSpPr>
            <a:spLocks noGrp="1"/>
          </p:cNvSpPr>
          <p:nvPr>
            <p:ph type="body" sz="quarter" idx="14"/>
          </p:nvPr>
        </p:nvSpPr>
        <p:spPr/>
        <p:txBody>
          <a:bodyPr/>
          <a:lstStyle/>
          <a:p>
            <a:r>
              <a:rPr lang="en-US" sz="4400" kern="0" spc="150" dirty="0">
                <a:solidFill>
                  <a:schemeClr val="tx2"/>
                </a:solidFill>
                <a:latin typeface="Abadi Extra Light" panose="020B0204020104020204" pitchFamily="34" charset="0"/>
              </a:rPr>
              <a:t>Monitor Usage</a:t>
            </a:r>
          </a:p>
        </p:txBody>
      </p:sp>
      <p:sp>
        <p:nvSpPr>
          <p:cNvPr id="4" name="TextBox 3">
            <a:extLst>
              <a:ext uri="{FF2B5EF4-FFF2-40B4-BE49-F238E27FC236}">
                <a16:creationId xmlns:a16="http://schemas.microsoft.com/office/drawing/2014/main" id="{6A1C42AA-5A6C-4C71-AB81-AD24F868688E}"/>
              </a:ext>
            </a:extLst>
          </p:cNvPr>
          <p:cNvSpPr txBox="1"/>
          <p:nvPr/>
        </p:nvSpPr>
        <p:spPr>
          <a:xfrm>
            <a:off x="886691" y="1200727"/>
            <a:ext cx="9966037" cy="3416320"/>
          </a:xfrm>
          <a:prstGeom prst="rect">
            <a:avLst/>
          </a:prstGeom>
          <a:noFill/>
        </p:spPr>
        <p:txBody>
          <a:bodyPr wrap="square" rtlCol="0">
            <a:spAutoFit/>
          </a:bodyPr>
          <a:lstStyle/>
          <a:p>
            <a:r>
              <a:rPr lang="en-US" sz="2400" dirty="0"/>
              <a:t>Utilize the Gallery Usage Report Tools</a:t>
            </a:r>
          </a:p>
          <a:p>
            <a:endParaRPr lang="en-US" sz="2400" dirty="0"/>
          </a:p>
          <a:p>
            <a:r>
              <a:rPr lang="en-US" sz="2400" dirty="0"/>
              <a:t>Understand how your server is being used and performing</a:t>
            </a:r>
          </a:p>
          <a:p>
            <a:pPr marL="342900" indent="-342900">
              <a:buFont typeface="Arial" panose="020B0604020202020204" pitchFamily="34" charset="0"/>
              <a:buChar char="•"/>
            </a:pPr>
            <a:r>
              <a:rPr lang="en-US" sz="2400" dirty="0"/>
              <a:t>Are workflows being queued up?</a:t>
            </a:r>
          </a:p>
          <a:p>
            <a:pPr marL="342900" indent="-342900">
              <a:buFont typeface="Arial" panose="020B0604020202020204" pitchFamily="34" charset="0"/>
              <a:buChar char="•"/>
            </a:pPr>
            <a:r>
              <a:rPr lang="en-US" sz="2400" dirty="0"/>
              <a:t>Are there any workflows that are particularly costly?</a:t>
            </a:r>
          </a:p>
          <a:p>
            <a:pPr marL="342900" indent="-342900">
              <a:buFont typeface="Arial" panose="020B0604020202020204" pitchFamily="34" charset="0"/>
              <a:buChar char="•"/>
            </a:pPr>
            <a:r>
              <a:rPr lang="en-US" sz="2400" dirty="0"/>
              <a:t>Are there users with abnormally high usage?</a:t>
            </a:r>
          </a:p>
          <a:p>
            <a:pPr marL="342900" indent="-342900">
              <a:buFont typeface="Arial" panose="020B0604020202020204" pitchFamily="34" charset="0"/>
              <a:buChar char="•"/>
            </a:pPr>
            <a:endParaRPr lang="en-US" sz="2400" dirty="0"/>
          </a:p>
          <a:p>
            <a:r>
              <a:rPr lang="en-US" sz="2400" dirty="0"/>
              <a:t>Check the Server Logs</a:t>
            </a:r>
          </a:p>
          <a:p>
            <a:endParaRPr lang="en-US" sz="2400" dirty="0"/>
          </a:p>
        </p:txBody>
      </p:sp>
    </p:spTree>
    <p:extLst>
      <p:ext uri="{BB962C8B-B14F-4D97-AF65-F5344CB8AC3E}">
        <p14:creationId xmlns:p14="http://schemas.microsoft.com/office/powerpoint/2010/main" val="4061231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FF3B6A-1C6F-4623-ACE0-EE97E67EB9AB}"/>
              </a:ext>
            </a:extLst>
          </p:cNvPr>
          <p:cNvSpPr>
            <a:spLocks noGrp="1"/>
          </p:cNvSpPr>
          <p:nvPr>
            <p:ph type="sldNum" sz="quarter" idx="12"/>
          </p:nvPr>
        </p:nvSpPr>
        <p:spPr/>
        <p:txBody>
          <a:bodyPr/>
          <a:lstStyle/>
          <a:p>
            <a:fld id="{FCEE2C88-6C8F-484D-AF69-578F576B1F44}" type="slidenum">
              <a:rPr lang="en-US" smtClean="0"/>
              <a:pPr/>
              <a:t>13</a:t>
            </a:fld>
            <a:endParaRPr lang="en-US" dirty="0"/>
          </a:p>
        </p:txBody>
      </p:sp>
      <p:sp>
        <p:nvSpPr>
          <p:cNvPr id="3" name="Text Placeholder 2">
            <a:extLst>
              <a:ext uri="{FF2B5EF4-FFF2-40B4-BE49-F238E27FC236}">
                <a16:creationId xmlns:a16="http://schemas.microsoft.com/office/drawing/2014/main" id="{AE5A5618-44A4-4FDA-825C-B2BCE97EC98C}"/>
              </a:ext>
            </a:extLst>
          </p:cNvPr>
          <p:cNvSpPr>
            <a:spLocks noGrp="1"/>
          </p:cNvSpPr>
          <p:nvPr>
            <p:ph type="body" sz="quarter" idx="14"/>
          </p:nvPr>
        </p:nvSpPr>
        <p:spPr/>
        <p:txBody>
          <a:bodyPr/>
          <a:lstStyle/>
          <a:p>
            <a:r>
              <a:rPr lang="en-US" sz="4400" kern="0" spc="150" dirty="0">
                <a:solidFill>
                  <a:schemeClr val="tx2"/>
                </a:solidFill>
                <a:latin typeface="Abadi Extra Light" panose="020B0204020104020204" pitchFamily="34" charset="0"/>
              </a:rPr>
              <a:t>Stay up-to-date and Informed</a:t>
            </a:r>
          </a:p>
        </p:txBody>
      </p:sp>
      <p:sp>
        <p:nvSpPr>
          <p:cNvPr id="4" name="TextBox 3">
            <a:extLst>
              <a:ext uri="{FF2B5EF4-FFF2-40B4-BE49-F238E27FC236}">
                <a16:creationId xmlns:a16="http://schemas.microsoft.com/office/drawing/2014/main" id="{6A1C42AA-5A6C-4C71-AB81-AD24F868688E}"/>
              </a:ext>
            </a:extLst>
          </p:cNvPr>
          <p:cNvSpPr txBox="1"/>
          <p:nvPr/>
        </p:nvSpPr>
        <p:spPr>
          <a:xfrm>
            <a:off x="886691" y="1200727"/>
            <a:ext cx="9966037" cy="3416320"/>
          </a:xfrm>
          <a:prstGeom prst="rect">
            <a:avLst/>
          </a:prstGeom>
          <a:noFill/>
        </p:spPr>
        <p:txBody>
          <a:bodyPr wrap="square" rtlCol="0">
            <a:spAutoFit/>
          </a:bodyPr>
          <a:lstStyle/>
          <a:p>
            <a:r>
              <a:rPr lang="en-US" sz="2400" dirty="0"/>
              <a:t>Keep systems up-to-date on the latest versions – not just Alteryx</a:t>
            </a:r>
          </a:p>
          <a:p>
            <a:endParaRPr lang="en-US" sz="2400" dirty="0"/>
          </a:p>
          <a:p>
            <a:r>
              <a:rPr lang="en-US" sz="2400" dirty="0"/>
              <a:t>Download the latest installers, release notes, and documentation</a:t>
            </a:r>
          </a:p>
          <a:p>
            <a:endParaRPr lang="en-US" sz="2400" dirty="0"/>
          </a:p>
          <a:p>
            <a:r>
              <a:rPr lang="en-US" sz="2400" dirty="0"/>
              <a:t>Beta programs, trainings, demos, customer webinars</a:t>
            </a:r>
          </a:p>
          <a:p>
            <a:endParaRPr lang="en-US" sz="2400" dirty="0"/>
          </a:p>
          <a:p>
            <a:r>
              <a:rPr lang="en-US" sz="2400" dirty="0"/>
              <a:t>Alteryx Community and tech support</a:t>
            </a:r>
          </a:p>
          <a:p>
            <a:endParaRPr lang="en-US" sz="2400" dirty="0"/>
          </a:p>
          <a:p>
            <a:endParaRPr lang="en-US" sz="2400" dirty="0"/>
          </a:p>
        </p:txBody>
      </p:sp>
    </p:spTree>
    <p:extLst>
      <p:ext uri="{BB962C8B-B14F-4D97-AF65-F5344CB8AC3E}">
        <p14:creationId xmlns:p14="http://schemas.microsoft.com/office/powerpoint/2010/main" val="4040309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a:extLst>
              <a:ext uri="{FF2B5EF4-FFF2-40B4-BE49-F238E27FC236}">
                <a16:creationId xmlns:a16="http://schemas.microsoft.com/office/drawing/2014/main" id="{017838FC-25D9-4B80-94E5-BB21FE3575A4}"/>
              </a:ext>
            </a:extLst>
          </p:cNvPr>
          <p:cNvPicPr>
            <a:picLocks noGrp="1" noChangeAspect="1"/>
          </p:cNvPicPr>
          <p:nvPr>
            <p:ph type="pic" sz="quarter" idx="21"/>
          </p:nvPr>
        </p:nvPicPr>
        <p:blipFill>
          <a:blip r:embed="rId2" cstate="print">
            <a:extLst>
              <a:ext uri="{28A0092B-C50C-407E-A947-70E740481C1C}">
                <a14:useLocalDpi xmlns:a14="http://schemas.microsoft.com/office/drawing/2010/main" val="0"/>
              </a:ext>
            </a:extLst>
          </a:blip>
          <a:stretch>
            <a:fillRect/>
          </a:stretch>
        </p:blipFill>
        <p:spPr>
          <a:xfrm>
            <a:off x="4775200" y="2334210"/>
            <a:ext cx="4789054" cy="3946980"/>
          </a:xfrm>
          <a:noFill/>
        </p:spPr>
      </p:pic>
      <p:sp>
        <p:nvSpPr>
          <p:cNvPr id="6" name="Text Placeholder 7">
            <a:extLst>
              <a:ext uri="{FF2B5EF4-FFF2-40B4-BE49-F238E27FC236}">
                <a16:creationId xmlns:a16="http://schemas.microsoft.com/office/drawing/2014/main" id="{2BED0A78-BE44-4A91-A750-31ABE305A293}"/>
              </a:ext>
            </a:extLst>
          </p:cNvPr>
          <p:cNvSpPr txBox="1">
            <a:spLocks/>
          </p:cNvSpPr>
          <p:nvPr/>
        </p:nvSpPr>
        <p:spPr>
          <a:xfrm>
            <a:off x="2073578" y="128847"/>
            <a:ext cx="10058400" cy="1940098"/>
          </a:xfrm>
          <a:prstGeom prst="rect">
            <a:avLst/>
          </a:prstGeom>
        </p:spPr>
        <p:txBody>
          <a:bodyPr>
            <a:noAutofit/>
          </a:bodyPr>
          <a:lstStyle>
            <a:lvl1pPr marL="228589" indent="-228589" algn="l" defTabSz="914354" rtl="0" eaLnBrk="1" latinLnBrk="0" hangingPunct="1">
              <a:lnSpc>
                <a:spcPct val="90000"/>
              </a:lnSpc>
              <a:spcBef>
                <a:spcPts val="1000"/>
              </a:spcBef>
              <a:buFont typeface="Arial" panose="020B0604020202020204" pitchFamily="34" charset="0"/>
              <a:buChar char="•"/>
              <a:defRPr lang="en-US" sz="24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lang="en-US" sz="20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lang="en-US" sz="18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lang="en-US" sz="16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lang="en-US" sz="1600" kern="1200" dirty="0">
                <a:solidFill>
                  <a:schemeClr val="tx1">
                    <a:lumMod val="75000"/>
                    <a:lumOff val="25000"/>
                  </a:schemeClr>
                </a:solidFill>
                <a:effectLst/>
                <a:latin typeface="Roboto Light" panose="02000000000000000000" pitchFamily="2" charset="0"/>
                <a:ea typeface="Roboto Light" panose="02000000000000000000" pitchFamily="2" charset="0"/>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400" dirty="0">
                <a:latin typeface="Abadi Extra Light" panose="020B0204020104020204" pitchFamily="34" charset="0"/>
              </a:rPr>
              <a:t>First Annual Milwaukee Alteryx Users </a:t>
            </a:r>
            <a:r>
              <a:rPr lang="en-US" sz="7200" b="1" dirty="0">
                <a:latin typeface="Abadi Extra Light" panose="020B0204020104020204" pitchFamily="34" charset="0"/>
              </a:rPr>
              <a:t>Data Challenge</a:t>
            </a:r>
          </a:p>
        </p:txBody>
      </p:sp>
      <p:sp>
        <p:nvSpPr>
          <p:cNvPr id="2" name="Rectangle 1">
            <a:extLst>
              <a:ext uri="{FF2B5EF4-FFF2-40B4-BE49-F238E27FC236}">
                <a16:creationId xmlns:a16="http://schemas.microsoft.com/office/drawing/2014/main" id="{F72FFE4F-20E9-4F1C-B09B-6EB039CB92CC}"/>
              </a:ext>
            </a:extLst>
          </p:cNvPr>
          <p:cNvSpPr/>
          <p:nvPr/>
        </p:nvSpPr>
        <p:spPr>
          <a:xfrm>
            <a:off x="0" y="0"/>
            <a:ext cx="2197100" cy="685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2376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FF3B6A-1C6F-4623-ACE0-EE97E67EB9AB}"/>
              </a:ext>
            </a:extLst>
          </p:cNvPr>
          <p:cNvSpPr>
            <a:spLocks noGrp="1"/>
          </p:cNvSpPr>
          <p:nvPr>
            <p:ph type="sldNum" sz="quarter" idx="12"/>
          </p:nvPr>
        </p:nvSpPr>
        <p:spPr/>
        <p:txBody>
          <a:bodyPr/>
          <a:lstStyle/>
          <a:p>
            <a:fld id="{FCEE2C88-6C8F-484D-AF69-578F576B1F44}" type="slidenum">
              <a:rPr lang="en-US" smtClean="0"/>
              <a:pPr/>
              <a:t>15</a:t>
            </a:fld>
            <a:endParaRPr lang="en-US" dirty="0"/>
          </a:p>
        </p:txBody>
      </p:sp>
      <p:sp>
        <p:nvSpPr>
          <p:cNvPr id="3" name="Text Placeholder 2">
            <a:extLst>
              <a:ext uri="{FF2B5EF4-FFF2-40B4-BE49-F238E27FC236}">
                <a16:creationId xmlns:a16="http://schemas.microsoft.com/office/drawing/2014/main" id="{AE5A5618-44A4-4FDA-825C-B2BCE97EC98C}"/>
              </a:ext>
            </a:extLst>
          </p:cNvPr>
          <p:cNvSpPr>
            <a:spLocks noGrp="1"/>
          </p:cNvSpPr>
          <p:nvPr>
            <p:ph type="body" sz="quarter" idx="14"/>
          </p:nvPr>
        </p:nvSpPr>
        <p:spPr/>
        <p:txBody>
          <a:bodyPr/>
          <a:lstStyle/>
          <a:p>
            <a:r>
              <a:rPr lang="en-US" sz="4400" kern="0" spc="150" dirty="0">
                <a:solidFill>
                  <a:schemeClr val="tx2"/>
                </a:solidFill>
                <a:latin typeface="Abadi Extra Light" panose="020B0204020104020204" pitchFamily="34" charset="0"/>
              </a:rPr>
              <a:t>The Problem</a:t>
            </a:r>
          </a:p>
        </p:txBody>
      </p:sp>
      <p:sp>
        <p:nvSpPr>
          <p:cNvPr id="4" name="TextBox 3">
            <a:extLst>
              <a:ext uri="{FF2B5EF4-FFF2-40B4-BE49-F238E27FC236}">
                <a16:creationId xmlns:a16="http://schemas.microsoft.com/office/drawing/2014/main" id="{6A1C42AA-5A6C-4C71-AB81-AD24F868688E}"/>
              </a:ext>
            </a:extLst>
          </p:cNvPr>
          <p:cNvSpPr txBox="1"/>
          <p:nvPr/>
        </p:nvSpPr>
        <p:spPr>
          <a:xfrm>
            <a:off x="886691" y="1200727"/>
            <a:ext cx="9966037" cy="4524315"/>
          </a:xfrm>
          <a:prstGeom prst="rect">
            <a:avLst/>
          </a:prstGeom>
          <a:noFill/>
        </p:spPr>
        <p:txBody>
          <a:bodyPr wrap="square" rtlCol="0">
            <a:spAutoFit/>
          </a:bodyPr>
          <a:lstStyle/>
          <a:p>
            <a:r>
              <a:rPr lang="en-US" sz="2400" dirty="0"/>
              <a:t>A Jolly anonymous benefactor wants to send some holiday parcels to Milwaukee homes purchased since 2002.</a:t>
            </a:r>
          </a:p>
          <a:p>
            <a:endParaRPr lang="en-US" sz="2400" dirty="0"/>
          </a:p>
          <a:p>
            <a:r>
              <a:rPr lang="en-US" sz="2400" dirty="0"/>
              <a:t>You are going to make some of the deliveries using a </a:t>
            </a:r>
            <a:r>
              <a:rPr lang="en-US" sz="2400" i="1" dirty="0"/>
              <a:t>magic flying vehicle.</a:t>
            </a:r>
          </a:p>
          <a:p>
            <a:endParaRPr lang="en-US" sz="2400" i="1" dirty="0"/>
          </a:p>
          <a:p>
            <a:r>
              <a:rPr lang="en-US" sz="2400" dirty="0"/>
              <a:t>The catch is that the vehicle can only fly 200 miles total as the crow flies.</a:t>
            </a:r>
          </a:p>
          <a:p>
            <a:endParaRPr lang="en-US" sz="2400" dirty="0"/>
          </a:p>
          <a:p>
            <a:r>
              <a:rPr lang="en-US" sz="2400" dirty="0"/>
              <a:t>You will need to prioritize your delivery in what ever fashion you choose, there </a:t>
            </a:r>
            <a:r>
              <a:rPr lang="en-US" sz="2400" b="1" dirty="0"/>
              <a:t>are no wrong answers</a:t>
            </a:r>
            <a:r>
              <a:rPr lang="en-US" sz="2400" dirty="0"/>
              <a:t> and the User Group will vote on which solution is the winner.</a:t>
            </a:r>
          </a:p>
        </p:txBody>
      </p:sp>
    </p:spTree>
    <p:extLst>
      <p:ext uri="{BB962C8B-B14F-4D97-AF65-F5344CB8AC3E}">
        <p14:creationId xmlns:p14="http://schemas.microsoft.com/office/powerpoint/2010/main" val="2850338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FF3B6A-1C6F-4623-ACE0-EE97E67EB9AB}"/>
              </a:ext>
            </a:extLst>
          </p:cNvPr>
          <p:cNvSpPr>
            <a:spLocks noGrp="1"/>
          </p:cNvSpPr>
          <p:nvPr>
            <p:ph type="sldNum" sz="quarter" idx="12"/>
          </p:nvPr>
        </p:nvSpPr>
        <p:spPr/>
        <p:txBody>
          <a:bodyPr/>
          <a:lstStyle/>
          <a:p>
            <a:fld id="{FCEE2C88-6C8F-484D-AF69-578F576B1F44}" type="slidenum">
              <a:rPr lang="en-US" smtClean="0"/>
              <a:pPr/>
              <a:t>16</a:t>
            </a:fld>
            <a:endParaRPr lang="en-US" dirty="0"/>
          </a:p>
        </p:txBody>
      </p:sp>
      <p:sp>
        <p:nvSpPr>
          <p:cNvPr id="3" name="Text Placeholder 2">
            <a:extLst>
              <a:ext uri="{FF2B5EF4-FFF2-40B4-BE49-F238E27FC236}">
                <a16:creationId xmlns:a16="http://schemas.microsoft.com/office/drawing/2014/main" id="{AE5A5618-44A4-4FDA-825C-B2BCE97EC98C}"/>
              </a:ext>
            </a:extLst>
          </p:cNvPr>
          <p:cNvSpPr>
            <a:spLocks noGrp="1"/>
          </p:cNvSpPr>
          <p:nvPr>
            <p:ph type="body" sz="quarter" idx="14"/>
          </p:nvPr>
        </p:nvSpPr>
        <p:spPr/>
        <p:txBody>
          <a:bodyPr/>
          <a:lstStyle/>
          <a:p>
            <a:r>
              <a:rPr lang="en-US" sz="4400" kern="0" spc="150" dirty="0">
                <a:solidFill>
                  <a:schemeClr val="tx2"/>
                </a:solidFill>
                <a:latin typeface="Abadi Extra Light" panose="020B0204020104020204" pitchFamily="34" charset="0"/>
              </a:rPr>
              <a:t>The Data</a:t>
            </a:r>
          </a:p>
        </p:txBody>
      </p:sp>
      <p:sp>
        <p:nvSpPr>
          <p:cNvPr id="4" name="TextBox 3">
            <a:extLst>
              <a:ext uri="{FF2B5EF4-FFF2-40B4-BE49-F238E27FC236}">
                <a16:creationId xmlns:a16="http://schemas.microsoft.com/office/drawing/2014/main" id="{6A1C42AA-5A6C-4C71-AB81-AD24F868688E}"/>
              </a:ext>
            </a:extLst>
          </p:cNvPr>
          <p:cNvSpPr txBox="1"/>
          <p:nvPr/>
        </p:nvSpPr>
        <p:spPr>
          <a:xfrm>
            <a:off x="886691" y="1200727"/>
            <a:ext cx="9966037" cy="4524315"/>
          </a:xfrm>
          <a:prstGeom prst="rect">
            <a:avLst/>
          </a:prstGeom>
          <a:noFill/>
        </p:spPr>
        <p:txBody>
          <a:bodyPr wrap="square" rtlCol="0">
            <a:spAutoFit/>
          </a:bodyPr>
          <a:lstStyle/>
          <a:p>
            <a:r>
              <a:rPr lang="en-US" b="1" dirty="0"/>
              <a:t>Much of this data is fictitious or randomized in some way, please do not use for any purpose other than the data challenge!!</a:t>
            </a:r>
          </a:p>
          <a:p>
            <a:endParaRPr lang="en-US" dirty="0"/>
          </a:p>
          <a:p>
            <a:r>
              <a:rPr lang="en-US" dirty="0"/>
              <a:t>We started with the City of Milwaukee Assessor’s Office Property Sales Data Master File. </a:t>
            </a:r>
            <a:r>
              <a:rPr lang="en-US" dirty="0">
                <a:hlinkClick r:id="rId2"/>
              </a:rPr>
              <a:t>https://data.milwaukee.gov/dataset/property-sales-data</a:t>
            </a:r>
            <a:endParaRPr lang="en-US" dirty="0"/>
          </a:p>
          <a:p>
            <a:endParaRPr lang="en-US" dirty="0"/>
          </a:p>
          <a:p>
            <a:r>
              <a:rPr lang="en-US" dirty="0"/>
              <a:t>We picked the most popular 1000 first names from the census and the most frequent 500 last names.  We created all combinations of first, middle, and last names then randomly picked them to get fake names for each residence.</a:t>
            </a:r>
          </a:p>
          <a:p>
            <a:endParaRPr lang="en-US" dirty="0"/>
          </a:p>
          <a:p>
            <a:r>
              <a:rPr lang="en-US" dirty="0"/>
              <a:t>We geolocated all properties and give you a </a:t>
            </a:r>
            <a:r>
              <a:rPr lang="en-US" dirty="0" err="1"/>
              <a:t>lat</a:t>
            </a:r>
            <a:r>
              <a:rPr lang="en-US" dirty="0"/>
              <a:t>-long and spatial object.</a:t>
            </a:r>
          </a:p>
          <a:p>
            <a:endParaRPr lang="en-US" dirty="0"/>
          </a:p>
          <a:p>
            <a:r>
              <a:rPr lang="en-US" dirty="0"/>
              <a:t>Census data on HH Income, HH Size, Poverty, and Presence of Children in the area are included. Treat these as though they belonged to the actual address.</a:t>
            </a:r>
          </a:p>
          <a:p>
            <a:endParaRPr lang="en-US" dirty="0"/>
          </a:p>
          <a:p>
            <a:r>
              <a:rPr lang="en-US" dirty="0"/>
              <a:t>Fake data on presence of a dog, chimney, and number of parcels to be delivered are included.</a:t>
            </a:r>
          </a:p>
        </p:txBody>
      </p:sp>
    </p:spTree>
    <p:extLst>
      <p:ext uri="{BB962C8B-B14F-4D97-AF65-F5344CB8AC3E}">
        <p14:creationId xmlns:p14="http://schemas.microsoft.com/office/powerpoint/2010/main" val="3218460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FF3B6A-1C6F-4623-ACE0-EE97E67EB9AB}"/>
              </a:ext>
            </a:extLst>
          </p:cNvPr>
          <p:cNvSpPr>
            <a:spLocks noGrp="1"/>
          </p:cNvSpPr>
          <p:nvPr>
            <p:ph type="sldNum" sz="quarter" idx="12"/>
          </p:nvPr>
        </p:nvSpPr>
        <p:spPr/>
        <p:txBody>
          <a:bodyPr/>
          <a:lstStyle/>
          <a:p>
            <a:fld id="{FCEE2C88-6C8F-484D-AF69-578F576B1F44}" type="slidenum">
              <a:rPr lang="en-US" smtClean="0"/>
              <a:pPr/>
              <a:t>17</a:t>
            </a:fld>
            <a:endParaRPr lang="en-US" dirty="0"/>
          </a:p>
        </p:txBody>
      </p:sp>
      <p:sp>
        <p:nvSpPr>
          <p:cNvPr id="3" name="Text Placeholder 2">
            <a:extLst>
              <a:ext uri="{FF2B5EF4-FFF2-40B4-BE49-F238E27FC236}">
                <a16:creationId xmlns:a16="http://schemas.microsoft.com/office/drawing/2014/main" id="{AE5A5618-44A4-4FDA-825C-B2BCE97EC98C}"/>
              </a:ext>
            </a:extLst>
          </p:cNvPr>
          <p:cNvSpPr>
            <a:spLocks noGrp="1"/>
          </p:cNvSpPr>
          <p:nvPr>
            <p:ph type="body" sz="quarter" idx="14"/>
          </p:nvPr>
        </p:nvSpPr>
        <p:spPr/>
        <p:txBody>
          <a:bodyPr/>
          <a:lstStyle/>
          <a:p>
            <a:r>
              <a:rPr lang="en-US" sz="4400" kern="0" spc="150" dirty="0">
                <a:solidFill>
                  <a:schemeClr val="tx2"/>
                </a:solidFill>
                <a:latin typeface="Abadi Extra Light" panose="020B0204020104020204" pitchFamily="34" charset="0"/>
              </a:rPr>
              <a:t>The Rules</a:t>
            </a:r>
          </a:p>
        </p:txBody>
      </p:sp>
      <p:sp>
        <p:nvSpPr>
          <p:cNvPr id="4" name="TextBox 3">
            <a:extLst>
              <a:ext uri="{FF2B5EF4-FFF2-40B4-BE49-F238E27FC236}">
                <a16:creationId xmlns:a16="http://schemas.microsoft.com/office/drawing/2014/main" id="{6A1C42AA-5A6C-4C71-AB81-AD24F868688E}"/>
              </a:ext>
            </a:extLst>
          </p:cNvPr>
          <p:cNvSpPr txBox="1"/>
          <p:nvPr/>
        </p:nvSpPr>
        <p:spPr>
          <a:xfrm>
            <a:off x="886691" y="1200727"/>
            <a:ext cx="9966037" cy="2862322"/>
          </a:xfrm>
          <a:prstGeom prst="rect">
            <a:avLst/>
          </a:prstGeom>
          <a:noFill/>
        </p:spPr>
        <p:txBody>
          <a:bodyPr wrap="square" rtlCol="0">
            <a:spAutoFit/>
          </a:bodyPr>
          <a:lstStyle/>
          <a:p>
            <a:r>
              <a:rPr lang="en-US" dirty="0"/>
              <a:t>1) You must be a member of the Milwaukee Alteryx User Group (MAUG) to win</a:t>
            </a:r>
          </a:p>
          <a:p>
            <a:endParaRPr lang="en-US" dirty="0"/>
          </a:p>
          <a:p>
            <a:r>
              <a:rPr lang="en-US" dirty="0"/>
              <a:t>2) Winners will be chosen based on votes from the MAUG community (method of vote will be announced once all submissions are received).</a:t>
            </a:r>
          </a:p>
          <a:p>
            <a:endParaRPr lang="en-US" dirty="0"/>
          </a:p>
          <a:p>
            <a:r>
              <a:rPr lang="en-US" dirty="0"/>
              <a:t>3) Winners will be announced at the </a:t>
            </a:r>
            <a:r>
              <a:rPr lang="en-US" b="1" dirty="0"/>
              <a:t>MAUG Q4 Meeting / Holiday Party</a:t>
            </a:r>
          </a:p>
          <a:p>
            <a:endParaRPr lang="en-US" dirty="0"/>
          </a:p>
          <a:p>
            <a:r>
              <a:rPr lang="en-US" dirty="0"/>
              <a:t>4) You may augment the dataset in any way you like.</a:t>
            </a:r>
          </a:p>
          <a:p>
            <a:endParaRPr lang="en-US" dirty="0"/>
          </a:p>
          <a:p>
            <a:r>
              <a:rPr lang="en-US" dirty="0"/>
              <a:t>5) Alteryx swag, other awards, and bragging rights for a year go to the winners!!</a:t>
            </a:r>
          </a:p>
        </p:txBody>
      </p:sp>
    </p:spTree>
    <p:extLst>
      <p:ext uri="{BB962C8B-B14F-4D97-AF65-F5344CB8AC3E}">
        <p14:creationId xmlns:p14="http://schemas.microsoft.com/office/powerpoint/2010/main" val="950865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FF3B6A-1C6F-4623-ACE0-EE97E67EB9AB}"/>
              </a:ext>
            </a:extLst>
          </p:cNvPr>
          <p:cNvSpPr>
            <a:spLocks noGrp="1"/>
          </p:cNvSpPr>
          <p:nvPr>
            <p:ph type="sldNum" sz="quarter" idx="12"/>
          </p:nvPr>
        </p:nvSpPr>
        <p:spPr/>
        <p:txBody>
          <a:bodyPr/>
          <a:lstStyle/>
          <a:p>
            <a:fld id="{FCEE2C88-6C8F-484D-AF69-578F576B1F44}" type="slidenum">
              <a:rPr lang="en-US" smtClean="0"/>
              <a:pPr/>
              <a:t>18</a:t>
            </a:fld>
            <a:endParaRPr lang="en-US" dirty="0"/>
          </a:p>
        </p:txBody>
      </p:sp>
      <p:sp>
        <p:nvSpPr>
          <p:cNvPr id="3" name="Text Placeholder 2">
            <a:extLst>
              <a:ext uri="{FF2B5EF4-FFF2-40B4-BE49-F238E27FC236}">
                <a16:creationId xmlns:a16="http://schemas.microsoft.com/office/drawing/2014/main" id="{AE5A5618-44A4-4FDA-825C-B2BCE97EC98C}"/>
              </a:ext>
            </a:extLst>
          </p:cNvPr>
          <p:cNvSpPr>
            <a:spLocks noGrp="1"/>
          </p:cNvSpPr>
          <p:nvPr>
            <p:ph type="body" sz="quarter" idx="14"/>
          </p:nvPr>
        </p:nvSpPr>
        <p:spPr/>
        <p:txBody>
          <a:bodyPr/>
          <a:lstStyle/>
          <a:p>
            <a:r>
              <a:rPr lang="en-US" sz="4400" kern="0" spc="150" dirty="0">
                <a:solidFill>
                  <a:schemeClr val="tx2"/>
                </a:solidFill>
                <a:latin typeface="Abadi Extra Light" panose="020B0204020104020204" pitchFamily="34" charset="0"/>
              </a:rPr>
              <a:t>The Challenge</a:t>
            </a:r>
          </a:p>
        </p:txBody>
      </p:sp>
      <p:sp>
        <p:nvSpPr>
          <p:cNvPr id="4" name="TextBox 3">
            <a:extLst>
              <a:ext uri="{FF2B5EF4-FFF2-40B4-BE49-F238E27FC236}">
                <a16:creationId xmlns:a16="http://schemas.microsoft.com/office/drawing/2014/main" id="{6A1C42AA-5A6C-4C71-AB81-AD24F868688E}"/>
              </a:ext>
            </a:extLst>
          </p:cNvPr>
          <p:cNvSpPr txBox="1"/>
          <p:nvPr/>
        </p:nvSpPr>
        <p:spPr>
          <a:xfrm>
            <a:off x="886691" y="775855"/>
            <a:ext cx="9966037" cy="5355312"/>
          </a:xfrm>
          <a:prstGeom prst="rect">
            <a:avLst/>
          </a:prstGeom>
          <a:noFill/>
        </p:spPr>
        <p:txBody>
          <a:bodyPr wrap="square" rtlCol="0">
            <a:spAutoFit/>
          </a:bodyPr>
          <a:lstStyle/>
          <a:p>
            <a:pPr marL="342900" indent="-342900">
              <a:buAutoNum type="arabicParenR"/>
            </a:pPr>
            <a:r>
              <a:rPr lang="en-US" dirty="0"/>
              <a:t>There are some odd values in the data set, address data issues and resolve them</a:t>
            </a:r>
          </a:p>
          <a:p>
            <a:pPr marL="342900" indent="-342900">
              <a:buAutoNum type="arabicParenR"/>
            </a:pPr>
            <a:endParaRPr lang="en-US" dirty="0"/>
          </a:p>
          <a:p>
            <a:pPr marL="342900" indent="-342900">
              <a:buAutoNum type="arabicParenR"/>
            </a:pPr>
            <a:r>
              <a:rPr lang="en-US" dirty="0"/>
              <a:t>Determine a method of prioritizing your deliveries (</a:t>
            </a:r>
            <a:r>
              <a:rPr lang="en-US" b="1" dirty="0"/>
              <a:t>there are no wrong answers</a:t>
            </a:r>
            <a:r>
              <a:rPr lang="en-US" dirty="0"/>
              <a:t>) this will be your sequence.</a:t>
            </a:r>
          </a:p>
          <a:p>
            <a:pPr marL="342900" indent="-342900">
              <a:buAutoNum type="arabicParenR"/>
            </a:pPr>
            <a:endParaRPr lang="en-US" dirty="0"/>
          </a:p>
          <a:p>
            <a:pPr marL="342900" indent="-342900">
              <a:buAutoNum type="arabicParenR"/>
            </a:pPr>
            <a:r>
              <a:rPr lang="en-US" dirty="0"/>
              <a:t>You may choose any location in the file as your starting point.</a:t>
            </a:r>
          </a:p>
          <a:p>
            <a:pPr marL="342900" indent="-342900">
              <a:buAutoNum type="arabicParenR"/>
            </a:pPr>
            <a:endParaRPr lang="en-US" dirty="0"/>
          </a:p>
          <a:p>
            <a:pPr marL="342900" indent="-342900">
              <a:buAutoNum type="arabicParenR"/>
            </a:pPr>
            <a:r>
              <a:rPr lang="en-US" dirty="0"/>
              <a:t>You must build a </a:t>
            </a:r>
            <a:r>
              <a:rPr lang="en-US" i="1" dirty="0"/>
              <a:t>sequence poly-line </a:t>
            </a:r>
            <a:r>
              <a:rPr lang="en-US" dirty="0"/>
              <a:t>(spatial&gt;poly-build) with a distance of less than 200 miles as the crow flies (spatial&gt;spatial info).</a:t>
            </a:r>
          </a:p>
          <a:p>
            <a:pPr marL="342900" indent="-342900">
              <a:buAutoNum type="arabicParenR"/>
            </a:pPr>
            <a:endParaRPr lang="en-US" dirty="0"/>
          </a:p>
          <a:p>
            <a:pPr marL="342900" indent="-342900">
              <a:buAutoNum type="arabicParenR"/>
            </a:pPr>
            <a:r>
              <a:rPr lang="en-US" dirty="0"/>
              <a:t>Post your workflow and a short presentation or explanation to the Milwaukee Alteryx User Group Community Page </a:t>
            </a:r>
            <a:r>
              <a:rPr lang="en-US" dirty="0">
                <a:hlinkClick r:id="rId2"/>
              </a:rPr>
              <a:t>https://community.alteryx.com/t5/Milwaukee-WI/gp-p/milwaukee-wi</a:t>
            </a:r>
            <a:br>
              <a:rPr lang="en-US" dirty="0"/>
            </a:br>
            <a:r>
              <a:rPr lang="en-US" dirty="0"/>
              <a:t>(</a:t>
            </a:r>
            <a:r>
              <a:rPr lang="en-US" b="1" dirty="0"/>
              <a:t>we will start a single thread for submissions be on the lookout</a:t>
            </a:r>
            <a:r>
              <a:rPr lang="en-US" dirty="0"/>
              <a:t>). We would like to have at least some submissions do a quick presentation at the Q4 meeting!</a:t>
            </a:r>
          </a:p>
          <a:p>
            <a:pPr marL="342900" indent="-342900">
              <a:buAutoNum type="arabicParenR"/>
            </a:pPr>
            <a:endParaRPr lang="en-US" dirty="0"/>
          </a:p>
          <a:p>
            <a:r>
              <a:rPr lang="en-US" dirty="0"/>
              <a:t>A resource you may wish to consider is a post titled </a:t>
            </a:r>
            <a:r>
              <a:rPr lang="en-US" b="1" dirty="0"/>
              <a:t>Santa’s First Iterative Macro</a:t>
            </a:r>
            <a:r>
              <a:rPr lang="en-US" dirty="0"/>
              <a:t> on the community. </a:t>
            </a:r>
            <a:r>
              <a:rPr lang="en-US" dirty="0">
                <a:hlinkClick r:id="rId3"/>
              </a:rPr>
              <a:t>https://community.alteryx.com/t5/Videos/Santa-s-First-Iterative-Macro/td-p/92237</a:t>
            </a:r>
            <a:br>
              <a:rPr lang="en-US" dirty="0"/>
            </a:br>
            <a:r>
              <a:rPr lang="en-US" dirty="0"/>
              <a:t>No distance component in the example, but it would be great to see enhancements!! Submissions need not be this complex or utilize macros all levels of complexity are appreciated!</a:t>
            </a:r>
            <a:endParaRPr lang="en-US" b="1" dirty="0"/>
          </a:p>
        </p:txBody>
      </p:sp>
    </p:spTree>
    <p:extLst>
      <p:ext uri="{BB962C8B-B14F-4D97-AF65-F5344CB8AC3E}">
        <p14:creationId xmlns:p14="http://schemas.microsoft.com/office/powerpoint/2010/main" val="3818963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FF3B6A-1C6F-4623-ACE0-EE97E67EB9AB}"/>
              </a:ext>
            </a:extLst>
          </p:cNvPr>
          <p:cNvSpPr>
            <a:spLocks noGrp="1"/>
          </p:cNvSpPr>
          <p:nvPr>
            <p:ph type="sldNum" sz="quarter" idx="12"/>
          </p:nvPr>
        </p:nvSpPr>
        <p:spPr/>
        <p:txBody>
          <a:bodyPr/>
          <a:lstStyle/>
          <a:p>
            <a:fld id="{FCEE2C88-6C8F-484D-AF69-578F576B1F44}" type="slidenum">
              <a:rPr lang="en-US" smtClean="0"/>
              <a:pPr/>
              <a:t>2</a:t>
            </a:fld>
            <a:endParaRPr lang="en-US" dirty="0"/>
          </a:p>
        </p:txBody>
      </p:sp>
      <p:sp>
        <p:nvSpPr>
          <p:cNvPr id="3" name="Text Placeholder 2">
            <a:extLst>
              <a:ext uri="{FF2B5EF4-FFF2-40B4-BE49-F238E27FC236}">
                <a16:creationId xmlns:a16="http://schemas.microsoft.com/office/drawing/2014/main" id="{AE5A5618-44A4-4FDA-825C-B2BCE97EC98C}"/>
              </a:ext>
            </a:extLst>
          </p:cNvPr>
          <p:cNvSpPr>
            <a:spLocks noGrp="1"/>
          </p:cNvSpPr>
          <p:nvPr>
            <p:ph type="body" sz="quarter" idx="14"/>
          </p:nvPr>
        </p:nvSpPr>
        <p:spPr/>
        <p:txBody>
          <a:bodyPr/>
          <a:lstStyle/>
          <a:p>
            <a:r>
              <a:rPr lang="en-US" sz="4400" dirty="0">
                <a:latin typeface="Abadi Extra Light" panose="020B0204020104020204" pitchFamily="34" charset="0"/>
              </a:rPr>
              <a:t>Get To Know Your Leadership Team</a:t>
            </a:r>
          </a:p>
        </p:txBody>
      </p:sp>
      <p:sp>
        <p:nvSpPr>
          <p:cNvPr id="5" name="TextBox 4">
            <a:extLst>
              <a:ext uri="{FF2B5EF4-FFF2-40B4-BE49-F238E27FC236}">
                <a16:creationId xmlns:a16="http://schemas.microsoft.com/office/drawing/2014/main" id="{4FF8ED90-F85F-424B-81A8-9DBF9F4EEAC3}"/>
              </a:ext>
            </a:extLst>
          </p:cNvPr>
          <p:cNvSpPr txBox="1"/>
          <p:nvPr/>
        </p:nvSpPr>
        <p:spPr>
          <a:xfrm>
            <a:off x="637881" y="1595794"/>
            <a:ext cx="10243559" cy="4001095"/>
          </a:xfrm>
          <a:prstGeom prst="rect">
            <a:avLst/>
          </a:prstGeom>
          <a:noFill/>
        </p:spPr>
        <p:txBody>
          <a:bodyPr wrap="square" lIns="36000" rIns="36000" numCol="2" rtlCol="0">
            <a:spAutoFit/>
          </a:bodyPr>
          <a:lstStyle/>
          <a:p>
            <a:r>
              <a:rPr lang="en-AU" sz="2800" dirty="0">
                <a:solidFill>
                  <a:schemeClr val="accent6"/>
                </a:solidFill>
                <a:latin typeface="Abadi Extra Light" panose="020B0204020104020204" pitchFamily="34" charset="0"/>
              </a:rPr>
              <a:t>Robert Farley</a:t>
            </a:r>
          </a:p>
          <a:p>
            <a:r>
              <a:rPr lang="en-AU" b="1" dirty="0">
                <a:solidFill>
                  <a:schemeClr val="tx1">
                    <a:lumMod val="95000"/>
                    <a:lumOff val="5000"/>
                  </a:schemeClr>
                </a:solidFill>
                <a:latin typeface="Abadi Extra Light" panose="020B0204020104020204" pitchFamily="34" charset="0"/>
              </a:rPr>
              <a:t>  </a:t>
            </a:r>
            <a:r>
              <a:rPr lang="en-AU" sz="2000" b="1" dirty="0">
                <a:solidFill>
                  <a:schemeClr val="tx1">
                    <a:lumMod val="95000"/>
                    <a:lumOff val="5000"/>
                  </a:schemeClr>
                </a:solidFill>
                <a:latin typeface="Abadi Extra Light" panose="020B0204020104020204" pitchFamily="34" charset="0"/>
              </a:rPr>
              <a:t>AE Business Solutions</a:t>
            </a:r>
            <a:endParaRPr lang="en-AU" b="1" dirty="0">
              <a:solidFill>
                <a:schemeClr val="tx1">
                  <a:lumMod val="95000"/>
                  <a:lumOff val="5000"/>
                </a:schemeClr>
              </a:solidFill>
              <a:latin typeface="Abadi Extra Light" panose="020B0204020104020204" pitchFamily="34" charset="0"/>
            </a:endParaRPr>
          </a:p>
          <a:p>
            <a:r>
              <a:rPr lang="en-AU" b="1" dirty="0">
                <a:solidFill>
                  <a:schemeClr val="tx1">
                    <a:lumMod val="95000"/>
                    <a:lumOff val="5000"/>
                  </a:schemeClr>
                </a:solidFill>
                <a:latin typeface="Abadi Extra Light" panose="020B0204020104020204" pitchFamily="34" charset="0"/>
              </a:rPr>
              <a:t>  </a:t>
            </a:r>
            <a:r>
              <a:rPr lang="en-AU" dirty="0">
                <a:solidFill>
                  <a:schemeClr val="tx1">
                    <a:lumMod val="95000"/>
                    <a:lumOff val="5000"/>
                  </a:schemeClr>
                </a:solidFill>
                <a:latin typeface="Abadi Extra Light" panose="020B0204020104020204" pitchFamily="34" charset="0"/>
              </a:rPr>
              <a:t>Business Intelligence &amp; Analytics Solutions Architect </a:t>
            </a:r>
          </a:p>
          <a:p>
            <a:pPr lvl="0"/>
            <a:endParaRPr lang="en-AU" sz="1050" dirty="0">
              <a:solidFill>
                <a:srgbClr val="118CE7"/>
              </a:solidFill>
              <a:latin typeface="Abadi Extra Light" panose="020B0204020104020204" pitchFamily="34" charset="0"/>
            </a:endParaRPr>
          </a:p>
          <a:p>
            <a:pPr lvl="0"/>
            <a:r>
              <a:rPr lang="en-AU" sz="2800" dirty="0">
                <a:solidFill>
                  <a:srgbClr val="118CE7"/>
                </a:solidFill>
                <a:latin typeface="Abadi Extra Light" panose="020B0204020104020204" pitchFamily="34" charset="0"/>
              </a:rPr>
              <a:t>Jared Grant </a:t>
            </a:r>
          </a:p>
          <a:p>
            <a:pPr lvl="0"/>
            <a:r>
              <a:rPr lang="en-AU" b="1" dirty="0">
                <a:solidFill>
                  <a:srgbClr val="000000">
                    <a:lumMod val="95000"/>
                    <a:lumOff val="5000"/>
                  </a:srgbClr>
                </a:solidFill>
                <a:latin typeface="Abadi Extra Light" panose="020B0204020104020204" pitchFamily="34" charset="0"/>
              </a:rPr>
              <a:t>  </a:t>
            </a:r>
            <a:r>
              <a:rPr lang="en-AU" sz="2000" b="1" dirty="0">
                <a:solidFill>
                  <a:srgbClr val="000000">
                    <a:lumMod val="95000"/>
                    <a:lumOff val="5000"/>
                  </a:srgbClr>
                </a:solidFill>
                <a:latin typeface="Abadi Extra Light" panose="020B0204020104020204" pitchFamily="34" charset="0"/>
              </a:rPr>
              <a:t>Manpower</a:t>
            </a:r>
            <a:endParaRPr lang="en-AU" b="1" dirty="0">
              <a:solidFill>
                <a:srgbClr val="000000">
                  <a:lumMod val="95000"/>
                  <a:lumOff val="5000"/>
                </a:srgbClr>
              </a:solidFill>
              <a:latin typeface="Abadi Extra Light" panose="020B0204020104020204" pitchFamily="34" charset="0"/>
            </a:endParaRPr>
          </a:p>
          <a:p>
            <a:pPr lvl="0"/>
            <a:r>
              <a:rPr lang="en-AU" b="1" dirty="0">
                <a:solidFill>
                  <a:srgbClr val="000000">
                    <a:lumMod val="95000"/>
                    <a:lumOff val="5000"/>
                  </a:srgbClr>
                </a:solidFill>
                <a:latin typeface="Abadi Extra Light" panose="020B0204020104020204" pitchFamily="34" charset="0"/>
              </a:rPr>
              <a:t>  </a:t>
            </a:r>
            <a:r>
              <a:rPr lang="en-AU" dirty="0">
                <a:solidFill>
                  <a:srgbClr val="000000">
                    <a:lumMod val="95000"/>
                    <a:lumOff val="5000"/>
                  </a:srgbClr>
                </a:solidFill>
                <a:latin typeface="Abadi Extra Light" panose="020B0204020104020204" pitchFamily="34" charset="0"/>
              </a:rPr>
              <a:t>Data Analyst</a:t>
            </a:r>
          </a:p>
          <a:p>
            <a:endParaRPr lang="en-AU" sz="1050" dirty="0">
              <a:solidFill>
                <a:schemeClr val="accent6"/>
              </a:solidFill>
              <a:latin typeface="Abadi Extra Light" panose="020B0204020104020204" pitchFamily="34" charset="0"/>
            </a:endParaRPr>
          </a:p>
          <a:p>
            <a:r>
              <a:rPr lang="en-AU" sz="2800" dirty="0">
                <a:solidFill>
                  <a:schemeClr val="accent6"/>
                </a:solidFill>
                <a:latin typeface="Abadi Extra Light" panose="020B0204020104020204" pitchFamily="34" charset="0"/>
              </a:rPr>
              <a:t>Colleen Hayes</a:t>
            </a:r>
            <a:endParaRPr lang="en-AU" sz="2800" dirty="0">
              <a:solidFill>
                <a:schemeClr val="tx2">
                  <a:lumMod val="50000"/>
                  <a:lumOff val="50000"/>
                </a:schemeClr>
              </a:solidFill>
              <a:latin typeface="Abadi Extra Light" panose="020B0204020104020204" pitchFamily="34" charset="0"/>
            </a:endParaRPr>
          </a:p>
          <a:p>
            <a:r>
              <a:rPr lang="en-AU" b="1" dirty="0">
                <a:solidFill>
                  <a:schemeClr val="tx1">
                    <a:lumMod val="95000"/>
                    <a:lumOff val="5000"/>
                  </a:schemeClr>
                </a:solidFill>
                <a:latin typeface="Abadi Extra Light" panose="020B0204020104020204" pitchFamily="34" charset="0"/>
              </a:rPr>
              <a:t>  </a:t>
            </a:r>
            <a:r>
              <a:rPr lang="en-AU" sz="2000" b="1" dirty="0">
                <a:solidFill>
                  <a:schemeClr val="tx1">
                    <a:lumMod val="95000"/>
                    <a:lumOff val="5000"/>
                  </a:schemeClr>
                </a:solidFill>
                <a:latin typeface="Abadi Extra Light" panose="020B0204020104020204" pitchFamily="34" charset="0"/>
              </a:rPr>
              <a:t>Rexnord</a:t>
            </a:r>
            <a:endParaRPr lang="en-AU" b="1" dirty="0">
              <a:solidFill>
                <a:schemeClr val="tx1">
                  <a:lumMod val="95000"/>
                  <a:lumOff val="5000"/>
                </a:schemeClr>
              </a:solidFill>
              <a:latin typeface="Abadi Extra Light" panose="020B0204020104020204" pitchFamily="34" charset="0"/>
            </a:endParaRPr>
          </a:p>
          <a:p>
            <a:r>
              <a:rPr lang="en-AU" b="1" dirty="0">
                <a:solidFill>
                  <a:schemeClr val="tx1">
                    <a:lumMod val="95000"/>
                    <a:lumOff val="5000"/>
                  </a:schemeClr>
                </a:solidFill>
                <a:latin typeface="Abadi Extra Light" panose="020B0204020104020204" pitchFamily="34" charset="0"/>
              </a:rPr>
              <a:t>  </a:t>
            </a:r>
            <a:r>
              <a:rPr lang="en-AU" dirty="0">
                <a:solidFill>
                  <a:schemeClr val="tx1">
                    <a:lumMod val="95000"/>
                    <a:lumOff val="5000"/>
                  </a:schemeClr>
                </a:solidFill>
                <a:latin typeface="Abadi Extra Light" panose="020B0204020104020204" pitchFamily="34" charset="0"/>
              </a:rPr>
              <a:t>Business Data Analyst</a:t>
            </a:r>
          </a:p>
          <a:p>
            <a:endParaRPr lang="en-AU" sz="1050" dirty="0">
              <a:solidFill>
                <a:schemeClr val="accent6"/>
              </a:solidFill>
              <a:latin typeface="Abadi Extra Light" panose="020B0204020104020204" pitchFamily="34" charset="0"/>
            </a:endParaRPr>
          </a:p>
          <a:p>
            <a:endParaRPr lang="en-AU" dirty="0">
              <a:solidFill>
                <a:schemeClr val="tx1">
                  <a:lumMod val="95000"/>
                  <a:lumOff val="5000"/>
                </a:schemeClr>
              </a:solidFill>
              <a:latin typeface="Abadi Extra Light" panose="020B0204020104020204" pitchFamily="34" charset="0"/>
            </a:endParaRPr>
          </a:p>
          <a:p>
            <a:r>
              <a:rPr lang="en-AU" sz="2800" dirty="0">
                <a:solidFill>
                  <a:schemeClr val="accent6"/>
                </a:solidFill>
                <a:latin typeface="Abadi Extra Light" panose="020B0204020104020204" pitchFamily="34" charset="0"/>
              </a:rPr>
              <a:t>John Heisler</a:t>
            </a:r>
          </a:p>
          <a:p>
            <a:r>
              <a:rPr lang="en-AU" b="1" dirty="0">
                <a:solidFill>
                  <a:schemeClr val="tx1">
                    <a:lumMod val="95000"/>
                    <a:lumOff val="5000"/>
                  </a:schemeClr>
                </a:solidFill>
                <a:latin typeface="Abadi Extra Light" panose="020B0204020104020204" pitchFamily="34" charset="0"/>
              </a:rPr>
              <a:t>  Continuus Technologies</a:t>
            </a:r>
          </a:p>
          <a:p>
            <a:r>
              <a:rPr lang="en-AU" b="1" dirty="0">
                <a:solidFill>
                  <a:schemeClr val="tx1">
                    <a:lumMod val="95000"/>
                    <a:lumOff val="5000"/>
                  </a:schemeClr>
                </a:solidFill>
                <a:latin typeface="Abadi Extra Light" panose="020B0204020104020204" pitchFamily="34" charset="0"/>
              </a:rPr>
              <a:t>  </a:t>
            </a:r>
            <a:r>
              <a:rPr lang="en-AU" dirty="0">
                <a:solidFill>
                  <a:schemeClr val="tx1">
                    <a:lumMod val="95000"/>
                    <a:lumOff val="5000"/>
                  </a:schemeClr>
                </a:solidFill>
                <a:latin typeface="Abadi Extra Light" panose="020B0204020104020204" pitchFamily="34" charset="0"/>
              </a:rPr>
              <a:t>Vice President, Business Intelligence &amp; Data Science</a:t>
            </a:r>
          </a:p>
          <a:p>
            <a:endParaRPr lang="en-AU" sz="1050" dirty="0">
              <a:solidFill>
                <a:schemeClr val="accent6"/>
              </a:solidFill>
              <a:latin typeface="Abadi Extra Light" panose="020B0204020104020204" pitchFamily="34" charset="0"/>
            </a:endParaRPr>
          </a:p>
          <a:p>
            <a:r>
              <a:rPr lang="en-AU" sz="2800" dirty="0">
                <a:solidFill>
                  <a:schemeClr val="accent6"/>
                </a:solidFill>
                <a:latin typeface="Abadi Extra Light" panose="020B0204020104020204" pitchFamily="34" charset="0"/>
              </a:rPr>
              <a:t>Matt Michaelson</a:t>
            </a:r>
          </a:p>
          <a:p>
            <a:r>
              <a:rPr lang="en-AU" dirty="0">
                <a:solidFill>
                  <a:schemeClr val="tx1">
                    <a:lumMod val="95000"/>
                    <a:lumOff val="5000"/>
                  </a:schemeClr>
                </a:solidFill>
                <a:latin typeface="Abadi Extra Light" panose="020B0204020104020204" pitchFamily="34" charset="0"/>
              </a:rPr>
              <a:t>  </a:t>
            </a:r>
            <a:r>
              <a:rPr lang="en-AU" b="1" dirty="0">
                <a:solidFill>
                  <a:schemeClr val="tx1">
                    <a:lumMod val="95000"/>
                    <a:lumOff val="5000"/>
                  </a:schemeClr>
                </a:solidFill>
                <a:latin typeface="Abadi Extra Light" panose="020B0204020104020204" pitchFamily="34" charset="0"/>
              </a:rPr>
              <a:t>Continuus Technologies</a:t>
            </a:r>
            <a:br>
              <a:rPr lang="en-AU" b="1" dirty="0">
                <a:solidFill>
                  <a:schemeClr val="tx1">
                    <a:lumMod val="95000"/>
                    <a:lumOff val="5000"/>
                  </a:schemeClr>
                </a:solidFill>
                <a:latin typeface="Abadi Extra Light" panose="020B0204020104020204" pitchFamily="34" charset="0"/>
              </a:rPr>
            </a:br>
            <a:endParaRPr lang="en-AU" b="1" dirty="0">
              <a:solidFill>
                <a:schemeClr val="tx1">
                  <a:lumMod val="95000"/>
                  <a:lumOff val="5000"/>
                </a:schemeClr>
              </a:solidFill>
              <a:latin typeface="Abadi Extra Light" panose="020B0204020104020204" pitchFamily="34" charset="0"/>
            </a:endParaRPr>
          </a:p>
          <a:p>
            <a:endParaRPr lang="en-AU" sz="1050" dirty="0">
              <a:solidFill>
                <a:schemeClr val="accent6"/>
              </a:solidFill>
              <a:latin typeface="Abadi Extra Light" panose="020B0204020104020204" pitchFamily="34" charset="0"/>
            </a:endParaRPr>
          </a:p>
          <a:p>
            <a:r>
              <a:rPr lang="en-AU" sz="2800" dirty="0">
                <a:solidFill>
                  <a:schemeClr val="accent6"/>
                </a:solidFill>
                <a:latin typeface="Abadi Extra Light" panose="020B0204020104020204" pitchFamily="34" charset="0"/>
              </a:rPr>
              <a:t>Troy Vant Hull</a:t>
            </a:r>
          </a:p>
          <a:p>
            <a:r>
              <a:rPr lang="en-AU" b="1" dirty="0">
                <a:solidFill>
                  <a:schemeClr val="tx1">
                    <a:lumMod val="95000"/>
                    <a:lumOff val="5000"/>
                  </a:schemeClr>
                </a:solidFill>
                <a:latin typeface="Abadi Extra Light" panose="020B0204020104020204" pitchFamily="34" charset="0"/>
              </a:rPr>
              <a:t>  Zurn</a:t>
            </a:r>
          </a:p>
          <a:p>
            <a:r>
              <a:rPr lang="en-AU" b="1" dirty="0">
                <a:solidFill>
                  <a:schemeClr val="tx1">
                    <a:lumMod val="95000"/>
                    <a:lumOff val="5000"/>
                  </a:schemeClr>
                </a:solidFill>
                <a:latin typeface="Abadi Extra Light" panose="020B0204020104020204" pitchFamily="34" charset="0"/>
              </a:rPr>
              <a:t>  </a:t>
            </a:r>
            <a:r>
              <a:rPr lang="en-AU" dirty="0">
                <a:solidFill>
                  <a:schemeClr val="tx1">
                    <a:lumMod val="95000"/>
                    <a:lumOff val="5000"/>
                  </a:schemeClr>
                </a:solidFill>
                <a:latin typeface="Abadi Extra Light" panose="020B0204020104020204" pitchFamily="34" charset="0"/>
              </a:rPr>
              <a:t>Director, Business Intelligence</a:t>
            </a:r>
          </a:p>
        </p:txBody>
      </p:sp>
    </p:spTree>
    <p:extLst>
      <p:ext uri="{BB962C8B-B14F-4D97-AF65-F5344CB8AC3E}">
        <p14:creationId xmlns:p14="http://schemas.microsoft.com/office/powerpoint/2010/main" val="423145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FF3B6A-1C6F-4623-ACE0-EE97E67EB9AB}"/>
              </a:ext>
            </a:extLst>
          </p:cNvPr>
          <p:cNvSpPr>
            <a:spLocks noGrp="1"/>
          </p:cNvSpPr>
          <p:nvPr>
            <p:ph type="sldNum" sz="quarter" idx="12"/>
          </p:nvPr>
        </p:nvSpPr>
        <p:spPr/>
        <p:txBody>
          <a:bodyPr/>
          <a:lstStyle/>
          <a:p>
            <a:fld id="{FCEE2C88-6C8F-484D-AF69-578F576B1F44}" type="slidenum">
              <a:rPr lang="en-US" smtClean="0"/>
              <a:pPr/>
              <a:t>3</a:t>
            </a:fld>
            <a:endParaRPr lang="en-US" dirty="0"/>
          </a:p>
        </p:txBody>
      </p:sp>
      <p:sp>
        <p:nvSpPr>
          <p:cNvPr id="3" name="Text Placeholder 2">
            <a:extLst>
              <a:ext uri="{FF2B5EF4-FFF2-40B4-BE49-F238E27FC236}">
                <a16:creationId xmlns:a16="http://schemas.microsoft.com/office/drawing/2014/main" id="{AE5A5618-44A4-4FDA-825C-B2BCE97EC98C}"/>
              </a:ext>
            </a:extLst>
          </p:cNvPr>
          <p:cNvSpPr>
            <a:spLocks noGrp="1"/>
          </p:cNvSpPr>
          <p:nvPr>
            <p:ph type="body" sz="quarter" idx="14"/>
          </p:nvPr>
        </p:nvSpPr>
        <p:spPr/>
        <p:txBody>
          <a:bodyPr/>
          <a:lstStyle/>
          <a:p>
            <a:r>
              <a:rPr lang="en-US" sz="4400" kern="0" spc="150" dirty="0">
                <a:solidFill>
                  <a:schemeClr val="tx2"/>
                </a:solidFill>
                <a:latin typeface="Abadi Extra Light" panose="020B0204020104020204" pitchFamily="34" charset="0"/>
              </a:rPr>
              <a:t>Agenda</a:t>
            </a:r>
          </a:p>
        </p:txBody>
      </p:sp>
      <p:sp>
        <p:nvSpPr>
          <p:cNvPr id="4" name="TextBox 3">
            <a:extLst>
              <a:ext uri="{FF2B5EF4-FFF2-40B4-BE49-F238E27FC236}">
                <a16:creationId xmlns:a16="http://schemas.microsoft.com/office/drawing/2014/main" id="{6A1C42AA-5A6C-4C71-AB81-AD24F868688E}"/>
              </a:ext>
            </a:extLst>
          </p:cNvPr>
          <p:cNvSpPr txBox="1"/>
          <p:nvPr/>
        </p:nvSpPr>
        <p:spPr>
          <a:xfrm>
            <a:off x="1638530" y="1125390"/>
            <a:ext cx="9966037" cy="5355312"/>
          </a:xfrm>
          <a:prstGeom prst="rect">
            <a:avLst/>
          </a:prstGeom>
          <a:noFill/>
        </p:spPr>
        <p:txBody>
          <a:bodyPr wrap="square" rtlCol="0">
            <a:spAutoFit/>
          </a:bodyPr>
          <a:lstStyle/>
          <a:p>
            <a:r>
              <a:rPr lang="en-US" dirty="0"/>
              <a:t>1:00 - 1:30: </a:t>
            </a:r>
            <a:r>
              <a:rPr lang="en-US" b="1" dirty="0"/>
              <a:t>Welcome, swag giveaway, introductions, housekeeping items</a:t>
            </a:r>
          </a:p>
          <a:p>
            <a:endParaRPr lang="en-US" dirty="0"/>
          </a:p>
          <a:p>
            <a:r>
              <a:rPr lang="en-US" dirty="0"/>
              <a:t>1:30 - 2:15: </a:t>
            </a:r>
            <a:r>
              <a:rPr lang="en-US" b="1" dirty="0"/>
              <a:t>User Story</a:t>
            </a:r>
            <a:r>
              <a:rPr lang="en-US" dirty="0"/>
              <a:t>, Jason </a:t>
            </a:r>
            <a:r>
              <a:rPr lang="en-US" dirty="0" err="1"/>
              <a:t>Melik</a:t>
            </a:r>
            <a:r>
              <a:rPr lang="en-US" i="1" dirty="0"/>
              <a:t>, Baird</a:t>
            </a:r>
          </a:p>
          <a:p>
            <a:endParaRPr lang="en-US" dirty="0"/>
          </a:p>
          <a:p>
            <a:r>
              <a:rPr lang="en-US" dirty="0"/>
              <a:t>2:15 – 2:30: </a:t>
            </a:r>
            <a:r>
              <a:rPr lang="en-US" b="1" dirty="0"/>
              <a:t>Break</a:t>
            </a:r>
            <a:br>
              <a:rPr lang="en-US" b="1" dirty="0"/>
            </a:br>
            <a:endParaRPr lang="en-US" dirty="0"/>
          </a:p>
          <a:p>
            <a:r>
              <a:rPr lang="en-US" dirty="0"/>
              <a:t>2:30 - 3:15: </a:t>
            </a:r>
            <a:r>
              <a:rPr lang="en-US" b="1" dirty="0"/>
              <a:t>Alteryx Server at TDS</a:t>
            </a:r>
            <a:r>
              <a:rPr lang="en-US" dirty="0"/>
              <a:t>, </a:t>
            </a:r>
            <a:r>
              <a:rPr lang="en-US" i="1" dirty="0"/>
              <a:t>Mya Starling, TDS</a:t>
            </a:r>
          </a:p>
          <a:p>
            <a:endParaRPr lang="en-US" dirty="0"/>
          </a:p>
          <a:p>
            <a:r>
              <a:rPr lang="en-US" dirty="0"/>
              <a:t>3:15 - 3:30: </a:t>
            </a:r>
            <a:r>
              <a:rPr lang="en-US" b="1" dirty="0"/>
              <a:t>Break</a:t>
            </a:r>
          </a:p>
          <a:p>
            <a:endParaRPr lang="en-US" dirty="0"/>
          </a:p>
          <a:p>
            <a:r>
              <a:rPr lang="en-US" dirty="0"/>
              <a:t>3:30 - 4:00: </a:t>
            </a:r>
            <a:r>
              <a:rPr lang="en-US" b="1" dirty="0"/>
              <a:t>Deploying Alteryx Server</a:t>
            </a:r>
            <a:r>
              <a:rPr lang="en-US" dirty="0"/>
              <a:t>, </a:t>
            </a:r>
            <a:r>
              <a:rPr lang="en-US" i="1" dirty="0"/>
              <a:t>AE Business Solutions</a:t>
            </a:r>
          </a:p>
          <a:p>
            <a:endParaRPr lang="en-US" dirty="0"/>
          </a:p>
          <a:p>
            <a:r>
              <a:rPr lang="en-US" dirty="0"/>
              <a:t>4:00 - 4:30: </a:t>
            </a:r>
            <a:r>
              <a:rPr lang="en-US" b="1" dirty="0"/>
              <a:t>Q4 Data Challenge</a:t>
            </a:r>
            <a:r>
              <a:rPr lang="en-US" dirty="0"/>
              <a:t>, </a:t>
            </a:r>
            <a:r>
              <a:rPr lang="en-US" i="1" dirty="0"/>
              <a:t>MAUG Leadership Team</a:t>
            </a:r>
            <a:br>
              <a:rPr lang="en-US" i="1" dirty="0"/>
            </a:br>
            <a:endParaRPr lang="en-US" dirty="0"/>
          </a:p>
          <a:p>
            <a:r>
              <a:rPr lang="en-US" dirty="0"/>
              <a:t>3:30 - 4:30: </a:t>
            </a:r>
            <a:r>
              <a:rPr lang="en-US" b="1" dirty="0"/>
              <a:t>Alteryx Doctor Office Hours</a:t>
            </a:r>
          </a:p>
          <a:p>
            <a:endParaRPr lang="en-US" dirty="0"/>
          </a:p>
          <a:p>
            <a:r>
              <a:rPr lang="en-US" dirty="0"/>
              <a:t>4:30 - 7:00: </a:t>
            </a:r>
            <a:r>
              <a:rPr lang="en-US" b="1" dirty="0"/>
              <a:t>Happy Hour(s)</a:t>
            </a:r>
            <a:r>
              <a:rPr lang="en-US" dirty="0"/>
              <a:t> Stella Van Buren</a:t>
            </a:r>
          </a:p>
          <a:p>
            <a:endParaRPr lang="en-US" dirty="0"/>
          </a:p>
          <a:p>
            <a:endParaRPr lang="en-US" dirty="0"/>
          </a:p>
        </p:txBody>
      </p:sp>
    </p:spTree>
    <p:extLst>
      <p:ext uri="{BB962C8B-B14F-4D97-AF65-F5344CB8AC3E}">
        <p14:creationId xmlns:p14="http://schemas.microsoft.com/office/powerpoint/2010/main" val="3511639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BE500C-2503-4B50-BCB9-A7CCF7E7B1AB}"/>
              </a:ext>
            </a:extLst>
          </p:cNvPr>
          <p:cNvSpPr>
            <a:spLocks noGrp="1"/>
          </p:cNvSpPr>
          <p:nvPr>
            <p:ph type="sldNum" sz="quarter" idx="12"/>
          </p:nvPr>
        </p:nvSpPr>
        <p:spPr/>
        <p:txBody>
          <a:bodyPr/>
          <a:lstStyle/>
          <a:p>
            <a:fld id="{FCEE2C88-6C8F-484D-AF69-578F576B1F44}" type="slidenum">
              <a:rPr lang="en-US" smtClean="0"/>
              <a:pPr/>
              <a:t>4</a:t>
            </a:fld>
            <a:endParaRPr lang="en-US" dirty="0"/>
          </a:p>
        </p:txBody>
      </p:sp>
      <p:sp>
        <p:nvSpPr>
          <p:cNvPr id="3" name="Text Placeholder 2">
            <a:extLst>
              <a:ext uri="{FF2B5EF4-FFF2-40B4-BE49-F238E27FC236}">
                <a16:creationId xmlns:a16="http://schemas.microsoft.com/office/drawing/2014/main" id="{3A385969-715B-40FD-B106-E9CAD23127DA}"/>
              </a:ext>
            </a:extLst>
          </p:cNvPr>
          <p:cNvSpPr>
            <a:spLocks noGrp="1"/>
          </p:cNvSpPr>
          <p:nvPr>
            <p:ph type="body" sz="quarter" idx="14"/>
          </p:nvPr>
        </p:nvSpPr>
        <p:spPr/>
        <p:txBody>
          <a:bodyPr/>
          <a:lstStyle/>
          <a:p>
            <a:r>
              <a:rPr lang="en-US" sz="4400" dirty="0">
                <a:latin typeface="Abadi Extra Light" panose="020B0204020104020204" pitchFamily="34" charset="0"/>
              </a:rPr>
              <a:t>Introductions &amp; Housekeeping Items</a:t>
            </a:r>
          </a:p>
          <a:p>
            <a:endParaRPr lang="en-US" dirty="0"/>
          </a:p>
        </p:txBody>
      </p:sp>
      <p:pic>
        <p:nvPicPr>
          <p:cNvPr id="5" name="Picture 4">
            <a:extLst>
              <a:ext uri="{FF2B5EF4-FFF2-40B4-BE49-F238E27FC236}">
                <a16:creationId xmlns:a16="http://schemas.microsoft.com/office/drawing/2014/main" id="{FF21E8C5-403D-4ADE-96CA-B4CABCDAC18C}"/>
              </a:ext>
            </a:extLst>
          </p:cNvPr>
          <p:cNvPicPr>
            <a:picLocks noChangeAspect="1"/>
          </p:cNvPicPr>
          <p:nvPr/>
        </p:nvPicPr>
        <p:blipFill rotWithShape="1">
          <a:blip r:embed="rId2">
            <a:extLst>
              <a:ext uri="{28A0092B-C50C-407E-A947-70E740481C1C}">
                <a14:useLocalDpi xmlns:a14="http://schemas.microsoft.com/office/drawing/2010/main" val="0"/>
              </a:ext>
            </a:extLst>
          </a:blip>
          <a:srcRect b="8297"/>
          <a:stretch/>
        </p:blipFill>
        <p:spPr>
          <a:xfrm>
            <a:off x="2555210" y="1168154"/>
            <a:ext cx="7132027" cy="4521691"/>
          </a:xfrm>
          <a:prstGeom prst="rect">
            <a:avLst/>
          </a:prstGeom>
        </p:spPr>
      </p:pic>
    </p:spTree>
    <p:extLst>
      <p:ext uri="{BB962C8B-B14F-4D97-AF65-F5344CB8AC3E}">
        <p14:creationId xmlns:p14="http://schemas.microsoft.com/office/powerpoint/2010/main" val="1433824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BE500C-2503-4B50-BCB9-A7CCF7E7B1AB}"/>
              </a:ext>
            </a:extLst>
          </p:cNvPr>
          <p:cNvSpPr>
            <a:spLocks noGrp="1"/>
          </p:cNvSpPr>
          <p:nvPr>
            <p:ph type="sldNum" sz="quarter" idx="12"/>
          </p:nvPr>
        </p:nvSpPr>
        <p:spPr/>
        <p:txBody>
          <a:bodyPr/>
          <a:lstStyle/>
          <a:p>
            <a:fld id="{FCEE2C88-6C8F-484D-AF69-578F576B1F44}" type="slidenum">
              <a:rPr lang="en-US" smtClean="0"/>
              <a:pPr/>
              <a:t>5</a:t>
            </a:fld>
            <a:endParaRPr lang="en-US" dirty="0"/>
          </a:p>
        </p:txBody>
      </p:sp>
      <p:sp>
        <p:nvSpPr>
          <p:cNvPr id="3" name="Text Placeholder 2">
            <a:extLst>
              <a:ext uri="{FF2B5EF4-FFF2-40B4-BE49-F238E27FC236}">
                <a16:creationId xmlns:a16="http://schemas.microsoft.com/office/drawing/2014/main" id="{3A385969-715B-40FD-B106-E9CAD23127DA}"/>
              </a:ext>
            </a:extLst>
          </p:cNvPr>
          <p:cNvSpPr>
            <a:spLocks noGrp="1"/>
          </p:cNvSpPr>
          <p:nvPr>
            <p:ph type="body" sz="quarter" idx="14"/>
          </p:nvPr>
        </p:nvSpPr>
        <p:spPr/>
        <p:txBody>
          <a:bodyPr/>
          <a:lstStyle/>
          <a:p>
            <a:r>
              <a:rPr lang="en-US" sz="4400" dirty="0">
                <a:latin typeface="Abadi Extra Light" panose="020B0204020104020204" pitchFamily="34" charset="0"/>
              </a:rPr>
              <a:t>Jason </a:t>
            </a:r>
            <a:r>
              <a:rPr lang="en-US" sz="4400" dirty="0" err="1">
                <a:latin typeface="Abadi Extra Light" panose="020B0204020104020204" pitchFamily="34" charset="0"/>
              </a:rPr>
              <a:t>Melik</a:t>
            </a:r>
            <a:r>
              <a:rPr lang="en-US" sz="4400" dirty="0">
                <a:latin typeface="Abadi Extra Light" panose="020B0204020104020204" pitchFamily="34" charset="0"/>
              </a:rPr>
              <a:t>, Baird: User Story</a:t>
            </a:r>
          </a:p>
        </p:txBody>
      </p:sp>
      <p:pic>
        <p:nvPicPr>
          <p:cNvPr id="2050" name="Picture 2" descr="Baird Logo">
            <a:extLst>
              <a:ext uri="{FF2B5EF4-FFF2-40B4-BE49-F238E27FC236}">
                <a16:creationId xmlns:a16="http://schemas.microsoft.com/office/drawing/2014/main" id="{4E0CE8C7-6612-46DD-A4B8-71B10F2319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1857375"/>
            <a:ext cx="5715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539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1EF338-EE80-4667-A0CB-D3601E0F8C16}"/>
              </a:ext>
            </a:extLst>
          </p:cNvPr>
          <p:cNvSpPr>
            <a:spLocks noGrp="1"/>
          </p:cNvSpPr>
          <p:nvPr>
            <p:ph type="sldNum" sz="quarter" idx="12"/>
          </p:nvPr>
        </p:nvSpPr>
        <p:spPr/>
        <p:txBody>
          <a:bodyPr/>
          <a:lstStyle/>
          <a:p>
            <a:fld id="{FCEE2C88-6C8F-484D-AF69-578F576B1F44}" type="slidenum">
              <a:rPr lang="en-US" smtClean="0"/>
              <a:pPr/>
              <a:t>6</a:t>
            </a:fld>
            <a:endParaRPr lang="en-US" dirty="0"/>
          </a:p>
        </p:txBody>
      </p:sp>
      <p:sp>
        <p:nvSpPr>
          <p:cNvPr id="3" name="Text Placeholder 2">
            <a:extLst>
              <a:ext uri="{FF2B5EF4-FFF2-40B4-BE49-F238E27FC236}">
                <a16:creationId xmlns:a16="http://schemas.microsoft.com/office/drawing/2014/main" id="{3B210CA3-3A2B-4FE4-AE90-F4DFBED1F06F}"/>
              </a:ext>
            </a:extLst>
          </p:cNvPr>
          <p:cNvSpPr>
            <a:spLocks noGrp="1"/>
          </p:cNvSpPr>
          <p:nvPr>
            <p:ph type="body" sz="quarter" idx="14"/>
          </p:nvPr>
        </p:nvSpPr>
        <p:spPr/>
        <p:txBody>
          <a:bodyPr/>
          <a:lstStyle/>
          <a:p>
            <a:r>
              <a:rPr lang="en-US" sz="4400" dirty="0">
                <a:latin typeface="Abadi Extra Light" panose="020B0204020104020204" pitchFamily="34" charset="0"/>
              </a:rPr>
              <a:t>Mya Starling, TDS: Alteryx Server at TDS</a:t>
            </a:r>
          </a:p>
        </p:txBody>
      </p:sp>
      <p:pic>
        <p:nvPicPr>
          <p:cNvPr id="5" name="Picture 4" descr="A drawing of a person&#10;&#10;Description generated with high confidence">
            <a:extLst>
              <a:ext uri="{FF2B5EF4-FFF2-40B4-BE49-F238E27FC236}">
                <a16:creationId xmlns:a16="http://schemas.microsoft.com/office/drawing/2014/main" id="{C30B7F3B-7188-4886-B401-6C8E492E7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091" y="1271954"/>
            <a:ext cx="10353818" cy="4314091"/>
          </a:xfrm>
          <a:prstGeom prst="rect">
            <a:avLst/>
          </a:prstGeom>
        </p:spPr>
      </p:pic>
    </p:spTree>
    <p:extLst>
      <p:ext uri="{BB962C8B-B14F-4D97-AF65-F5344CB8AC3E}">
        <p14:creationId xmlns:p14="http://schemas.microsoft.com/office/powerpoint/2010/main" val="1575849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a:extLst>
              <a:ext uri="{FF2B5EF4-FFF2-40B4-BE49-F238E27FC236}">
                <a16:creationId xmlns:a16="http://schemas.microsoft.com/office/drawing/2014/main" id="{017838FC-25D9-4B80-94E5-BB21FE3575A4}"/>
              </a:ext>
            </a:extLst>
          </p:cNvPr>
          <p:cNvPicPr>
            <a:picLocks noGrp="1" noChangeAspect="1"/>
          </p:cNvPicPr>
          <p:nvPr>
            <p:ph type="pic" sz="quarter" idx="21"/>
          </p:nvPr>
        </p:nvPicPr>
        <p:blipFill>
          <a:blip r:embed="rId2" cstate="print">
            <a:extLst>
              <a:ext uri="{28A0092B-C50C-407E-A947-70E740481C1C}">
                <a14:useLocalDpi xmlns:a14="http://schemas.microsoft.com/office/drawing/2010/main" val="0"/>
              </a:ext>
            </a:extLst>
          </a:blip>
          <a:stretch>
            <a:fillRect/>
          </a:stretch>
        </p:blipFill>
        <p:spPr>
          <a:xfrm>
            <a:off x="2238062" y="1922086"/>
            <a:ext cx="4789054" cy="3946980"/>
          </a:xfrm>
          <a:noFill/>
        </p:spPr>
      </p:pic>
      <p:sp>
        <p:nvSpPr>
          <p:cNvPr id="6" name="Text Placeholder 7">
            <a:extLst>
              <a:ext uri="{FF2B5EF4-FFF2-40B4-BE49-F238E27FC236}">
                <a16:creationId xmlns:a16="http://schemas.microsoft.com/office/drawing/2014/main" id="{2BED0A78-BE44-4A91-A750-31ABE305A293}"/>
              </a:ext>
            </a:extLst>
          </p:cNvPr>
          <p:cNvSpPr txBox="1">
            <a:spLocks/>
          </p:cNvSpPr>
          <p:nvPr/>
        </p:nvSpPr>
        <p:spPr>
          <a:xfrm>
            <a:off x="2073578" y="128847"/>
            <a:ext cx="10058400" cy="1940098"/>
          </a:xfrm>
          <a:prstGeom prst="rect">
            <a:avLst/>
          </a:prstGeom>
        </p:spPr>
        <p:txBody>
          <a:bodyPr>
            <a:noAutofit/>
          </a:bodyPr>
          <a:lstStyle>
            <a:lvl1pPr marL="228589" indent="-228589" algn="l" defTabSz="914354" rtl="0" eaLnBrk="1" latinLnBrk="0" hangingPunct="1">
              <a:lnSpc>
                <a:spcPct val="90000"/>
              </a:lnSpc>
              <a:spcBef>
                <a:spcPts val="1000"/>
              </a:spcBef>
              <a:buFont typeface="Arial" panose="020B0604020202020204" pitchFamily="34" charset="0"/>
              <a:buChar char="•"/>
              <a:defRPr lang="en-US" sz="24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lang="en-US" sz="20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lang="en-US" sz="18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lang="en-US" sz="1600" kern="1200" dirty="0" smtClean="0">
                <a:solidFill>
                  <a:schemeClr val="tx1">
                    <a:lumMod val="75000"/>
                    <a:lumOff val="25000"/>
                  </a:schemeClr>
                </a:solidFill>
                <a:effectLst/>
                <a:latin typeface="Roboto Light" panose="02000000000000000000" pitchFamily="2" charset="0"/>
                <a:ea typeface="Roboto Light" panose="02000000000000000000" pitchFamily="2" charset="0"/>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lang="en-US" sz="1600" kern="1200" dirty="0">
                <a:solidFill>
                  <a:schemeClr val="tx1">
                    <a:lumMod val="75000"/>
                    <a:lumOff val="25000"/>
                  </a:schemeClr>
                </a:solidFill>
                <a:effectLst/>
                <a:latin typeface="Roboto Light" panose="02000000000000000000" pitchFamily="2" charset="0"/>
                <a:ea typeface="Roboto Light" panose="02000000000000000000" pitchFamily="2" charset="0"/>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400" dirty="0">
                <a:latin typeface="Abadi Extra Light" panose="020B0204020104020204" pitchFamily="34" charset="0"/>
              </a:rPr>
              <a:t>Best practices for deploying and managing Server</a:t>
            </a:r>
            <a:endParaRPr lang="en-US" sz="7200" b="1" dirty="0">
              <a:latin typeface="Abadi Extra Light" panose="020B0204020104020204" pitchFamily="34" charset="0"/>
            </a:endParaRPr>
          </a:p>
        </p:txBody>
      </p:sp>
      <p:sp>
        <p:nvSpPr>
          <p:cNvPr id="3" name="TextBox 2">
            <a:extLst>
              <a:ext uri="{FF2B5EF4-FFF2-40B4-BE49-F238E27FC236}">
                <a16:creationId xmlns:a16="http://schemas.microsoft.com/office/drawing/2014/main" id="{67FAA06D-5B90-4B33-806B-49A763D38A2C}"/>
              </a:ext>
            </a:extLst>
          </p:cNvPr>
          <p:cNvSpPr txBox="1"/>
          <p:nvPr/>
        </p:nvSpPr>
        <p:spPr>
          <a:xfrm>
            <a:off x="7585655" y="4417496"/>
            <a:ext cx="4295105" cy="1477328"/>
          </a:xfrm>
          <a:prstGeom prst="rect">
            <a:avLst/>
          </a:prstGeom>
          <a:noFill/>
        </p:spPr>
        <p:txBody>
          <a:bodyPr wrap="square" rtlCol="0">
            <a:spAutoFit/>
          </a:bodyPr>
          <a:lstStyle/>
          <a:p>
            <a:r>
              <a:rPr lang="en-US" dirty="0"/>
              <a:t>Content supplied from an Alteryx Inspire presentation titled </a:t>
            </a:r>
            <a:r>
              <a:rPr lang="en-US" i="1" dirty="0"/>
              <a:t>Analytic Tipping Point: When and How to Scale Out Alteryx Server</a:t>
            </a:r>
            <a:r>
              <a:rPr lang="en-US" dirty="0"/>
              <a:t> by Kory Cunningham, Senior Product Manager, Alteryx</a:t>
            </a:r>
          </a:p>
        </p:txBody>
      </p:sp>
      <p:sp>
        <p:nvSpPr>
          <p:cNvPr id="7" name="Rectangle 6">
            <a:extLst>
              <a:ext uri="{FF2B5EF4-FFF2-40B4-BE49-F238E27FC236}">
                <a16:creationId xmlns:a16="http://schemas.microsoft.com/office/drawing/2014/main" id="{0C1FB867-2563-449E-835F-1C7524208012}"/>
              </a:ext>
            </a:extLst>
          </p:cNvPr>
          <p:cNvSpPr/>
          <p:nvPr/>
        </p:nvSpPr>
        <p:spPr>
          <a:xfrm>
            <a:off x="0" y="0"/>
            <a:ext cx="2197100" cy="685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9520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FF3B6A-1C6F-4623-ACE0-EE97E67EB9AB}"/>
              </a:ext>
            </a:extLst>
          </p:cNvPr>
          <p:cNvSpPr>
            <a:spLocks noGrp="1"/>
          </p:cNvSpPr>
          <p:nvPr>
            <p:ph type="sldNum" sz="quarter" idx="12"/>
          </p:nvPr>
        </p:nvSpPr>
        <p:spPr/>
        <p:txBody>
          <a:bodyPr/>
          <a:lstStyle/>
          <a:p>
            <a:fld id="{FCEE2C88-6C8F-484D-AF69-578F576B1F44}" type="slidenum">
              <a:rPr lang="en-US" smtClean="0"/>
              <a:pPr/>
              <a:t>8</a:t>
            </a:fld>
            <a:endParaRPr lang="en-US" dirty="0"/>
          </a:p>
        </p:txBody>
      </p:sp>
      <p:sp>
        <p:nvSpPr>
          <p:cNvPr id="3" name="Text Placeholder 2">
            <a:extLst>
              <a:ext uri="{FF2B5EF4-FFF2-40B4-BE49-F238E27FC236}">
                <a16:creationId xmlns:a16="http://schemas.microsoft.com/office/drawing/2014/main" id="{AE5A5618-44A4-4FDA-825C-B2BCE97EC98C}"/>
              </a:ext>
            </a:extLst>
          </p:cNvPr>
          <p:cNvSpPr>
            <a:spLocks noGrp="1"/>
          </p:cNvSpPr>
          <p:nvPr>
            <p:ph type="body" sz="quarter" idx="14"/>
          </p:nvPr>
        </p:nvSpPr>
        <p:spPr/>
        <p:txBody>
          <a:bodyPr/>
          <a:lstStyle/>
          <a:p>
            <a:r>
              <a:rPr lang="en-US" sz="4400" kern="0" spc="150" dirty="0">
                <a:solidFill>
                  <a:schemeClr val="tx2"/>
                </a:solidFill>
                <a:latin typeface="Abadi Extra Light" panose="020B0204020104020204" pitchFamily="34" charset="0"/>
              </a:rPr>
              <a:t>Indicators you are ready to scale with Server</a:t>
            </a:r>
          </a:p>
        </p:txBody>
      </p:sp>
      <p:sp>
        <p:nvSpPr>
          <p:cNvPr id="4" name="TextBox 3">
            <a:extLst>
              <a:ext uri="{FF2B5EF4-FFF2-40B4-BE49-F238E27FC236}">
                <a16:creationId xmlns:a16="http://schemas.microsoft.com/office/drawing/2014/main" id="{6A1C42AA-5A6C-4C71-AB81-AD24F868688E}"/>
              </a:ext>
            </a:extLst>
          </p:cNvPr>
          <p:cNvSpPr txBox="1"/>
          <p:nvPr/>
        </p:nvSpPr>
        <p:spPr>
          <a:xfrm>
            <a:off x="886691" y="1200727"/>
            <a:ext cx="9966037" cy="4154984"/>
          </a:xfrm>
          <a:prstGeom prst="rect">
            <a:avLst/>
          </a:prstGeom>
          <a:noFill/>
        </p:spPr>
        <p:txBody>
          <a:bodyPr wrap="square" rtlCol="0">
            <a:spAutoFit/>
          </a:bodyPr>
          <a:lstStyle/>
          <a:p>
            <a:r>
              <a:rPr lang="en-US" sz="2400" dirty="0"/>
              <a:t>Producing recurring reports or analysis</a:t>
            </a:r>
          </a:p>
          <a:p>
            <a:endParaRPr lang="en-US" sz="2400" dirty="0"/>
          </a:p>
          <a:p>
            <a:r>
              <a:rPr lang="en-US" sz="2400" dirty="0"/>
              <a:t>Periodic data loading or ingesting</a:t>
            </a:r>
          </a:p>
          <a:p>
            <a:endParaRPr lang="en-US" sz="2400" dirty="0"/>
          </a:p>
          <a:p>
            <a:r>
              <a:rPr lang="en-US" sz="2400" dirty="0"/>
              <a:t>Off-peak or overnight processing</a:t>
            </a:r>
          </a:p>
          <a:p>
            <a:endParaRPr lang="en-US" sz="2400" dirty="0"/>
          </a:p>
          <a:p>
            <a:r>
              <a:rPr lang="en-US" sz="2400" dirty="0"/>
              <a:t>Requests for the same or </a:t>
            </a:r>
            <a:r>
              <a:rPr lang="en-US" sz="2400" i="1" dirty="0"/>
              <a:t>almost</a:t>
            </a:r>
            <a:r>
              <a:rPr lang="en-US" sz="2400" dirty="0"/>
              <a:t> the same workflow or analysis</a:t>
            </a:r>
          </a:p>
          <a:p>
            <a:endParaRPr lang="en-US" sz="2400" dirty="0"/>
          </a:p>
          <a:p>
            <a:r>
              <a:rPr lang="en-US" sz="2400" dirty="0"/>
              <a:t>Need for collaboration on analytics projects</a:t>
            </a:r>
          </a:p>
          <a:p>
            <a:endParaRPr lang="en-US" sz="2400" dirty="0"/>
          </a:p>
          <a:p>
            <a:r>
              <a:rPr lang="en-US" sz="2400" dirty="0"/>
              <a:t>Need for Self-Service analytics</a:t>
            </a:r>
          </a:p>
        </p:txBody>
      </p:sp>
    </p:spTree>
    <p:extLst>
      <p:ext uri="{BB962C8B-B14F-4D97-AF65-F5344CB8AC3E}">
        <p14:creationId xmlns:p14="http://schemas.microsoft.com/office/powerpoint/2010/main" val="3252908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FF3B6A-1C6F-4623-ACE0-EE97E67EB9AB}"/>
              </a:ext>
            </a:extLst>
          </p:cNvPr>
          <p:cNvSpPr>
            <a:spLocks noGrp="1"/>
          </p:cNvSpPr>
          <p:nvPr>
            <p:ph type="sldNum" sz="quarter" idx="12"/>
          </p:nvPr>
        </p:nvSpPr>
        <p:spPr/>
        <p:txBody>
          <a:bodyPr/>
          <a:lstStyle/>
          <a:p>
            <a:fld id="{FCEE2C88-6C8F-484D-AF69-578F576B1F44}" type="slidenum">
              <a:rPr lang="en-US" smtClean="0"/>
              <a:pPr/>
              <a:t>9</a:t>
            </a:fld>
            <a:endParaRPr lang="en-US" dirty="0"/>
          </a:p>
        </p:txBody>
      </p:sp>
      <p:sp>
        <p:nvSpPr>
          <p:cNvPr id="3" name="Text Placeholder 2">
            <a:extLst>
              <a:ext uri="{FF2B5EF4-FFF2-40B4-BE49-F238E27FC236}">
                <a16:creationId xmlns:a16="http://schemas.microsoft.com/office/drawing/2014/main" id="{AE5A5618-44A4-4FDA-825C-B2BCE97EC98C}"/>
              </a:ext>
            </a:extLst>
          </p:cNvPr>
          <p:cNvSpPr>
            <a:spLocks noGrp="1"/>
          </p:cNvSpPr>
          <p:nvPr>
            <p:ph type="body" sz="quarter" idx="14"/>
          </p:nvPr>
        </p:nvSpPr>
        <p:spPr/>
        <p:txBody>
          <a:bodyPr/>
          <a:lstStyle/>
          <a:p>
            <a:r>
              <a:rPr lang="en-US" sz="4400" kern="0" spc="150" dirty="0">
                <a:solidFill>
                  <a:schemeClr val="tx2"/>
                </a:solidFill>
                <a:latin typeface="Abadi Extra Light" panose="020B0204020104020204" pitchFamily="34" charset="0"/>
              </a:rPr>
              <a:t>Gather user requirements Upfront</a:t>
            </a:r>
          </a:p>
        </p:txBody>
      </p:sp>
      <p:sp>
        <p:nvSpPr>
          <p:cNvPr id="4" name="TextBox 3">
            <a:extLst>
              <a:ext uri="{FF2B5EF4-FFF2-40B4-BE49-F238E27FC236}">
                <a16:creationId xmlns:a16="http://schemas.microsoft.com/office/drawing/2014/main" id="{6A1C42AA-5A6C-4C71-AB81-AD24F868688E}"/>
              </a:ext>
            </a:extLst>
          </p:cNvPr>
          <p:cNvSpPr txBox="1"/>
          <p:nvPr/>
        </p:nvSpPr>
        <p:spPr>
          <a:xfrm>
            <a:off x="886691" y="1200727"/>
            <a:ext cx="9966037" cy="4524315"/>
          </a:xfrm>
          <a:prstGeom prst="rect">
            <a:avLst/>
          </a:prstGeom>
          <a:noFill/>
        </p:spPr>
        <p:txBody>
          <a:bodyPr wrap="square" rtlCol="0">
            <a:spAutoFit/>
          </a:bodyPr>
          <a:lstStyle/>
          <a:p>
            <a:r>
              <a:rPr lang="en-US" sz="2400" dirty="0"/>
              <a:t>Who are your users?</a:t>
            </a:r>
          </a:p>
          <a:p>
            <a:endParaRPr lang="en-US" sz="2400" dirty="0"/>
          </a:p>
          <a:p>
            <a:r>
              <a:rPr lang="en-US" sz="2400" dirty="0"/>
              <a:t>What departments and which users will need access?</a:t>
            </a:r>
          </a:p>
          <a:p>
            <a:endParaRPr lang="en-US" sz="2400" dirty="0"/>
          </a:p>
          <a:p>
            <a:r>
              <a:rPr lang="en-US" sz="2400" dirty="0"/>
              <a:t>Who are the builders and who are the consumers of analytics?</a:t>
            </a:r>
          </a:p>
          <a:p>
            <a:endParaRPr lang="en-US" sz="2400" dirty="0"/>
          </a:p>
          <a:p>
            <a:r>
              <a:rPr lang="en-US" sz="2400" dirty="0"/>
              <a:t>What kind of workflows do you have?</a:t>
            </a:r>
          </a:p>
          <a:p>
            <a:endParaRPr lang="en-US" sz="2400" dirty="0"/>
          </a:p>
          <a:p>
            <a:r>
              <a:rPr lang="en-US" sz="2400" dirty="0"/>
              <a:t>Are they memory/disk/CPU intensive?  Can they be optimized?</a:t>
            </a:r>
          </a:p>
          <a:p>
            <a:endParaRPr lang="en-US" sz="2400" dirty="0"/>
          </a:p>
          <a:p>
            <a:r>
              <a:rPr lang="en-US" sz="2400" dirty="0"/>
              <a:t>What data sources are necessary and can they be accessed through firewalls?</a:t>
            </a:r>
          </a:p>
        </p:txBody>
      </p:sp>
    </p:spTree>
    <p:extLst>
      <p:ext uri="{BB962C8B-B14F-4D97-AF65-F5344CB8AC3E}">
        <p14:creationId xmlns:p14="http://schemas.microsoft.com/office/powerpoint/2010/main" val="1902648628"/>
      </p:ext>
    </p:extLst>
  </p:cSld>
  <p:clrMapOvr>
    <a:masterClrMapping/>
  </p:clrMapOvr>
</p:sld>
</file>

<file path=ppt/theme/theme1.xml><?xml version="1.0" encoding="utf-8"?>
<a:theme xmlns:a="http://schemas.openxmlformats.org/drawingml/2006/main" name="Office Theme">
  <a:themeElements>
    <a:clrScheme name="Blue">
      <a:dk1>
        <a:srgbClr val="000000"/>
      </a:dk1>
      <a:lt1>
        <a:srgbClr val="FFFFFF"/>
      </a:lt1>
      <a:dk2>
        <a:srgbClr val="282828"/>
      </a:dk2>
      <a:lt2>
        <a:srgbClr val="D4D4D4"/>
      </a:lt2>
      <a:accent1>
        <a:srgbClr val="A6A6A6"/>
      </a:accent1>
      <a:accent2>
        <a:srgbClr val="7E7E7E"/>
      </a:accent2>
      <a:accent3>
        <a:srgbClr val="595959"/>
      </a:accent3>
      <a:accent4>
        <a:srgbClr val="404040"/>
      </a:accent4>
      <a:accent5>
        <a:srgbClr val="262626"/>
      </a:accent5>
      <a:accent6>
        <a:srgbClr val="118CE7"/>
      </a:accent6>
      <a:hlink>
        <a:srgbClr val="118BE6"/>
      </a:hlink>
      <a:folHlink>
        <a:srgbClr val="969696"/>
      </a:folHlink>
    </a:clrScheme>
    <a:fontScheme name="Custom 2">
      <a:majorFont>
        <a:latin typeface="Roboto medium"/>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8CBA89640F30E4699EAE9917F6CB3B4" ma:contentTypeVersion="5" ma:contentTypeDescription="Create a new document." ma:contentTypeScope="" ma:versionID="fc2b6654bc824407152568d68476fa55">
  <xsd:schema xmlns:xsd="http://www.w3.org/2001/XMLSchema" xmlns:xs="http://www.w3.org/2001/XMLSchema" xmlns:p="http://schemas.microsoft.com/office/2006/metadata/properties" xmlns:ns2="706954c3-7663-4b14-8478-a7194a204e25" targetNamespace="http://schemas.microsoft.com/office/2006/metadata/properties" ma:root="true" ma:fieldsID="fc40a34e4c290711a98a0338936d2d1c" ns2:_="">
    <xsd:import namespace="706954c3-7663-4b14-8478-a7194a204e2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6954c3-7663-4b14-8478-a7194a204e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B1A022C-2F9C-42EA-A204-0D0077F79C41}">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06954c3-7663-4b14-8478-a7194a204e25"/>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BAB1BB53-CF12-496A-945D-07DF090750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6954c3-7663-4b14-8478-a7194a204e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1D1490-311E-4D90-9DBC-5E8A1356E1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443</TotalTime>
  <Words>881</Words>
  <Application>Microsoft Office PowerPoint</Application>
  <PresentationFormat>Widescreen</PresentationFormat>
  <Paragraphs>167</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Abadi Extra Light</vt:lpstr>
      <vt:lpstr>Arial</vt:lpstr>
      <vt:lpstr>Calibri</vt:lpstr>
      <vt:lpstr>Roboto Black</vt:lpstr>
      <vt:lpstr>Roboto Light</vt:lpstr>
      <vt:lpstr>Roboto Light</vt:lpstr>
      <vt:lpstr>Roboto Medium</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Heisler</dc:creator>
  <cp:lastModifiedBy>Grant, Jared</cp:lastModifiedBy>
  <cp:revision>36</cp:revision>
  <dcterms:created xsi:type="dcterms:W3CDTF">2019-03-28T15:42:36Z</dcterms:created>
  <dcterms:modified xsi:type="dcterms:W3CDTF">2019-10-03T17:09:43Z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0x01010078CBA89640F30E4699EAE9917F6CB3B4</vt:lpwstr>
  </property>
</Properties>
</file>