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238AFCE-02C0-4660-98BB-778D551913F9}" type="slidenum">
              <a:rPr b="0" lang="ru-RU" sz="1400" spc="-1" strike="noStrike">
                <a:latin typeface="Times New Roman"/>
              </a:rPr>
              <a:t>1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BE39EE1-519A-4BDA-A79F-2F297D029D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5DA5696-15D1-4FD9-8479-828601CFBD4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Houses" descr=""/>
          <p:cNvPicPr/>
          <p:nvPr/>
        </p:nvPicPr>
        <p:blipFill>
          <a:blip r:embed="rId2"/>
          <a:srcRect l="0" t="0" r="0" b="16442"/>
          <a:stretch/>
        </p:blipFill>
        <p:spPr>
          <a:xfrm>
            <a:off x="15480" y="3562560"/>
            <a:ext cx="12012120" cy="32940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4095720" y="443880"/>
            <a:ext cx="34560" cy="4306680"/>
          </a:xfrm>
          <a:prstGeom prst="rect">
            <a:avLst/>
          </a:prstGeom>
          <a:gradFill rotWithShape="0">
            <a:gsLst>
              <a:gs pos="0">
                <a:srgbClr val="263996"/>
              </a:gs>
              <a:gs pos="100000">
                <a:srgbClr val="008bd3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4015800" y="443880"/>
            <a:ext cx="34560" cy="1798560"/>
          </a:xfrm>
          <a:prstGeom prst="rect">
            <a:avLst/>
          </a:prstGeom>
          <a:gradFill rotWithShape="0">
            <a:gsLst>
              <a:gs pos="0">
                <a:srgbClr val="263996"/>
              </a:gs>
              <a:gs pos="100000">
                <a:srgbClr val="008bd3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3933720" y="4743720"/>
            <a:ext cx="358920" cy="358920"/>
          </a:xfrm>
          <a:prstGeom prst="ellipse">
            <a:avLst/>
          </a:prstGeom>
          <a:noFill/>
          <a:ln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2" descr=""/>
          <p:cNvPicPr/>
          <p:nvPr/>
        </p:nvPicPr>
        <p:blipFill>
          <a:blip r:embed="rId3"/>
          <a:stretch/>
        </p:blipFill>
        <p:spPr>
          <a:xfrm>
            <a:off x="4113720" y="443880"/>
            <a:ext cx="3480480" cy="1159200"/>
          </a:xfrm>
          <a:prstGeom prst="rect">
            <a:avLst/>
          </a:prstGeom>
          <a:ln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latin typeface="Times New Roman"/>
              </a:rPr>
              <a:t>Footer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8CA62C9-2390-4488-B953-7CF65E6C9D35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Houses" descr=""/>
          <p:cNvPicPr/>
          <p:nvPr/>
        </p:nvPicPr>
        <p:blipFill>
          <a:blip r:embed="rId2"/>
          <a:srcRect l="0" t="0" r="0" b="16442"/>
          <a:stretch/>
        </p:blipFill>
        <p:spPr>
          <a:xfrm>
            <a:off x="15480" y="3562560"/>
            <a:ext cx="12012120" cy="329400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 rot="5400000">
            <a:off x="9143640" y="-1901880"/>
            <a:ext cx="34560" cy="5398560"/>
          </a:xfrm>
          <a:prstGeom prst="rect">
            <a:avLst/>
          </a:prstGeom>
          <a:gradFill rotWithShape="0">
            <a:gsLst>
              <a:gs pos="0">
                <a:srgbClr val="263996"/>
              </a:gs>
              <a:gs pos="100000">
                <a:srgbClr val="008bd3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 rot="5400000">
            <a:off x="1191960" y="436680"/>
            <a:ext cx="34560" cy="71856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0" y="2050560"/>
            <a:ext cx="12190680" cy="48060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4"/>
          <p:cNvSpPr/>
          <p:nvPr/>
        </p:nvSpPr>
        <p:spPr>
          <a:xfrm>
            <a:off x="1568520" y="694440"/>
            <a:ext cx="205920" cy="205920"/>
          </a:xfrm>
          <a:prstGeom prst="ellipse">
            <a:avLst/>
          </a:prstGeom>
          <a:noFill/>
          <a:ln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6252480" y="694440"/>
            <a:ext cx="205920" cy="205920"/>
          </a:xfrm>
          <a:prstGeom prst="ellipse">
            <a:avLst/>
          </a:prstGeom>
          <a:noFill/>
          <a:ln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6"/>
          <p:cNvSpPr/>
          <p:nvPr/>
        </p:nvSpPr>
        <p:spPr>
          <a:xfrm>
            <a:off x="647640" y="694440"/>
            <a:ext cx="205920" cy="205920"/>
          </a:xfrm>
          <a:prstGeom prst="ellipse">
            <a:avLst/>
          </a:prstGeom>
          <a:noFill/>
          <a:ln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7"/>
          <p:cNvSpPr/>
          <p:nvPr/>
        </p:nvSpPr>
        <p:spPr>
          <a:xfrm>
            <a:off x="7496280" y="6400800"/>
            <a:ext cx="45723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80000"/>
              </a:lnSpc>
            </a:pPr>
            <a:r>
              <a:rPr b="1" lang="ru-RU" sz="1400" spc="-1" strike="noStrike">
                <a:solidFill>
                  <a:srgbClr val="808080"/>
                </a:solidFill>
                <a:latin typeface="Calibri"/>
                <a:ea typeface="DejaVu Sans"/>
              </a:rPr>
              <a:t>ИТОГОВЫЙ  КОНКУРС ПРОЕКТОВ В РТУ МИРЭА - 2022 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54" name="Picture 2" descr=""/>
          <p:cNvPicPr/>
          <p:nvPr/>
        </p:nvPicPr>
        <p:blipFill>
          <a:blip r:embed="rId3"/>
          <a:stretch/>
        </p:blipFill>
        <p:spPr>
          <a:xfrm>
            <a:off x="9968760" y="103320"/>
            <a:ext cx="1887480" cy="628200"/>
          </a:xfrm>
          <a:prstGeom prst="rect">
            <a:avLst/>
          </a:prstGeom>
          <a:ln>
            <a:noFill/>
          </a:ln>
        </p:spPr>
      </p:pic>
      <p:sp>
        <p:nvSpPr>
          <p:cNvPr id="55" name="PlaceHolder 8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latin typeface="Times New Roman"/>
              </a:rPr>
              <a:t>Footer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113365A-3236-4A51-B9BD-C1812E6CDCB1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Houses" descr=""/>
          <p:cNvPicPr/>
          <p:nvPr/>
        </p:nvPicPr>
        <p:blipFill>
          <a:blip r:embed="rId2"/>
          <a:srcRect l="0" t="0" r="0" b="16442"/>
          <a:stretch/>
        </p:blipFill>
        <p:spPr>
          <a:xfrm>
            <a:off x="15480" y="3562560"/>
            <a:ext cx="12012120" cy="329400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 rot="5400000">
            <a:off x="9143640" y="-1901880"/>
            <a:ext cx="34560" cy="5398560"/>
          </a:xfrm>
          <a:prstGeom prst="rect">
            <a:avLst/>
          </a:prstGeom>
          <a:gradFill rotWithShape="0">
            <a:gsLst>
              <a:gs pos="0">
                <a:srgbClr val="263996"/>
              </a:gs>
              <a:gs pos="100000">
                <a:srgbClr val="008bd3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"/>
          <p:cNvSpPr/>
          <p:nvPr/>
        </p:nvSpPr>
        <p:spPr>
          <a:xfrm rot="5400000">
            <a:off x="1191960" y="436680"/>
            <a:ext cx="34560" cy="71856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3"/>
          <p:cNvSpPr/>
          <p:nvPr/>
        </p:nvSpPr>
        <p:spPr>
          <a:xfrm>
            <a:off x="0" y="2050560"/>
            <a:ext cx="12190680" cy="48060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4"/>
          <p:cNvSpPr/>
          <p:nvPr/>
        </p:nvSpPr>
        <p:spPr>
          <a:xfrm>
            <a:off x="1568520" y="694440"/>
            <a:ext cx="205920" cy="205920"/>
          </a:xfrm>
          <a:prstGeom prst="ellipse">
            <a:avLst/>
          </a:prstGeom>
          <a:noFill/>
          <a:ln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5"/>
          <p:cNvSpPr/>
          <p:nvPr/>
        </p:nvSpPr>
        <p:spPr>
          <a:xfrm>
            <a:off x="6252480" y="694440"/>
            <a:ext cx="205920" cy="205920"/>
          </a:xfrm>
          <a:prstGeom prst="ellipse">
            <a:avLst/>
          </a:prstGeom>
          <a:noFill/>
          <a:ln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"/>
          <p:cNvSpPr/>
          <p:nvPr/>
        </p:nvSpPr>
        <p:spPr>
          <a:xfrm>
            <a:off x="647640" y="694440"/>
            <a:ext cx="205920" cy="205920"/>
          </a:xfrm>
          <a:prstGeom prst="ellipse">
            <a:avLst/>
          </a:prstGeom>
          <a:noFill/>
          <a:ln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7"/>
          <p:cNvSpPr/>
          <p:nvPr/>
        </p:nvSpPr>
        <p:spPr>
          <a:xfrm>
            <a:off x="7496280" y="6400800"/>
            <a:ext cx="45723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80000"/>
              </a:lnSpc>
            </a:pPr>
            <a:r>
              <a:rPr b="1" lang="ru-RU" sz="1400" spc="-1" strike="noStrike">
                <a:solidFill>
                  <a:srgbClr val="808080"/>
                </a:solidFill>
                <a:latin typeface="Calibri"/>
                <a:ea typeface="DejaVu Sans"/>
              </a:rPr>
              <a:t>ИТОГОВЫЙ  КОНКУРС ПРОЕКТОВ В РТУ МИРЭА - 2022 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3"/>
          <a:stretch/>
        </p:blipFill>
        <p:spPr>
          <a:xfrm>
            <a:off x="9968760" y="103320"/>
            <a:ext cx="1887480" cy="628200"/>
          </a:xfrm>
          <a:prstGeom prst="rect">
            <a:avLst/>
          </a:prstGeom>
          <a:ln>
            <a:noFill/>
          </a:ln>
        </p:spPr>
      </p:pic>
      <p:sp>
        <p:nvSpPr>
          <p:cNvPr id="105" name="PlaceHolder 8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latin typeface="Times New Roman"/>
              </a:rPr>
              <a:t>Footer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06" name="PlaceHolder 9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7E25CB6-FF10-47E6-93F2-084C19C9FE8A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07" name="PlaceHolder 10"/>
          <p:cNvSpPr>
            <a:spLocks noGrp="1"/>
          </p:cNvSpPr>
          <p:nvPr>
            <p:ph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10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8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200480" y="1905120"/>
            <a:ext cx="7875720" cy="9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i="1" lang="ru-RU" sz="2400" spc="-1" strike="noStrike">
                <a:solidFill>
                  <a:srgbClr val="333f4f"/>
                </a:solidFill>
                <a:latin typeface="Calibri"/>
              </a:rPr>
              <a:t>«Интеллектуальный анализ текстов рабочих программ дисциплин института»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5080" y="263880"/>
            <a:ext cx="3226320" cy="26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ru-RU" sz="3200" spc="-1" strike="noStrike">
                <a:solidFill>
                  <a:srgbClr val="263996"/>
                </a:solidFill>
                <a:latin typeface="Calibri"/>
                <a:ea typeface="DejaVu Sans"/>
              </a:rPr>
              <a:t>ИТОГОВЫЙ  КОНКУРС ПРОЕКТОВ В РТУ МИРЭА - 2022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470120" y="2880000"/>
            <a:ext cx="7606080" cy="22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Автор проекта: 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	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Самсонов Олег Денисович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Учебная группа: 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	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ИММО-02-20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Руководитель: 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	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Юрченков Иван Александрович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МИРЭА - Российский технологический университет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30.06.2022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55" name="Рисунок 6" descr=""/>
          <p:cNvPicPr/>
          <p:nvPr/>
        </p:nvPicPr>
        <p:blipFill>
          <a:blip r:embed="rId1"/>
          <a:stretch/>
        </p:blipFill>
        <p:spPr>
          <a:xfrm>
            <a:off x="10187280" y="263880"/>
            <a:ext cx="1483200" cy="1639800"/>
          </a:xfrm>
          <a:prstGeom prst="rect">
            <a:avLst/>
          </a:prstGeom>
          <a:ln>
            <a:noFill/>
          </a:ln>
        </p:spPr>
      </p:pic>
      <p:pic>
        <p:nvPicPr>
          <p:cNvPr id="156" name="Picture 3" descr=""/>
          <p:cNvPicPr/>
          <p:nvPr/>
        </p:nvPicPr>
        <p:blipFill>
          <a:blip r:embed="rId2"/>
          <a:stretch/>
        </p:blipFill>
        <p:spPr>
          <a:xfrm>
            <a:off x="4312800" y="446400"/>
            <a:ext cx="3340800" cy="14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93640" y="321120"/>
            <a:ext cx="8787960" cy="39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Идея проекта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58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9240" cy="680760"/>
          </a:xfrm>
          <a:prstGeom prst="rect">
            <a:avLst/>
          </a:prstGeom>
          <a:ln>
            <a:noFill/>
          </a:ln>
        </p:spPr>
      </p:pic>
      <p:pic>
        <p:nvPicPr>
          <p:cNvPr id="159" name="Picture 4" descr=""/>
          <p:cNvPicPr/>
          <p:nvPr/>
        </p:nvPicPr>
        <p:blipFill>
          <a:blip r:embed="rId2"/>
          <a:stretch/>
        </p:blipFill>
        <p:spPr>
          <a:xfrm>
            <a:off x="10949400" y="869400"/>
            <a:ext cx="1470240" cy="147024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581760" y="2301120"/>
            <a:ext cx="356760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  <a:ea typeface="DejaVu Sans"/>
              </a:rPr>
              <a:t>ЗАДАЧА ПРОЕКТА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61" name="Рисунок 7" descr=""/>
          <p:cNvPicPr/>
          <p:nvPr/>
        </p:nvPicPr>
        <p:blipFill>
          <a:blip r:embed="rId3"/>
          <a:stretch/>
        </p:blipFill>
        <p:spPr>
          <a:xfrm>
            <a:off x="581760" y="2700000"/>
            <a:ext cx="1217880" cy="31284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587160" y="4320000"/>
            <a:ext cx="445248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  <a:ea typeface="DejaVu Sans"/>
              </a:rPr>
              <a:t>ПРИМЕНЕНИЕ ПРОЕКТА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63" name="Рисунок 16" descr=""/>
          <p:cNvPicPr/>
          <p:nvPr/>
        </p:nvPicPr>
        <p:blipFill>
          <a:blip r:embed="rId4"/>
          <a:stretch/>
        </p:blipFill>
        <p:spPr>
          <a:xfrm>
            <a:off x="587160" y="4726800"/>
            <a:ext cx="1217880" cy="312840"/>
          </a:xfrm>
          <a:prstGeom prst="rect">
            <a:avLst/>
          </a:prstGeom>
          <a:ln>
            <a:noFill/>
          </a:ln>
        </p:spPr>
      </p:pic>
      <p:sp>
        <p:nvSpPr>
          <p:cNvPr id="164" name="CustomShape 4"/>
          <p:cNvSpPr/>
          <p:nvPr/>
        </p:nvSpPr>
        <p:spPr>
          <a:xfrm>
            <a:off x="540000" y="5040000"/>
            <a:ext cx="11159640" cy="1079640"/>
          </a:xfrm>
          <a:prstGeom prst="rect">
            <a:avLst/>
          </a:prstGeom>
          <a:solidFill>
            <a:srgbClr val="cccccc">
              <a:alpha val="40000"/>
            </a:srgbClr>
          </a:solidFill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just">
              <a:lnSpc>
                <a:spcPct val="100000"/>
              </a:lnSpc>
            </a:pPr>
            <a:r>
              <a:rPr b="1" lang="ru-RU" sz="2400" spc="-1" strike="noStrike">
                <a:solidFill>
                  <a:srgbClr val="0070ad"/>
                </a:solidFill>
                <a:latin typeface="Calibri"/>
                <a:ea typeface="DejaVu Sans"/>
              </a:rPr>
              <a:t>Сокращение времени работы преподавательского состава при разработке документации, которое без автоматизации может занимать месяцы.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540000" y="3060000"/>
            <a:ext cx="11159640" cy="1079640"/>
          </a:xfrm>
          <a:prstGeom prst="rect">
            <a:avLst/>
          </a:prstGeom>
          <a:solidFill>
            <a:srgbClr val="cccccc">
              <a:alpha val="40000"/>
            </a:srgbClr>
          </a:solidFill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just">
              <a:lnSpc>
                <a:spcPct val="100000"/>
              </a:lnSpc>
            </a:pPr>
            <a:r>
              <a:rPr b="1" lang="ru-RU" sz="2400" spc="-1" strike="noStrike">
                <a:solidFill>
                  <a:srgbClr val="0070ad"/>
                </a:solidFill>
                <a:latin typeface="Calibri"/>
                <a:ea typeface="DejaVu Sans"/>
              </a:rPr>
              <a:t>Скрипт и приложение по обработке текста документов и вывод о схожества тем отдельных лекций в рамках направления подготовки на основе корреляционного анализа.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540000" y="1080000"/>
            <a:ext cx="11159640" cy="1079640"/>
          </a:xfrm>
          <a:prstGeom prst="rect">
            <a:avLst/>
          </a:prstGeom>
          <a:solidFill>
            <a:srgbClr val="cccccc">
              <a:alpha val="40000"/>
            </a:srgbClr>
          </a:solidFill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70ad"/>
                </a:solidFill>
                <a:latin typeface="Calibri"/>
                <a:ea typeface="DejaVu Sans"/>
              </a:rPr>
              <a:t>Использование нейролингвистического анализа для поддержки принятия решений при составлении рабочей программы дисциплины университета.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45760" y="285840"/>
            <a:ext cx="8787960" cy="39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ТЕОРЕТИЧЕСКОЕ ОТСТУПЛЕНИЕ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68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9240" cy="680760"/>
          </a:xfrm>
          <a:prstGeom prst="rect">
            <a:avLst/>
          </a:prstGeom>
          <a:ln>
            <a:noFill/>
          </a:ln>
        </p:spPr>
      </p:pic>
      <p:sp>
        <p:nvSpPr>
          <p:cNvPr id="169" name="TextShape 2"/>
          <p:cNvSpPr txBox="1"/>
          <p:nvPr/>
        </p:nvSpPr>
        <p:spPr>
          <a:xfrm>
            <a:off x="609480" y="1152000"/>
            <a:ext cx="10972080" cy="51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latin typeface="Arial"/>
              </a:rPr>
              <a:t>Рабочая программа дисциплины – </a:t>
            </a:r>
            <a:endParaRPr b="1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1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3200" spc="-1" strike="noStrike">
                <a:latin typeface="Arial"/>
              </a:rPr>
              <a:t>Проблема:</a:t>
            </a:r>
            <a:endParaRPr b="1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45760" y="285840"/>
            <a:ext cx="8787960" cy="39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Описание набора данных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71" name="Picture 1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9240" cy="680760"/>
          </a:xfrm>
          <a:prstGeom prst="rect">
            <a:avLst/>
          </a:prstGeom>
          <a:ln>
            <a:noFill/>
          </a:ln>
        </p:spPr>
      </p:pic>
      <p:sp>
        <p:nvSpPr>
          <p:cNvPr id="172" name="TextShape 2"/>
          <p:cNvSpPr txBox="1"/>
          <p:nvPr/>
        </p:nvSpPr>
        <p:spPr>
          <a:xfrm>
            <a:off x="609480" y="1080000"/>
            <a:ext cx="3638520" cy="28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just"/>
            <a:r>
              <a:rPr b="0" lang="ru-RU" sz="3200" spc="-1" strike="noStrike">
                <a:latin typeface="Arial"/>
              </a:rPr>
              <a:t>Каталог:</a:t>
            </a:r>
            <a:endParaRPr b="0" lang="ru-RU" sz="3200" spc="-1" strike="noStrike">
              <a:latin typeface="Arial"/>
            </a:endParaRPr>
          </a:p>
          <a:p>
            <a:pPr algn="just"/>
            <a:r>
              <a:rPr b="0" lang="ru-RU" sz="3200" spc="-1" strike="noStrike">
                <a:latin typeface="Arial"/>
              </a:rPr>
              <a:t>* Год</a:t>
            </a:r>
            <a:endParaRPr b="0" lang="ru-RU" sz="3200" spc="-1" strike="noStrike">
              <a:latin typeface="Arial"/>
            </a:endParaRPr>
          </a:p>
          <a:p>
            <a:pPr algn="just"/>
            <a:r>
              <a:rPr b="0" lang="ru-RU" sz="3200" spc="-1" strike="noStrike">
                <a:latin typeface="Arial"/>
              </a:rPr>
              <a:t>** Направление</a:t>
            </a:r>
            <a:endParaRPr b="0" lang="ru-RU" sz="3200" spc="-1" strike="noStrike">
              <a:latin typeface="Arial"/>
            </a:endParaRPr>
          </a:p>
          <a:p>
            <a:pPr algn="just"/>
            <a:r>
              <a:rPr b="0" lang="ru-RU" sz="3200" spc="-1" strike="noStrike">
                <a:latin typeface="Arial"/>
              </a:rPr>
              <a:t>*** Кафедра</a:t>
            </a:r>
            <a:endParaRPr b="0" lang="ru-RU" sz="3200" spc="-1" strike="noStrike">
              <a:latin typeface="Arial"/>
            </a:endParaRPr>
          </a:p>
          <a:p>
            <a:pPr algn="just"/>
            <a:r>
              <a:rPr b="0" lang="ru-RU" sz="3200" spc="-1" strike="noStrike">
                <a:latin typeface="Arial"/>
              </a:rPr>
              <a:t>**** Дисциплина</a:t>
            </a:r>
            <a:endParaRPr b="0" lang="ru-RU" sz="3200" spc="-1" strike="noStrike">
              <a:latin typeface="Arial"/>
            </a:endParaRPr>
          </a:p>
          <a:p>
            <a:pPr algn="just"/>
            <a:r>
              <a:rPr b="0" lang="ru-RU" sz="3200" spc="-1" strike="noStrike">
                <a:latin typeface="Arial"/>
              </a:rPr>
              <a:t>***** Лекции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7488000" y="2173320"/>
            <a:ext cx="4392000" cy="315468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3"/>
          <a:stretch/>
        </p:blipFill>
        <p:spPr>
          <a:xfrm>
            <a:off x="3744000" y="1603800"/>
            <a:ext cx="3830400" cy="408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45760" y="285840"/>
            <a:ext cx="8787960" cy="39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Обработка набора данных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76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9240" cy="680760"/>
          </a:xfrm>
          <a:prstGeom prst="rect">
            <a:avLst/>
          </a:prstGeom>
          <a:ln>
            <a:noFill/>
          </a:ln>
        </p:spPr>
      </p:pic>
      <p:sp>
        <p:nvSpPr>
          <p:cNvPr id="177" name="TextShape 2"/>
          <p:cNvSpPr txBox="1"/>
          <p:nvPr/>
        </p:nvSpPr>
        <p:spPr>
          <a:xfrm>
            <a:off x="609480" y="4824000"/>
            <a:ext cx="10932480" cy="75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720000" y="1195200"/>
            <a:ext cx="10821960" cy="362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45760" y="285840"/>
            <a:ext cx="8787960" cy="39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Архитектура нейронной сети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80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9240" cy="680760"/>
          </a:xfrm>
          <a:prstGeom prst="rect">
            <a:avLst/>
          </a:prstGeom>
          <a:ln>
            <a:noFill/>
          </a:ln>
        </p:spPr>
      </p:pic>
      <p:sp>
        <p:nvSpPr>
          <p:cNvPr id="181" name="TextShape 2"/>
          <p:cNvSpPr txBox="1"/>
          <p:nvPr/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3574800" y="1296000"/>
            <a:ext cx="8396280" cy="4710240"/>
          </a:xfrm>
          <a:prstGeom prst="rect">
            <a:avLst/>
          </a:prstGeom>
          <a:ln>
            <a:noFill/>
          </a:ln>
        </p:spPr>
      </p:pic>
      <p:sp>
        <p:nvSpPr>
          <p:cNvPr id="183" name="TextShape 1"/>
          <p:cNvSpPr txBox="1"/>
          <p:nvPr/>
        </p:nvSpPr>
        <p:spPr>
          <a:xfrm>
            <a:off x="545760" y="285840"/>
            <a:ext cx="8787960" cy="39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Результаты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84" name="Picture 2" descr=""/>
          <p:cNvPicPr/>
          <p:nvPr/>
        </p:nvPicPr>
        <p:blipFill>
          <a:blip r:embed="rId2"/>
          <a:srcRect l="34582" t="32269" r="11127" b="28161"/>
          <a:stretch/>
        </p:blipFill>
        <p:spPr>
          <a:xfrm>
            <a:off x="10107720" y="69120"/>
            <a:ext cx="1749240" cy="680760"/>
          </a:xfrm>
          <a:prstGeom prst="rect">
            <a:avLst/>
          </a:prstGeom>
          <a:ln>
            <a:noFill/>
          </a:ln>
        </p:spPr>
      </p:pic>
      <p:sp>
        <p:nvSpPr>
          <p:cNvPr id="185" name="TextShape 2"/>
          <p:cNvSpPr txBox="1"/>
          <p:nvPr/>
        </p:nvSpPr>
        <p:spPr>
          <a:xfrm>
            <a:off x="609480" y="1008000"/>
            <a:ext cx="3350520" cy="53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just"/>
            <a:r>
              <a:rPr b="0" lang="ru-RU" sz="3200" spc="-1" strike="noStrike">
                <a:latin typeface="Arial"/>
              </a:rPr>
              <a:t>Корреляционная матрица показывает схожесть документов, сгруппированных по дисциплинам.</a:t>
            </a:r>
            <a:endParaRPr b="0" lang="ru-RU" sz="3200" spc="-1" strike="noStrike">
              <a:latin typeface="Arial"/>
            </a:endParaRPr>
          </a:p>
          <a:p>
            <a:pPr algn="just"/>
            <a:endParaRPr b="0" lang="ru-RU" sz="3200" spc="-1" strike="noStrike">
              <a:latin typeface="Arial"/>
            </a:endParaRPr>
          </a:p>
          <a:p>
            <a:pPr algn="just"/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45760" y="285840"/>
            <a:ext cx="8787960" cy="39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Выводы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87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9240" cy="680760"/>
          </a:xfrm>
          <a:prstGeom prst="rect">
            <a:avLst/>
          </a:prstGeom>
          <a:ln>
            <a:noFill/>
          </a:ln>
        </p:spPr>
      </p:pic>
      <p:sp>
        <p:nvSpPr>
          <p:cNvPr id="188" name="TextShape 2"/>
          <p:cNvSpPr txBox="1"/>
          <p:nvPr/>
        </p:nvSpPr>
        <p:spPr>
          <a:xfrm>
            <a:off x="609480" y="1152000"/>
            <a:ext cx="10972440" cy="51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3200" spc="-1" strike="noStrike">
                <a:latin typeface="Arial"/>
              </a:rPr>
              <a:t>У нас получилось...</a:t>
            </a:r>
            <a:endParaRPr b="0" i="1" lang="ru-RU" sz="3200" spc="-1" strike="noStrike">
              <a:latin typeface="Arial"/>
            </a:endParaRPr>
          </a:p>
          <a:p>
            <a:pPr algn="ctr"/>
            <a:endParaRPr b="0" i="1" lang="ru-RU" sz="3200" spc="-1" strike="noStrike">
              <a:latin typeface="Arial"/>
            </a:endParaRPr>
          </a:p>
          <a:p>
            <a:pPr algn="ctr"/>
            <a:r>
              <a:rPr b="0" lang="ru-RU" sz="3200" spc="-1" strike="noStrike">
                <a:latin typeface="Arial"/>
              </a:rPr>
              <a:t>Таким образом, </a:t>
            </a:r>
            <a:endParaRPr b="0" i="1" lang="ru-RU" sz="3200" spc="-1" strike="noStrike">
              <a:latin typeface="Arial"/>
            </a:endParaRPr>
          </a:p>
          <a:p>
            <a:pPr algn="ctr"/>
            <a:endParaRPr b="0" i="1" lang="ru-RU" sz="3200" spc="-1" strike="noStrike">
              <a:latin typeface="Arial"/>
            </a:endParaRPr>
          </a:p>
          <a:p>
            <a:pPr algn="ctr"/>
            <a:r>
              <a:rPr b="0" i="1" lang="ru-RU" sz="3200" spc="-1" strike="noStrike">
                <a:latin typeface="Arial"/>
              </a:rPr>
              <a:t>(Исходник: https://github.com/Amonimus/RPD_Samsonov)</a:t>
            </a:r>
            <a:endParaRPr b="0" i="1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9240" cy="680760"/>
          </a:xfrm>
          <a:prstGeom prst="rect">
            <a:avLst/>
          </a:prstGeom>
          <a:ln>
            <a:noFill/>
          </a:ln>
        </p:spPr>
      </p:pic>
      <p:sp>
        <p:nvSpPr>
          <p:cNvPr id="190" name="CustomShape 1"/>
          <p:cNvSpPr/>
          <p:nvPr/>
        </p:nvSpPr>
        <p:spPr>
          <a:xfrm>
            <a:off x="2198160" y="2525040"/>
            <a:ext cx="84513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5400" spc="-1" strike="noStrike">
                <a:solidFill>
                  <a:srgbClr val="4472c4"/>
                </a:solidFill>
                <a:latin typeface="Calibri"/>
                <a:ea typeface="DejaVu Sans"/>
              </a:rPr>
              <a:t>СПАСИБО ЗА ВНИМАНИЕ!</a:t>
            </a:r>
            <a:endParaRPr b="0" lang="ru-RU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1808</TotalTime>
  <Application>LibreOffice/6.2.4.2$Windows_x86 LibreOffice_project/2412653d852ce75f65fbfa83fb7e7b669a126d64</Application>
  <Words>180</Words>
  <Paragraphs>55</Paragraphs>
  <Company>VistaVideo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2018-05-28T23:03:13Z</dcterms:created>
  <dc:creator>Roman Lesovoy</dc:creator>
  <dc:description/>
  <dc:language>ru-RU</dc:language>
  <cp:lastModifiedBy/>
  <dcterms:modified xsi:type="dcterms:W3CDTF">2022-04-13T14:19:49Z</dcterms:modified>
  <cp:revision>131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VistaVideo</vt:lpwstr>
  </property>
  <property fmtid="{D5CDD505-2E9C-101B-9397-08002B2CF9AE}" pid="4" name="Notes">
    <vt:i4>1</vt:i4>
  </property>
  <property fmtid="{D5CDD505-2E9C-101B-9397-08002B2CF9AE}" pid="5" name="PresentationFormat">
    <vt:lpwstr>Широкоэкранный</vt:lpwstr>
  </property>
  <property fmtid="{D5CDD505-2E9C-101B-9397-08002B2CF9AE}" pid="6" name="Slides">
    <vt:i4>9</vt:i4>
  </property>
</Properties>
</file>