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22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D0F780B-A3A5-4DE9-8372-1FE0CE75C025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30" name="Text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93D75DA-9F8A-4DBB-A7FA-B8CC7F2F78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33" name="Text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C0ACA40-D640-46AA-891A-809EC31489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0680" cy="32925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095720" y="443880"/>
            <a:ext cx="33120" cy="43052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5800" y="443880"/>
            <a:ext cx="33120" cy="17971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933720" y="4743720"/>
            <a:ext cx="357480" cy="357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4113720" y="443880"/>
            <a:ext cx="3479040" cy="1157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0680" cy="32925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 rot="5400000">
            <a:off x="9145080" y="-1901880"/>
            <a:ext cx="33120" cy="53971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 rot="5400000">
            <a:off x="1193400" y="435240"/>
            <a:ext cx="33120" cy="71712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0" y="2050560"/>
            <a:ext cx="12189240" cy="48045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156852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625248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64764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7496280" y="6400800"/>
            <a:ext cx="45709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- 2022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6040" cy="62676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0680" cy="329256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1"/>
          <p:cNvSpPr/>
          <p:nvPr/>
        </p:nvSpPr>
        <p:spPr>
          <a:xfrm rot="5400000">
            <a:off x="9145080" y="-1901880"/>
            <a:ext cx="33120" cy="53971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 rot="5400000">
            <a:off x="1193400" y="435240"/>
            <a:ext cx="33120" cy="71712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2050560"/>
            <a:ext cx="12189240" cy="48045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56852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25248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64764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496280" y="6400800"/>
            <a:ext cx="45709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- 2022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6040" cy="62676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0680" cy="329256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1"/>
          <p:cNvSpPr/>
          <p:nvPr/>
        </p:nvSpPr>
        <p:spPr>
          <a:xfrm rot="5400000">
            <a:off x="9145080" y="-1901880"/>
            <a:ext cx="33120" cy="53971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5400000">
            <a:off x="1193400" y="435240"/>
            <a:ext cx="33120" cy="71712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0" y="2050560"/>
            <a:ext cx="12189240" cy="48045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156852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625248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647640" y="694440"/>
            <a:ext cx="204480" cy="2044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7496280" y="6400800"/>
            <a:ext cx="45709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- 2022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6040" cy="62676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wmf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/>
          <p:nvPr/>
        </p:nvSpPr>
        <p:spPr>
          <a:xfrm>
            <a:off x="4200480" y="1905120"/>
            <a:ext cx="787428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i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«Интеллектуальный анализ текстов рабочих программ дисциплин университета»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5080" y="263880"/>
            <a:ext cx="3224880" cy="26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 - 2022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470120" y="2880000"/>
            <a:ext cx="7604640" cy="22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Автор проекта: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Самсонов Олег Денисович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Учебная группа: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ИММО-01-20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Руководитель: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Юрченков Иван Александрович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МИРЭА - Российский технологический университет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30.06.2022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3" name="Рисунок 6" descr=""/>
          <p:cNvPicPr/>
          <p:nvPr/>
        </p:nvPicPr>
        <p:blipFill>
          <a:blip r:embed="rId1"/>
          <a:stretch/>
        </p:blipFill>
        <p:spPr>
          <a:xfrm>
            <a:off x="10187280" y="263880"/>
            <a:ext cx="1481760" cy="16383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3" descr=""/>
          <p:cNvPicPr/>
          <p:nvPr/>
        </p:nvPicPr>
        <p:blipFill>
          <a:blip r:embed="rId2"/>
          <a:stretch/>
        </p:blipFill>
        <p:spPr>
          <a:xfrm>
            <a:off x="4312800" y="446400"/>
            <a:ext cx="3339360" cy="14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260000" y="2527200"/>
            <a:ext cx="1889280" cy="18126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0440000" y="4660560"/>
            <a:ext cx="1655640" cy="1638720"/>
          </a:xfrm>
          <a:prstGeom prst="rect">
            <a:avLst/>
          </a:prstGeom>
          <a:ln w="0">
            <a:noFill/>
          </a:ln>
        </p:spPr>
      </p:pic>
      <p:sp>
        <p:nvSpPr>
          <p:cNvPr id="197" name="TextShape 1"/>
          <p:cNvSpPr/>
          <p:nvPr/>
        </p:nvSpPr>
        <p:spPr>
          <a:xfrm>
            <a:off x="572760" y="28512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Идея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3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4" descr=""/>
          <p:cNvPicPr/>
          <p:nvPr/>
        </p:nvPicPr>
        <p:blipFill>
          <a:blip r:embed="rId4"/>
          <a:stretch/>
        </p:blipFill>
        <p:spPr>
          <a:xfrm>
            <a:off x="10800000" y="869400"/>
            <a:ext cx="1468800" cy="146880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581760" y="2301120"/>
            <a:ext cx="356616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ЗАДАЧА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01" name="Рисунок 7" descr=""/>
          <p:cNvPicPr/>
          <p:nvPr/>
        </p:nvPicPr>
        <p:blipFill>
          <a:blip r:embed="rId5"/>
          <a:stretch/>
        </p:blipFill>
        <p:spPr>
          <a:xfrm>
            <a:off x="581760" y="2700000"/>
            <a:ext cx="1216440" cy="31140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587160" y="4320000"/>
            <a:ext cx="445104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ПРИМЕНЕНИЕ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03" name="Рисунок 16" descr=""/>
          <p:cNvPicPr/>
          <p:nvPr/>
        </p:nvPicPr>
        <p:blipFill>
          <a:blip r:embed="rId6"/>
          <a:stretch/>
        </p:blipFill>
        <p:spPr>
          <a:xfrm>
            <a:off x="587160" y="4726800"/>
            <a:ext cx="1216440" cy="31140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540000" y="5040000"/>
            <a:ext cx="11158200" cy="10782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Сокращение времени работы преподавательского состава при разработке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документации, которое без автоматизации может занимать месяцы.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540000" y="3060000"/>
            <a:ext cx="11158200" cy="10782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Разработка скрипта и приложения по обработке текста документов и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вывод о сходстве тем отдельных лекций в рамках направления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подготовки на основе корреляционного анализа.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40000" y="1080000"/>
            <a:ext cx="11158200" cy="10782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47ff"/>
                </a:solidFill>
                <a:latin typeface="Calibri"/>
                <a:ea typeface="DejaVu Sans"/>
              </a:rPr>
              <a:t>Использование текстмайнинга для поддержки принятия решений при составлении рабочих программ дисциплин университета.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/>
          <p:nvPr/>
        </p:nvSpPr>
        <p:spPr>
          <a:xfrm>
            <a:off x="545760" y="28584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ТЕОРЕТИЧЕСКОЕ ОТСТУПЛЕНИЕ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09" name="TextShape 2"/>
          <p:cNvSpPr/>
          <p:nvPr/>
        </p:nvSpPr>
        <p:spPr>
          <a:xfrm>
            <a:off x="609480" y="1152000"/>
            <a:ext cx="10970640" cy="51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Рабочая программа дисциплины (РПД) — это нормативный документ высшего образовательного учреждения, который включает результаты обучения («знать», «уметь», «владеть») и учебный план (краткое содержание лекций курса и нормативы).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 ходе разработки, РПД сравниваются со всеми другими на наличие совпадений. Если два и более РПД имеет определённую степень сходства, то их стоит рассмотреть на возможность объединения или углубления каждого.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Проверка РПД занимает большое количество времени (месяцы). При помощи функций обработки естественного языка этот процесс можно сократить в десятки раз, для этого нужно определить ключевые слова (темы) лекций.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/>
          <p:nvPr/>
        </p:nvSpPr>
        <p:spPr>
          <a:xfrm>
            <a:off x="545760" y="28584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Описание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1" name="Picture 1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12" name="TextShape 2"/>
          <p:cNvSpPr/>
          <p:nvPr/>
        </p:nvSpPr>
        <p:spPr>
          <a:xfrm>
            <a:off x="180000" y="1415520"/>
            <a:ext cx="6478920" cy="48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качестве входных данных выступают образцы РПД в формате .docx (76 шт.). Их структура одинакова и они проименованы в следущем формате: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&lt;год чтения&gt; &lt;код направления&gt; &lt;код кафедры&gt; &lt;год принятия&gt; &lt;название дисциплины&gt;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i="1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Допустима загрузка образцов с сервера.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818400" y="847440"/>
            <a:ext cx="5060520" cy="539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/>
          <p:nvPr/>
        </p:nvSpPr>
        <p:spPr>
          <a:xfrm>
            <a:off x="545760" y="28584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Обработка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16" name="TextShape 2"/>
          <p:cNvSpPr/>
          <p:nvPr/>
        </p:nvSpPr>
        <p:spPr>
          <a:xfrm>
            <a:off x="609480" y="4824000"/>
            <a:ext cx="10931040" cy="7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720000" y="1195200"/>
            <a:ext cx="9179640" cy="307728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1793520" y="4320000"/>
            <a:ext cx="6306120" cy="27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/>
          <p:nvPr/>
        </p:nvSpPr>
        <p:spPr>
          <a:xfrm>
            <a:off x="545760" y="28584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Результаты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21" name="TextShape 2"/>
          <p:cNvSpPr/>
          <p:nvPr/>
        </p:nvSpPr>
        <p:spPr>
          <a:xfrm>
            <a:off x="609480" y="1477800"/>
            <a:ext cx="334908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Корреляционная матрица показывает схожесть документов, сгруппированных по дисциплинам.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3947040" y="900000"/>
            <a:ext cx="799992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/>
          <p:nvPr/>
        </p:nvSpPr>
        <p:spPr>
          <a:xfrm>
            <a:off x="545760" y="285840"/>
            <a:ext cx="87865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Выводы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25" name="TextShape 2"/>
          <p:cNvSpPr/>
          <p:nvPr/>
        </p:nvSpPr>
        <p:spPr>
          <a:xfrm>
            <a:off x="609480" y="1514520"/>
            <a:ext cx="10971000" cy="43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Теперь можно определять РПД с большим количеством совпадений. Преподавателям нужно проверять только определённые пары РПД вместо их всех.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Данные после обработки можно использовать в нейронных сетях, например механизмах внимания.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(Ссылка на исходник: https://github.com/Amonimus/RPD_Samsonov)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7800" cy="6793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2198160" y="2525040"/>
            <a:ext cx="8449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Application>LibreOffice/7.3.1.3$Windows_X86_64 LibreOffice_project/a69ca51ded25f3eefd52d7bf9a5fad8c90b87951</Application>
  <AppVersion>15.0000</AppVersion>
  <Words>180</Words>
  <Paragraphs>55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ru-RU</dc:language>
  <cp:lastModifiedBy/>
  <dcterms:modified xsi:type="dcterms:W3CDTF">2022-05-04T11:48:08Z</dcterms:modified>
  <cp:revision>140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