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24.jpeg" ContentType="image/jpeg"/>
  <Override PartName="/ppt/media/image18.jpeg" ContentType="image/jpe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5.jpeg" ContentType="image/jpeg"/>
  <Override PartName="/ppt/media/image2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</a:rPr>
              <a:t>Точность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898358092259578"/>
          <c:y val="0.0258261933904529"/>
          <c:w val="0.878029710711493"/>
          <c:h val="0.716523867809058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0.592</c:v>
                </c:pt>
                <c:pt idx="1">
                  <c:v>0.6474</c:v>
                </c:pt>
                <c:pt idx="2">
                  <c:v>0.6806</c:v>
                </c:pt>
                <c:pt idx="3">
                  <c:v>0.7249</c:v>
                </c:pt>
                <c:pt idx="4">
                  <c:v>0.7519</c:v>
                </c:pt>
                <c:pt idx="5">
                  <c:v>0.7947</c:v>
                </c:pt>
                <c:pt idx="6">
                  <c:v>0.8682</c:v>
                </c:pt>
                <c:pt idx="7">
                  <c:v>0.8917</c:v>
                </c:pt>
                <c:pt idx="8">
                  <c:v>0.907</c:v>
                </c:pt>
                <c:pt idx="9">
                  <c:v>0.9144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0121752"/>
        <c:axId val="38356500"/>
      </c:lineChart>
      <c:catAx>
        <c:axId val="30121752"/>
        <c:scaling>
          <c:orientation val="minMax"/>
        </c:scaling>
        <c:delete val="0"/>
        <c:axPos val="b"/>
        <c:numFmt formatCode="[$-419]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8356500"/>
        <c:crosses val="autoZero"/>
        <c:auto val="1"/>
        <c:lblAlgn val="ctr"/>
        <c:lblOffset val="100"/>
        <c:noMultiLvlLbl val="0"/>
      </c:catAx>
      <c:valAx>
        <c:axId val="38356500"/>
        <c:scaling>
          <c:orientation val="minMax"/>
          <c:min val="0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012175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</a:rPr>
              <a:t>Ошибки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0.7929</c:v>
                </c:pt>
                <c:pt idx="1">
                  <c:v>0.7086</c:v>
                </c:pt>
                <c:pt idx="2">
                  <c:v>0.66</c:v>
                </c:pt>
                <c:pt idx="3">
                  <c:v>0.6037</c:v>
                </c:pt>
                <c:pt idx="4">
                  <c:v>0.5459</c:v>
                </c:pt>
                <c:pt idx="5">
                  <c:v>0.4649</c:v>
                </c:pt>
                <c:pt idx="6">
                  <c:v>0.3351</c:v>
                </c:pt>
                <c:pt idx="7">
                  <c:v>0.2936</c:v>
                </c:pt>
                <c:pt idx="8">
                  <c:v>0.2643</c:v>
                </c:pt>
                <c:pt idx="9">
                  <c:v>0.2458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12122574"/>
        <c:axId val="30433729"/>
      </c:lineChart>
      <c:catAx>
        <c:axId val="12122574"/>
        <c:scaling>
          <c:orientation val="minMax"/>
        </c:scaling>
        <c:delete val="0"/>
        <c:axPos val="b"/>
        <c:numFmt formatCode="[$-419]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0433729"/>
        <c:crosses val="autoZero"/>
        <c:auto val="1"/>
        <c:lblAlgn val="ctr"/>
        <c:lblOffset val="100"/>
        <c:noMultiLvlLbl val="0"/>
      </c:catAx>
      <c:valAx>
        <c:axId val="3043372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2122574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</a:rPr>
              <a:t>Точность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0.6131</c:v>
                </c:pt>
                <c:pt idx="1">
                  <c:v>0.6475</c:v>
                </c:pt>
                <c:pt idx="2">
                  <c:v>0.6747</c:v>
                </c:pt>
                <c:pt idx="3">
                  <c:v>0.6551</c:v>
                </c:pt>
                <c:pt idx="4">
                  <c:v>0.6571</c:v>
                </c:pt>
                <c:pt idx="5">
                  <c:v>0.6828</c:v>
                </c:pt>
                <c:pt idx="6">
                  <c:v>0.6874</c:v>
                </c:pt>
                <c:pt idx="7">
                  <c:v>0.698</c:v>
                </c:pt>
                <c:pt idx="8">
                  <c:v>0.6894</c:v>
                </c:pt>
                <c:pt idx="9">
                  <c:v>0.6944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2201543"/>
        <c:axId val="42718816"/>
      </c:lineChart>
      <c:catAx>
        <c:axId val="32201543"/>
        <c:scaling>
          <c:orientation val="minMax"/>
        </c:scaling>
        <c:delete val="0"/>
        <c:axPos val="b"/>
        <c:numFmt formatCode="[$-419]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2718816"/>
        <c:crosses val="autoZero"/>
        <c:auto val="1"/>
        <c:lblAlgn val="ctr"/>
        <c:lblOffset val="100"/>
        <c:noMultiLvlLbl val="0"/>
      </c:catAx>
      <c:valAx>
        <c:axId val="4271881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2201543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</a:rPr>
              <a:t>Ошибки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0.8014</c:v>
                </c:pt>
                <c:pt idx="1">
                  <c:v>0.679</c:v>
                </c:pt>
                <c:pt idx="2">
                  <c:v>0.7227</c:v>
                </c:pt>
                <c:pt idx="3">
                  <c:v>0.7586</c:v>
                </c:pt>
                <c:pt idx="4">
                  <c:v>0.7083</c:v>
                </c:pt>
                <c:pt idx="5">
                  <c:v>0.7289</c:v>
                </c:pt>
                <c:pt idx="6">
                  <c:v>0.707</c:v>
                </c:pt>
                <c:pt idx="7">
                  <c:v>0.6927</c:v>
                </c:pt>
                <c:pt idx="8">
                  <c:v>0.7393</c:v>
                </c:pt>
                <c:pt idx="9">
                  <c:v>0.7274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13879559"/>
        <c:axId val="54541814"/>
      </c:lineChart>
      <c:catAx>
        <c:axId val="13879559"/>
        <c:scaling>
          <c:orientation val="minMax"/>
        </c:scaling>
        <c:delete val="0"/>
        <c:axPos val="b"/>
        <c:numFmt formatCode="[$-419]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4541814"/>
        <c:crosses val="autoZero"/>
        <c:auto val="1"/>
        <c:lblAlgn val="ctr"/>
        <c:lblOffset val="100"/>
        <c:noMultiLvlLbl val="0"/>
      </c:catAx>
      <c:valAx>
        <c:axId val="5454181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3879559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D7599-708C-4535-B8BD-1FCD72B1B5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BE0D16-CBF0-45B3-9A75-F34966C47E8B}">
      <dgm:prSet phldrT="[Текст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086CE">
                <a:shade val="30000"/>
                <a:satMod val="115000"/>
              </a:srgbClr>
            </a:gs>
            <a:gs pos="50000">
              <a:srgbClr val="0086CE">
                <a:shade val="67500"/>
                <a:satMod val="115000"/>
              </a:srgbClr>
            </a:gs>
            <a:gs pos="100000">
              <a:srgbClr val="0086CE">
                <a:shade val="100000"/>
                <a:satMod val="115000"/>
              </a:srgbClr>
            </a:gs>
          </a:gsLst>
          <a:lin ang="5400000" scaled="1"/>
          <a:tileRect/>
        </a:gradFill>
        <a:ln w="28575">
          <a:solidFill>
            <a:srgbClr val="263996"/>
          </a:solidFill>
        </a:ln>
      </dgm:spPr>
      <dgm:t>
        <a:bodyPr/>
        <a:lstStyle/>
        <a:p>
          <a:r>
            <a:rPr lang="ru-RU" sz="2400" dirty="0" smtClean="0"/>
            <a:t>Удаление изображений с неопределенным диагнозом</a:t>
          </a:r>
          <a:endParaRPr lang="ru-RU" sz="2400" dirty="0"/>
        </a:p>
      </dgm:t>
    </dgm:pt>
    <dgm:pt modelId="{1024D3E1-0904-4949-B76E-D99487368F5D}" type="parTrans" cxnId="{DA2E5F55-B219-428F-B308-C55F63B08D8B}">
      <dgm:prSet/>
      <dgm:spPr/>
      <dgm:t>
        <a:bodyPr/>
        <a:lstStyle/>
        <a:p>
          <a:endParaRPr lang="ru-RU"/>
        </a:p>
      </dgm:t>
    </dgm:pt>
    <dgm:pt modelId="{37439CF4-3292-44A6-869B-8D2A6838F694}" type="sibTrans" cxnId="{DA2E5F55-B219-428F-B308-C55F63B08D8B}">
      <dgm:prSet/>
      <dgm:spPr/>
      <dgm:t>
        <a:bodyPr/>
        <a:lstStyle/>
        <a:p>
          <a:endParaRPr lang="ru-RU"/>
        </a:p>
      </dgm:t>
    </dgm:pt>
    <dgm:pt modelId="{5F5DD05C-5AD9-438F-96C2-09A51ED89FD6}">
      <dgm:prSet phldrT="[Текст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>
          <a:solidFill>
            <a:srgbClr val="263996"/>
          </a:solidFill>
        </a:ln>
      </dgm:spPr>
      <dgm:t>
        <a:bodyPr/>
        <a:lstStyle/>
        <a:p>
          <a:r>
            <a:rPr lang="ru-RU" dirty="0" smtClean="0"/>
            <a:t>Замена диагнозов на метки</a:t>
          </a:r>
          <a:endParaRPr lang="ru-RU" dirty="0"/>
        </a:p>
      </dgm:t>
    </dgm:pt>
    <dgm:pt modelId="{345CBF6B-6BD5-470D-97F2-47FF0C2AFE39}" type="parTrans" cxnId="{50BB15AD-005B-4626-965A-33929742D6B9}">
      <dgm:prSet/>
      <dgm:spPr/>
      <dgm:t>
        <a:bodyPr/>
        <a:lstStyle/>
        <a:p>
          <a:endParaRPr lang="ru-RU"/>
        </a:p>
      </dgm:t>
    </dgm:pt>
    <dgm:pt modelId="{01B0E326-89E5-4315-9343-72068B9E690D}" type="sibTrans" cxnId="{50BB15AD-005B-4626-965A-33929742D6B9}">
      <dgm:prSet/>
      <dgm:spPr/>
      <dgm:t>
        <a:bodyPr/>
        <a:lstStyle/>
        <a:p>
          <a:endParaRPr lang="ru-RU"/>
        </a:p>
      </dgm:t>
    </dgm:pt>
    <dgm:pt modelId="{D5EC2D00-3E76-4524-82D6-F23F426BB24B}">
      <dgm:prSet phldrT="[Текст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>
          <a:solidFill>
            <a:srgbClr val="263996"/>
          </a:solidFill>
        </a:ln>
      </dgm:spPr>
      <dgm:t>
        <a:bodyPr/>
        <a:lstStyle/>
        <a:p>
          <a:r>
            <a:rPr lang="ru-RU" dirty="0" smtClean="0"/>
            <a:t>Обрезка изображений</a:t>
          </a:r>
          <a:endParaRPr lang="ru-RU" dirty="0"/>
        </a:p>
      </dgm:t>
    </dgm:pt>
    <dgm:pt modelId="{518FE2B6-1636-49DE-AD4E-0EF35672C850}" type="parTrans" cxnId="{7EADEA90-70C6-4CAE-B43A-D75D401F3579}">
      <dgm:prSet/>
      <dgm:spPr/>
      <dgm:t>
        <a:bodyPr/>
        <a:lstStyle/>
        <a:p>
          <a:endParaRPr lang="ru-RU"/>
        </a:p>
      </dgm:t>
    </dgm:pt>
    <dgm:pt modelId="{6E7FA1F6-F5DA-422C-8C67-AC6233E2D729}" type="sibTrans" cxnId="{7EADEA90-70C6-4CAE-B43A-D75D401F3579}">
      <dgm:prSet/>
      <dgm:spPr/>
      <dgm:t>
        <a:bodyPr/>
        <a:lstStyle/>
        <a:p>
          <a:endParaRPr lang="ru-RU"/>
        </a:p>
      </dgm:t>
    </dgm:pt>
    <dgm:pt modelId="{556D48C9-378D-465A-A1DA-493099D36111}" type="pres">
      <dgm:prSet presAssocID="{CACD7599-708C-4535-B8BD-1FCD72B1B539}" presName="Name0" presStyleCnt="0">
        <dgm:presLayoutVars>
          <dgm:dir/>
          <dgm:animLvl val="lvl"/>
          <dgm:resizeHandles val="exact"/>
        </dgm:presLayoutVars>
      </dgm:prSet>
      <dgm:spPr/>
    </dgm:pt>
    <dgm:pt modelId="{12D9B619-A1E1-497E-A145-9D61955A6674}" type="pres">
      <dgm:prSet presAssocID="{BBBE0D16-CBF0-45B3-9A75-F34966C47E8B}" presName="parTxOnly" presStyleLbl="node1" presStyleIdx="0" presStyleCnt="3" custScaleX="125089" custScaleY="1069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DDF6D3-3801-4A25-A68D-F514A46BB195}" type="pres">
      <dgm:prSet presAssocID="{37439CF4-3292-44A6-869B-8D2A6838F694}" presName="parTxOnlySpace" presStyleCnt="0"/>
      <dgm:spPr/>
    </dgm:pt>
    <dgm:pt modelId="{4BDF86B0-1A5B-4966-AABD-63F9120505C6}" type="pres">
      <dgm:prSet presAssocID="{5F5DD05C-5AD9-438F-96C2-09A51ED89F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C472F-B484-4D37-84D1-3DD910A81E28}" type="pres">
      <dgm:prSet presAssocID="{01B0E326-89E5-4315-9343-72068B9E690D}" presName="parTxOnlySpace" presStyleCnt="0"/>
      <dgm:spPr/>
    </dgm:pt>
    <dgm:pt modelId="{6EA5CDA6-9953-4171-AD4A-30551EBC5EB9}" type="pres">
      <dgm:prSet presAssocID="{D5EC2D00-3E76-4524-82D6-F23F426BB24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2E5F55-B219-428F-B308-C55F63B08D8B}" srcId="{CACD7599-708C-4535-B8BD-1FCD72B1B539}" destId="{BBBE0D16-CBF0-45B3-9A75-F34966C47E8B}" srcOrd="0" destOrd="0" parTransId="{1024D3E1-0904-4949-B76E-D99487368F5D}" sibTransId="{37439CF4-3292-44A6-869B-8D2A6838F694}"/>
    <dgm:cxn modelId="{752BDF5F-948B-49DB-8C00-CF29E6710AEE}" type="presOf" srcId="{CACD7599-708C-4535-B8BD-1FCD72B1B539}" destId="{556D48C9-378D-465A-A1DA-493099D36111}" srcOrd="0" destOrd="0" presId="urn:microsoft.com/office/officeart/2005/8/layout/chevron1"/>
    <dgm:cxn modelId="{5780CF38-997F-4745-B4AE-DD037E32E191}" type="presOf" srcId="{BBBE0D16-CBF0-45B3-9A75-F34966C47E8B}" destId="{12D9B619-A1E1-497E-A145-9D61955A6674}" srcOrd="0" destOrd="0" presId="urn:microsoft.com/office/officeart/2005/8/layout/chevron1"/>
    <dgm:cxn modelId="{7EADEA90-70C6-4CAE-B43A-D75D401F3579}" srcId="{CACD7599-708C-4535-B8BD-1FCD72B1B539}" destId="{D5EC2D00-3E76-4524-82D6-F23F426BB24B}" srcOrd="2" destOrd="0" parTransId="{518FE2B6-1636-49DE-AD4E-0EF35672C850}" sibTransId="{6E7FA1F6-F5DA-422C-8C67-AC6233E2D729}"/>
    <dgm:cxn modelId="{50BB15AD-005B-4626-965A-33929742D6B9}" srcId="{CACD7599-708C-4535-B8BD-1FCD72B1B539}" destId="{5F5DD05C-5AD9-438F-96C2-09A51ED89FD6}" srcOrd="1" destOrd="0" parTransId="{345CBF6B-6BD5-470D-97F2-47FF0C2AFE39}" sibTransId="{01B0E326-89E5-4315-9343-72068B9E690D}"/>
    <dgm:cxn modelId="{C93BF306-5EE9-44F4-BEC8-A87A6172B68C}" type="presOf" srcId="{D5EC2D00-3E76-4524-82D6-F23F426BB24B}" destId="{6EA5CDA6-9953-4171-AD4A-30551EBC5EB9}" srcOrd="0" destOrd="0" presId="urn:microsoft.com/office/officeart/2005/8/layout/chevron1"/>
    <dgm:cxn modelId="{477DCCD4-EEC0-4876-B6D6-18E2EFBFAE5F}" type="presOf" srcId="{5F5DD05C-5AD9-438F-96C2-09A51ED89FD6}" destId="{4BDF86B0-1A5B-4966-AABD-63F9120505C6}" srcOrd="0" destOrd="0" presId="urn:microsoft.com/office/officeart/2005/8/layout/chevron1"/>
    <dgm:cxn modelId="{6605FB30-CF4C-418D-AD5A-9841F4DFA713}" type="presParOf" srcId="{556D48C9-378D-465A-A1DA-493099D36111}" destId="{12D9B619-A1E1-497E-A145-9D61955A6674}" srcOrd="0" destOrd="0" presId="urn:microsoft.com/office/officeart/2005/8/layout/chevron1"/>
    <dgm:cxn modelId="{4D109D5A-5553-423B-AE4E-B07EEE404865}" type="presParOf" srcId="{556D48C9-378D-465A-A1DA-493099D36111}" destId="{62DDF6D3-3801-4A25-A68D-F514A46BB195}" srcOrd="1" destOrd="0" presId="urn:microsoft.com/office/officeart/2005/8/layout/chevron1"/>
    <dgm:cxn modelId="{43DEBA29-D503-4C37-9CAF-5C6EDE59D9AC}" type="presParOf" srcId="{556D48C9-378D-465A-A1DA-493099D36111}" destId="{4BDF86B0-1A5B-4966-AABD-63F9120505C6}" srcOrd="2" destOrd="0" presId="urn:microsoft.com/office/officeart/2005/8/layout/chevron1"/>
    <dgm:cxn modelId="{6B37007F-F6B8-441C-921C-95E70B9B736F}" type="presParOf" srcId="{556D48C9-378D-465A-A1DA-493099D36111}" destId="{055C472F-B484-4D37-84D1-3DD910A81E28}" srcOrd="3" destOrd="0" presId="urn:microsoft.com/office/officeart/2005/8/layout/chevron1"/>
    <dgm:cxn modelId="{97465D05-6302-4DB0-B19B-689D953CF0C6}" type="presParOf" srcId="{556D48C9-378D-465A-A1DA-493099D36111}" destId="{6EA5CDA6-9953-4171-AD4A-30551EBC5E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B619-A1E1-497E-A145-9D61955A6674}">
      <dsp:nvSpPr>
        <dsp:cNvPr id="0" name=""/>
        <dsp:cNvSpPr/>
      </dsp:nvSpPr>
      <dsp:spPr>
        <a:xfrm>
          <a:off x="2177" y="1676840"/>
          <a:ext cx="4286264" cy="1465969"/>
        </a:xfrm>
        <a:prstGeom prst="chevron">
          <a:avLst/>
        </a:prstGeom>
        <a:gradFill flip="none" rotWithShape="0">
          <a:gsLst>
            <a:gs pos="0">
              <a:srgbClr val="0086CE">
                <a:shade val="30000"/>
                <a:satMod val="115000"/>
              </a:srgbClr>
            </a:gs>
            <a:gs pos="50000">
              <a:srgbClr val="0086CE">
                <a:shade val="67500"/>
                <a:satMod val="115000"/>
              </a:srgbClr>
            </a:gs>
            <a:gs pos="100000">
              <a:srgbClr val="0086CE">
                <a:shade val="100000"/>
                <a:satMod val="115000"/>
              </a:srgbClr>
            </a:gs>
          </a:gsLst>
          <a:lin ang="5400000" scaled="1"/>
          <a:tileRect/>
        </a:gradFill>
        <a:ln w="28575" cap="flat" cmpd="sng" algn="ctr">
          <a:solidFill>
            <a:srgbClr val="263996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Удаление изображений с неопределенным диагнозом</a:t>
          </a:r>
          <a:endParaRPr lang="ru-RU" sz="2400" kern="1200" dirty="0"/>
        </a:p>
      </dsp:txBody>
      <dsp:txXfrm>
        <a:off x="735162" y="1676840"/>
        <a:ext cx="2820295" cy="1465969"/>
      </dsp:txXfrm>
    </dsp:sp>
    <dsp:sp modelId="{4BDF86B0-1A5B-4966-AABD-63F9120505C6}">
      <dsp:nvSpPr>
        <dsp:cNvPr id="0" name=""/>
        <dsp:cNvSpPr/>
      </dsp:nvSpPr>
      <dsp:spPr>
        <a:xfrm>
          <a:off x="3945784" y="1724511"/>
          <a:ext cx="3426571" cy="1370628"/>
        </a:xfrm>
        <a:prstGeom prst="chevron">
          <a:avLst/>
        </a:prstGeom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 cap="flat" cmpd="sng" algn="ctr">
          <a:solidFill>
            <a:srgbClr val="263996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Замена диагнозов на метки</a:t>
          </a:r>
          <a:endParaRPr lang="ru-RU" sz="2500" kern="1200" dirty="0"/>
        </a:p>
      </dsp:txBody>
      <dsp:txXfrm>
        <a:off x="4631098" y="1724511"/>
        <a:ext cx="2055943" cy="1370628"/>
      </dsp:txXfrm>
    </dsp:sp>
    <dsp:sp modelId="{6EA5CDA6-9953-4171-AD4A-30551EBC5EB9}">
      <dsp:nvSpPr>
        <dsp:cNvPr id="0" name=""/>
        <dsp:cNvSpPr/>
      </dsp:nvSpPr>
      <dsp:spPr>
        <a:xfrm>
          <a:off x="7029699" y="1724511"/>
          <a:ext cx="3426571" cy="1370628"/>
        </a:xfrm>
        <a:prstGeom prst="chevron">
          <a:avLst/>
        </a:prstGeom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 cap="flat" cmpd="sng" algn="ctr">
          <a:solidFill>
            <a:srgbClr val="263996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Обрезка изображений</a:t>
          </a:r>
          <a:endParaRPr lang="ru-RU" sz="2500" kern="1200" dirty="0"/>
        </a:p>
      </dsp:txBody>
      <dsp:txXfrm>
        <a:off x="7715013" y="1724511"/>
        <a:ext cx="2055943" cy="137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79BC6AA-E668-4012-96C2-5774B6FCE97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776C45-4F86-4717-96D0-C5654B4CFD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440A0-31E9-4638-8C2E-E0328C3D4E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F0A068-A63F-4E67-BA8C-0EE0241621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ABDAD-6674-4754-9482-0ED048EA1B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331F9-8B76-4EC4-B74C-BB93B44A65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0DE110-1F87-4140-8227-CD1870B69C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074BE4-9B0A-4AD8-8BFA-C98B45F37C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D9A0EC-9AE8-4FBC-850D-09F3F637FB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E654C9-BAE3-4ADD-9E6B-8C077CEE45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D4DF6E-8C59-4F88-9588-953B7387EF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45760" y="285840"/>
            <a:ext cx="878904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7FBBD-1E33-4D72-BE6D-C294476F1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497B6E-E2FC-4B2B-938B-39861B1336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2EA67-EC4F-494C-A451-F448DCFA4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D1C9CA-2385-4853-BFD4-A87CB00701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B00EF1-0FEC-4591-B531-F9D8861FAA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7F71F8-984E-4938-9B73-E33DDEC20D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F4226D-A688-4D20-AE5F-61EEA0C341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E31672-0B91-4C60-8358-21F2C2E3CD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B69C3-00C1-4B65-8D82-10B30527D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DE4BD0-9E9B-44C5-9258-1BC6F57D19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B859B-5C6D-4315-AA9B-25B035C8B4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45760" y="285840"/>
            <a:ext cx="878904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5EE12-B4CB-4014-A458-3C1440A079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0748C-0108-4B8E-ABD8-9693F9131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3E673-1D30-4B02-A7B0-9627E2E66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2432F-B1E5-44CB-BAAA-F5DDCAA51B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5f0ff"/>
            </a:gs>
            <a:gs pos="100000">
              <a:srgbClr val="ffffff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3200" cy="3295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B7088A-38B7-454C-8E93-A9709A4DAC6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ФИНАЛ КОНКУРСА ПРОЕКТОВ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Decor"/>
          <p:cNvSpPr/>
          <p:nvPr/>
        </p:nvSpPr>
        <p:spPr>
          <a:xfrm>
            <a:off x="4095720" y="443880"/>
            <a:ext cx="35640" cy="430776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Decor"/>
          <p:cNvSpPr/>
          <p:nvPr/>
        </p:nvSpPr>
        <p:spPr>
          <a:xfrm>
            <a:off x="4015800" y="443880"/>
            <a:ext cx="35640" cy="17996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Decor"/>
          <p:cNvSpPr/>
          <p:nvPr/>
        </p:nvSpPr>
        <p:spPr>
          <a:xfrm>
            <a:off x="3933720" y="4743720"/>
            <a:ext cx="360000" cy="360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4113720" y="443880"/>
            <a:ext cx="3481560" cy="1160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3200" cy="329508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5555B1-12F4-4A48-A9AE-3A081CCE512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>
                <a:solidFill>
                  <a:srgbClr val="263996"/>
                </a:solidFill>
                <a:latin typeface="Calibri"/>
              </a:rPr>
              <a:t>Заголовок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Decor"/>
          <p:cNvSpPr/>
          <p:nvPr/>
        </p:nvSpPr>
        <p:spPr>
          <a:xfrm rot="5400000">
            <a:off x="9142560" y="-1901880"/>
            <a:ext cx="35640" cy="53996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Decor"/>
          <p:cNvSpPr/>
          <p:nvPr/>
        </p:nvSpPr>
        <p:spPr>
          <a:xfrm rot="5400000">
            <a:off x="1190880" y="437760"/>
            <a:ext cx="35640" cy="71964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Decor"/>
          <p:cNvSpPr/>
          <p:nvPr/>
        </p:nvSpPr>
        <p:spPr>
          <a:xfrm>
            <a:off x="0" y="2050560"/>
            <a:ext cx="12191760" cy="4807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Decor"/>
          <p:cNvSpPr/>
          <p:nvPr/>
        </p:nvSpPr>
        <p:spPr>
          <a:xfrm>
            <a:off x="1568520" y="694440"/>
            <a:ext cx="207000" cy="207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Decor"/>
          <p:cNvSpPr/>
          <p:nvPr/>
        </p:nvSpPr>
        <p:spPr>
          <a:xfrm>
            <a:off x="6252480" y="694440"/>
            <a:ext cx="207000" cy="207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Decor"/>
          <p:cNvSpPr/>
          <p:nvPr/>
        </p:nvSpPr>
        <p:spPr>
          <a:xfrm>
            <a:off x="647640" y="694440"/>
            <a:ext cx="207000" cy="207000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Header"/>
          <p:cNvSpPr/>
          <p:nvPr/>
        </p:nvSpPr>
        <p:spPr>
          <a:xfrm>
            <a:off x="7496280" y="6400800"/>
            <a:ext cx="45734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</a:rPr>
              <a:t>ИТОГОВЫЙ  КОНКУРС ПРОЕКТОВ В РТУ МИРЭА - 20</a:t>
            </a:r>
            <a:r>
              <a:rPr b="1" lang="en-US" sz="1400" spc="-1" strike="noStrike">
                <a:solidFill>
                  <a:srgbClr val="808080"/>
                </a:solidFill>
                <a:latin typeface="Calibri"/>
              </a:rPr>
              <a:t>22</a:t>
            </a:r>
            <a:r>
              <a:rPr b="1" lang="ru-RU" sz="1400" spc="-1" strike="noStrike">
                <a:solidFill>
                  <a:srgbClr val="808080"/>
                </a:solidFill>
                <a:latin typeface="Calibri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8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8560" cy="62928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5f6ff"/>
            </a:gs>
            <a:gs pos="100000">
              <a:srgbClr val="ffffff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200480" y="1905120"/>
            <a:ext cx="7876800" cy="97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«Организационное обеспечение и результаты проектирования системы интеллектуального анализа текстов рабочих программ дисциплин института»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Заголовок 3"/>
          <p:cNvSpPr/>
          <p:nvPr/>
        </p:nvSpPr>
        <p:spPr>
          <a:xfrm>
            <a:off x="505080" y="263880"/>
            <a:ext cx="3227400" cy="26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3200" spc="-1" strike="noStrike">
                <a:solidFill>
                  <a:srgbClr val="263996"/>
                </a:solidFill>
                <a:latin typeface="Calibri"/>
              </a:rPr>
              <a:t>ИТОГОВЫЙ  КОНКУРС ПРОЕКТОВ В РТУ МИРЭА</a:t>
            </a:r>
            <a:r>
              <a:rPr b="1" lang="en-US" sz="3200" spc="-1" strike="noStrike">
                <a:solidFill>
                  <a:srgbClr val="263996"/>
                </a:solidFill>
                <a:latin typeface="Calibri"/>
              </a:rPr>
              <a:t> - 202</a:t>
            </a:r>
            <a:r>
              <a:rPr b="1" lang="ru-RU" sz="3200" spc="-1" strike="noStrike">
                <a:solidFill>
                  <a:srgbClr val="263996"/>
                </a:solidFill>
                <a:latin typeface="Calibri"/>
              </a:rPr>
              <a:t>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4" name="Заголовок 3"/>
          <p:cNvSpPr/>
          <p:nvPr/>
        </p:nvSpPr>
        <p:spPr>
          <a:xfrm>
            <a:off x="4470120" y="2880000"/>
            <a:ext cx="7607160" cy="22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Автор проекта: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Самсонов Олег Денисович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Учебная группа: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ИММО-02-20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Руководитель: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Юрченков Иван Александрович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МИРЭА - Российский технологический университет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33f4f"/>
                </a:solidFill>
                <a:latin typeface="Calibri"/>
              </a:rPr>
              <a:t>30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</a:rPr>
              <a:t>.06.2022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5" name="Рисунок 6" descr=""/>
          <p:cNvPicPr/>
          <p:nvPr/>
        </p:nvPicPr>
        <p:blipFill>
          <a:blip r:embed="rId1"/>
          <a:stretch/>
        </p:blipFill>
        <p:spPr>
          <a:xfrm>
            <a:off x="10187280" y="263880"/>
            <a:ext cx="1484280" cy="164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3" descr=""/>
          <p:cNvPicPr/>
          <p:nvPr/>
        </p:nvPicPr>
        <p:blipFill>
          <a:blip r:embed="rId2"/>
          <a:stretch/>
        </p:blipFill>
        <p:spPr>
          <a:xfrm>
            <a:off x="4312800" y="446400"/>
            <a:ext cx="3341880" cy="145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3640" y="23040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Идея проекта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4" descr="Иконка «Идея» — скачай бесплатно PNG и векторе"/>
          <p:cNvPicPr/>
          <p:nvPr/>
        </p:nvPicPr>
        <p:blipFill>
          <a:blip r:embed="rId2"/>
          <a:stretch/>
        </p:blipFill>
        <p:spPr>
          <a:xfrm>
            <a:off x="427320" y="1047240"/>
            <a:ext cx="1471320" cy="1471320"/>
          </a:xfrm>
          <a:prstGeom prst="rect">
            <a:avLst/>
          </a:prstGeom>
          <a:ln w="0">
            <a:noFill/>
          </a:ln>
        </p:spPr>
      </p:pic>
      <p:sp>
        <p:nvSpPr>
          <p:cNvPr id="110" name="Прямоугольник 8"/>
          <p:cNvSpPr/>
          <p:nvPr/>
        </p:nvSpPr>
        <p:spPr>
          <a:xfrm>
            <a:off x="1500120" y="1138680"/>
            <a:ext cx="508608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Автоматизированная диагностика диабетической и гипертонической ретинопатии по изображениям глазного дна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1" name="Овал 6"/>
          <p:cNvSpPr/>
          <p:nvPr/>
        </p:nvSpPr>
        <p:spPr>
          <a:xfrm>
            <a:off x="1333440" y="1297440"/>
            <a:ext cx="5419440" cy="1745640"/>
          </a:xfrm>
          <a:prstGeom prst="ellipse">
            <a:avLst/>
          </a:prstGeom>
          <a:noFill/>
          <a:ln w="19050">
            <a:solidFill>
              <a:srgbClr val="5b9bd5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Прямоугольник 10"/>
          <p:cNvSpPr/>
          <p:nvPr/>
        </p:nvSpPr>
        <p:spPr>
          <a:xfrm>
            <a:off x="6995160" y="1836720"/>
            <a:ext cx="4775400" cy="18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Создать нейронную сеть для классификации офтальмологических изображений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3" name="Заголовок 1"/>
          <p:cNvSpPr/>
          <p:nvPr/>
        </p:nvSpPr>
        <p:spPr>
          <a:xfrm>
            <a:off x="7090560" y="1346760"/>
            <a:ext cx="356868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ЗАДАЧА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4" name="Рисунок 7" descr=""/>
          <p:cNvPicPr/>
          <p:nvPr/>
        </p:nvPicPr>
        <p:blipFill>
          <a:blip r:embed="rId3"/>
          <a:stretch/>
        </p:blipFill>
        <p:spPr>
          <a:xfrm>
            <a:off x="7090560" y="1704240"/>
            <a:ext cx="1218960" cy="313920"/>
          </a:xfrm>
          <a:prstGeom prst="rect">
            <a:avLst/>
          </a:prstGeom>
          <a:ln w="0">
            <a:noFill/>
          </a:ln>
        </p:spPr>
      </p:pic>
      <p:sp>
        <p:nvSpPr>
          <p:cNvPr id="115" name="Овал 13"/>
          <p:cNvSpPr/>
          <p:nvPr/>
        </p:nvSpPr>
        <p:spPr>
          <a:xfrm>
            <a:off x="6673320" y="1958400"/>
            <a:ext cx="5419440" cy="1745640"/>
          </a:xfrm>
          <a:prstGeom prst="ellipse">
            <a:avLst/>
          </a:prstGeom>
          <a:noFill/>
          <a:ln w="19050">
            <a:solidFill>
              <a:srgbClr val="5b9bd5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Заголовок 1"/>
          <p:cNvSpPr/>
          <p:nvPr/>
        </p:nvSpPr>
        <p:spPr>
          <a:xfrm>
            <a:off x="1803600" y="3643920"/>
            <a:ext cx="44535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ПРИМЕНЕНИЕ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7" name="Рисунок 16" descr=""/>
          <p:cNvPicPr/>
          <p:nvPr/>
        </p:nvPicPr>
        <p:blipFill>
          <a:blip r:embed="rId4"/>
          <a:stretch/>
        </p:blipFill>
        <p:spPr>
          <a:xfrm>
            <a:off x="1803600" y="4043520"/>
            <a:ext cx="1218960" cy="313920"/>
          </a:xfrm>
          <a:prstGeom prst="rect">
            <a:avLst/>
          </a:prstGeom>
          <a:ln w="0">
            <a:noFill/>
          </a:ln>
        </p:spPr>
      </p:pic>
      <p:sp>
        <p:nvSpPr>
          <p:cNvPr id="118" name="Прямоугольник 19"/>
          <p:cNvSpPr/>
          <p:nvPr/>
        </p:nvSpPr>
        <p:spPr>
          <a:xfrm>
            <a:off x="2800800" y="4543560"/>
            <a:ext cx="80586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Ускорение диагностики при офтальмологических осмотрах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Ранняя диагностика заболеваний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Усовершенствование офтальмологического оборудования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9" name="Овал 20"/>
          <p:cNvSpPr/>
          <p:nvPr/>
        </p:nvSpPr>
        <p:spPr>
          <a:xfrm>
            <a:off x="2600280" y="4046400"/>
            <a:ext cx="8460000" cy="2194560"/>
          </a:xfrm>
          <a:prstGeom prst="ellipse">
            <a:avLst/>
          </a:prstGeom>
          <a:noFill/>
          <a:ln w="19050">
            <a:solidFill>
              <a:srgbClr val="5b9bd5">
                <a:lumMod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Дуга 12"/>
          <p:cNvSpPr/>
          <p:nvPr/>
        </p:nvSpPr>
        <p:spPr>
          <a:xfrm>
            <a:off x="6275880" y="2004480"/>
            <a:ext cx="813960" cy="691560"/>
          </a:xfrm>
          <a:prstGeom prst="arc">
            <a:avLst>
              <a:gd name="adj1" fmla="val 16200000"/>
              <a:gd name="adj2" fmla="val 0"/>
            </a:avLst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1" name="Дуга 14"/>
          <p:cNvSpPr/>
          <p:nvPr/>
        </p:nvSpPr>
        <p:spPr>
          <a:xfrm rot="16200000">
            <a:off x="6018120" y="3187440"/>
            <a:ext cx="1329480" cy="1038240"/>
          </a:xfrm>
          <a:prstGeom prst="arc">
            <a:avLst>
              <a:gd name="adj1" fmla="val 13823566"/>
              <a:gd name="adj2" fmla="val 245796"/>
            </a:avLst>
          </a:prstGeom>
          <a:noFill/>
          <a:ln w="38100">
            <a:solidFill>
              <a:srgbClr val="4472c4"/>
            </a:solidFill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Описание набора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sp>
        <p:nvSpPr>
          <p:cNvPr id="124" name="Прямоугольник 3"/>
          <p:cNvSpPr/>
          <p:nvPr/>
        </p:nvSpPr>
        <p:spPr>
          <a:xfrm>
            <a:off x="647640" y="3507840"/>
            <a:ext cx="6171840" cy="25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7000 изображений глазного дна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2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Таблица с диагнозом и данными пациента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125" name="Прямоугольник 4"/>
          <p:cNvSpPr/>
          <p:nvPr/>
        </p:nvSpPr>
        <p:spPr>
          <a:xfrm>
            <a:off x="647640" y="1467000"/>
            <a:ext cx="1121040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наборе данных представлены изображения для левого и правого глаза, полученные при помощи различных ретинальных камер. Помимо диабетической и гипертонической ретинопатии в нём присутсвуют и другие распространенные заболевания.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6" name="Рисунок 7" descr=""/>
          <p:cNvPicPr/>
          <p:nvPr/>
        </p:nvPicPr>
        <p:blipFill>
          <a:blip r:embed="rId2"/>
          <a:stretch/>
        </p:blipFill>
        <p:spPr>
          <a:xfrm>
            <a:off x="8632800" y="3998160"/>
            <a:ext cx="3225600" cy="2418840"/>
          </a:xfrm>
          <a:prstGeom prst="rect">
            <a:avLst/>
          </a:prstGeom>
          <a:ln w="0">
            <a:noFill/>
          </a:ln>
        </p:spPr>
      </p:pic>
      <p:pic>
        <p:nvPicPr>
          <p:cNvPr id="127" name="Рисунок 6" descr=""/>
          <p:cNvPicPr/>
          <p:nvPr/>
        </p:nvPicPr>
        <p:blipFill>
          <a:blip r:embed="rId3"/>
          <a:stretch/>
        </p:blipFill>
        <p:spPr>
          <a:xfrm>
            <a:off x="6991200" y="3161880"/>
            <a:ext cx="2045160" cy="20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Обработка набора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945120219"/>
              </p:ext>
            </p:extLst>
          </p:nvPr>
        </p:nvGraphicFramePr>
        <p:xfrm>
          <a:off x="847800" y="-309960"/>
          <a:ext cx="10458000" cy="481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0" name="Прямоугольник 5"/>
          <p:cNvSpPr/>
          <p:nvPr/>
        </p:nvSpPr>
        <p:spPr>
          <a:xfrm>
            <a:off x="847800" y="3429000"/>
            <a:ext cx="3552480" cy="541080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263996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Классы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1" name="Прямоугольник 6"/>
          <p:cNvSpPr/>
          <p:nvPr/>
        </p:nvSpPr>
        <p:spPr>
          <a:xfrm>
            <a:off x="847800" y="3944520"/>
            <a:ext cx="3552480" cy="2645280"/>
          </a:xfrm>
          <a:prstGeom prst="rect">
            <a:avLst/>
          </a:prstGeom>
          <a:noFill/>
          <a:ln w="28575">
            <a:solidFill>
              <a:srgbClr val="26399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</a:rPr>
              <a:t>0 – Норма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</a:rPr>
              <a:t>1 – Диабетическая ретинопатия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</a:rPr>
              <a:t>2- Гипертоническая ретинопатия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</a:rPr>
              <a:t>3 – Другое заболевание 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2" name="Рисунок 7" descr=""/>
          <p:cNvPicPr/>
          <p:nvPr/>
        </p:nvPicPr>
        <p:blipFill>
          <a:blip r:embed="rId7"/>
          <a:stretch/>
        </p:blipFill>
        <p:spPr>
          <a:xfrm>
            <a:off x="4905720" y="4058280"/>
            <a:ext cx="4014000" cy="186876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8" descr=""/>
          <p:cNvPicPr/>
          <p:nvPr/>
        </p:nvPicPr>
        <p:blipFill>
          <a:blip r:embed="rId8"/>
          <a:srcRect l="24504" t="0" r="23941" b="0"/>
          <a:stretch/>
        </p:blipFill>
        <p:spPr>
          <a:xfrm>
            <a:off x="9527760" y="4053240"/>
            <a:ext cx="2079720" cy="1878480"/>
          </a:xfrm>
          <a:prstGeom prst="rect">
            <a:avLst/>
          </a:prstGeom>
          <a:ln w="0">
            <a:noFill/>
          </a:ln>
        </p:spPr>
      </p:pic>
      <p:sp>
        <p:nvSpPr>
          <p:cNvPr id="134" name="Стрелка вправо 10"/>
          <p:cNvSpPr/>
          <p:nvPr/>
        </p:nvSpPr>
        <p:spPr>
          <a:xfrm>
            <a:off x="9071280" y="4370760"/>
            <a:ext cx="367200" cy="1105200"/>
          </a:xfrm>
          <a:prstGeom prst="rightArrow">
            <a:avLst>
              <a:gd name="adj1" fmla="val 30455"/>
              <a:gd name="adj2" fmla="val 47409"/>
            </a:avLst>
          </a:prstGeom>
          <a:solidFill>
            <a:schemeClr val="accent5">
              <a:alpha val="50000"/>
            </a:schemeClr>
          </a:solidFill>
          <a:ln w="0">
            <a:solidFill>
              <a:srgbClr val="263996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Обработка изображений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pic>
        <p:nvPicPr>
          <p:cNvPr id="137" name="Рисунок 7" descr=""/>
          <p:cNvPicPr/>
          <p:nvPr/>
        </p:nvPicPr>
        <p:blipFill>
          <a:blip r:embed="rId2"/>
          <a:srcRect l="3628" t="3705" r="2538" b="2505"/>
          <a:stretch/>
        </p:blipFill>
        <p:spPr>
          <a:xfrm>
            <a:off x="545760" y="1714680"/>
            <a:ext cx="4686120" cy="404784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8" descr=""/>
          <p:cNvPicPr/>
          <p:nvPr/>
        </p:nvPicPr>
        <p:blipFill>
          <a:blip r:embed="rId3"/>
          <a:srcRect l="3839" t="3930" r="2673" b="2911"/>
          <a:stretch/>
        </p:blipFill>
        <p:spPr>
          <a:xfrm>
            <a:off x="7086600" y="1743120"/>
            <a:ext cx="4667040" cy="4019040"/>
          </a:xfrm>
          <a:prstGeom prst="rect">
            <a:avLst/>
          </a:prstGeom>
          <a:ln w="0">
            <a:noFill/>
          </a:ln>
        </p:spPr>
      </p:pic>
      <p:sp>
        <p:nvSpPr>
          <p:cNvPr id="139" name="Стрелка вправо 9"/>
          <p:cNvSpPr/>
          <p:nvPr/>
        </p:nvSpPr>
        <p:spPr>
          <a:xfrm>
            <a:off x="5278320" y="2676600"/>
            <a:ext cx="1807920" cy="21808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38100">
            <a:solidFill>
              <a:srgbClr val="26399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Оператор Собеля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Архитектура нейронной сети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sp>
        <p:nvSpPr>
          <p:cNvPr id="142" name="Прямоугольник 3"/>
          <p:cNvSpPr/>
          <p:nvPr/>
        </p:nvSpPr>
        <p:spPr>
          <a:xfrm>
            <a:off x="647640" y="1467000"/>
            <a:ext cx="112104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Основная архитектура: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ResNet18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Функция активации: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Линейная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Функция потерь: Кросс-энтропия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Оптимизатор: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SGD 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стахостический градиентный спуск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Количество эпох обучения: 10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Результаты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sp>
        <p:nvSpPr>
          <p:cNvPr id="145" name="Заголовок 1"/>
          <p:cNvSpPr/>
          <p:nvPr/>
        </p:nvSpPr>
        <p:spPr>
          <a:xfrm>
            <a:off x="511200" y="1024920"/>
            <a:ext cx="60069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ru-RU" sz="2800" spc="-1" strike="noStrike" cap="all">
                <a:solidFill>
                  <a:srgbClr val="263996"/>
                </a:solidFill>
                <a:latin typeface="Calibri"/>
              </a:rPr>
              <a:t>Обучение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146" name="Диаграмма 4"/>
          <p:cNvGraphicFramePr/>
          <p:nvPr/>
        </p:nvGraphicFramePr>
        <p:xfrm>
          <a:off x="1101960" y="1524960"/>
          <a:ext cx="4604040" cy="294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7" name="Диаграмма 5"/>
          <p:cNvGraphicFramePr/>
          <p:nvPr/>
        </p:nvGraphicFramePr>
        <p:xfrm>
          <a:off x="1228680" y="384480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8" name="Заголовок 1"/>
          <p:cNvSpPr/>
          <p:nvPr/>
        </p:nvSpPr>
        <p:spPr>
          <a:xfrm>
            <a:off x="5851440" y="1023840"/>
            <a:ext cx="60069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ru-RU" sz="2800" spc="-1" strike="noStrike" cap="all">
                <a:solidFill>
                  <a:srgbClr val="263996"/>
                </a:solidFill>
                <a:latin typeface="Calibri"/>
              </a:rPr>
              <a:t>Проверка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149" name="Диаграмма 7"/>
          <p:cNvGraphicFramePr/>
          <p:nvPr/>
        </p:nvGraphicFramePr>
        <p:xfrm>
          <a:off x="6411240" y="127800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0" name="Диаграмма 8"/>
          <p:cNvGraphicFramePr/>
          <p:nvPr/>
        </p:nvGraphicFramePr>
        <p:xfrm>
          <a:off x="6411240" y="384480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Выводы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3"/>
          <p:cNvSpPr/>
          <p:nvPr/>
        </p:nvSpPr>
        <p:spPr>
          <a:xfrm>
            <a:off x="647640" y="1467000"/>
            <a:ext cx="11210400" cy="20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Необходима дополнительная предобработка изображений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Выделение характерных признаков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Больше данных с примерами заболеваний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4" name="Рисунок 4" descr=""/>
          <p:cNvPicPr/>
          <p:nvPr/>
        </p:nvPicPr>
        <p:blipFill>
          <a:blip r:embed="rId2"/>
          <a:stretch/>
        </p:blipFill>
        <p:spPr>
          <a:xfrm>
            <a:off x="918000" y="3634560"/>
            <a:ext cx="2931480" cy="2533680"/>
          </a:xfrm>
          <a:prstGeom prst="rect">
            <a:avLst/>
          </a:prstGeom>
          <a:ln w="0">
            <a:noFill/>
          </a:ln>
        </p:spPr>
      </p:pic>
      <p:pic>
        <p:nvPicPr>
          <p:cNvPr id="155" name="Рисунок 6" descr=""/>
          <p:cNvPicPr/>
          <p:nvPr/>
        </p:nvPicPr>
        <p:blipFill>
          <a:blip r:embed="rId3"/>
          <a:stretch/>
        </p:blipFill>
        <p:spPr>
          <a:xfrm>
            <a:off x="4556520" y="3634560"/>
            <a:ext cx="3056400" cy="2641320"/>
          </a:xfrm>
          <a:prstGeom prst="rect">
            <a:avLst/>
          </a:prstGeom>
          <a:ln w="0">
            <a:noFill/>
          </a:ln>
        </p:spPr>
      </p:pic>
      <p:pic>
        <p:nvPicPr>
          <p:cNvPr id="156" name="Рисунок 7" descr=""/>
          <p:cNvPicPr/>
          <p:nvPr/>
        </p:nvPicPr>
        <p:blipFill>
          <a:blip r:embed="rId4"/>
          <a:stretch/>
        </p:blipFill>
        <p:spPr>
          <a:xfrm>
            <a:off x="8465040" y="3634560"/>
            <a:ext cx="3076920" cy="26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50320" cy="681840"/>
          </a:xfrm>
          <a:prstGeom prst="rect">
            <a:avLst/>
          </a:prstGeom>
          <a:ln w="0">
            <a:noFill/>
          </a:ln>
        </p:spPr>
      </p:pic>
      <p:sp>
        <p:nvSpPr>
          <p:cNvPr id="159" name="Прямоугольник 3"/>
          <p:cNvSpPr/>
          <p:nvPr/>
        </p:nvSpPr>
        <p:spPr>
          <a:xfrm>
            <a:off x="2198160" y="2525040"/>
            <a:ext cx="84524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5400" spc="-1" strike="noStrike">
                <a:solidFill>
                  <a:srgbClr val="4472c4"/>
                </a:solidFill>
                <a:latin typeface="Calibri"/>
              </a:rPr>
              <a:t>СПАСИБО ЗА ВНИМАНИЕ!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Application>LibreOffice/7.3.1.3$Windows_X86_64 LibreOffice_project/a69ca51ded25f3eefd52d7bf9a5fad8c90b87951</Application>
  <AppVersion>15.0000</AppVersion>
  <Words>180</Words>
  <Paragraphs>55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ru-RU</dc:language>
  <cp:lastModifiedBy/>
  <dcterms:modified xsi:type="dcterms:W3CDTF">2022-04-12T14:01:55Z</dcterms:modified>
  <cp:revision>125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9</vt:i4>
  </property>
</Properties>
</file>