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23.jpeg" ContentType="image/jpeg"/>
  <Override PartName="/ppt/media/image9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jpeg" ContentType="image/jpeg"/>
  <Override PartName="/ppt/media/image14.png" ContentType="image/png"/>
  <Override PartName="/ppt/media/image15.jpeg" ContentType="image/jpeg"/>
  <Override PartName="/ppt/media/image16.jpeg" ContentType="image/jpeg"/>
  <Override PartName="/ppt/media/image17.png" ContentType="image/png"/>
  <Override PartName="/ppt/media/image24.jpeg" ContentType="image/jpeg"/>
  <Override PartName="/ppt/media/image18.jpeg" ContentType="image/jpeg"/>
  <Override PartName="/ppt/media/image19.jpeg" ContentType="image/jpeg"/>
  <Override PartName="/ppt/media/image22.png" ContentType="image/png"/>
  <Override PartName="/ppt/media/image20.png" ContentType="image/png"/>
  <Override PartName="/ppt/media/image21.png" ContentType="image/png"/>
  <Override PartName="/ppt/media/image25.jpeg" ContentType="image/jpeg"/>
  <Override PartName="/ppt/media/image2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notesSlides/_rels/notesSlide3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ru-RU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lang="ru-RU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Точность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898428336851982"/>
          <c:y val="0.0258293548781981"/>
          <c:w val="0.877941981390257"/>
          <c:h val="0.716489166360632"/>
        </c:manualLayout>
      </c:layout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rgbClr val="5b9bd5"/>
            </a:solidFill>
            <a:ln cap="rnd" w="28440">
              <a:solidFill>
                <a:srgbClr val="5b9bd5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0.592</c:v>
                </c:pt>
                <c:pt idx="1">
                  <c:v>0.6474</c:v>
                </c:pt>
                <c:pt idx="2">
                  <c:v>0.6806</c:v>
                </c:pt>
                <c:pt idx="3">
                  <c:v>0.7249</c:v>
                </c:pt>
                <c:pt idx="4">
                  <c:v>0.7519</c:v>
                </c:pt>
                <c:pt idx="5">
                  <c:v>0.7947</c:v>
                </c:pt>
                <c:pt idx="6">
                  <c:v>0.8682</c:v>
                </c:pt>
                <c:pt idx="7">
                  <c:v>0.8917</c:v>
                </c:pt>
                <c:pt idx="8">
                  <c:v>0.907</c:v>
                </c:pt>
                <c:pt idx="9">
                  <c:v>0.9144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30946292"/>
        <c:axId val="66977930"/>
      </c:lineChart>
      <c:catAx>
        <c:axId val="30946292"/>
        <c:scaling>
          <c:orientation val="minMax"/>
        </c:scaling>
        <c:delete val="0"/>
        <c:axPos val="b"/>
        <c:numFmt formatCode="[$-419]dd/mm/yyyy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66977930"/>
        <c:crosses val="autoZero"/>
        <c:auto val="1"/>
        <c:lblAlgn val="ctr"/>
        <c:lblOffset val="100"/>
        <c:noMultiLvlLbl val="0"/>
      </c:catAx>
      <c:valAx>
        <c:axId val="66977930"/>
        <c:scaling>
          <c:orientation val="minMax"/>
          <c:min val="0.5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30946292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ru-RU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lang="ru-RU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Ошибки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Loss</c:v>
                </c:pt>
              </c:strCache>
            </c:strRef>
          </c:tx>
          <c:spPr>
            <a:solidFill>
              <a:srgbClr val="5b9bd5"/>
            </a:solidFill>
            <a:ln cap="rnd" w="28440">
              <a:solidFill>
                <a:srgbClr val="5b9bd5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0.7929</c:v>
                </c:pt>
                <c:pt idx="1">
                  <c:v>0.7086</c:v>
                </c:pt>
                <c:pt idx="2">
                  <c:v>0.66</c:v>
                </c:pt>
                <c:pt idx="3">
                  <c:v>0.6037</c:v>
                </c:pt>
                <c:pt idx="4">
                  <c:v>0.5459</c:v>
                </c:pt>
                <c:pt idx="5">
                  <c:v>0.4649</c:v>
                </c:pt>
                <c:pt idx="6">
                  <c:v>0.3351</c:v>
                </c:pt>
                <c:pt idx="7">
                  <c:v>0.2936</c:v>
                </c:pt>
                <c:pt idx="8">
                  <c:v>0.2643</c:v>
                </c:pt>
                <c:pt idx="9">
                  <c:v>0.2458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11685372"/>
        <c:axId val="62785208"/>
      </c:lineChart>
      <c:catAx>
        <c:axId val="11685372"/>
        <c:scaling>
          <c:orientation val="minMax"/>
        </c:scaling>
        <c:delete val="0"/>
        <c:axPos val="b"/>
        <c:numFmt formatCode="[$-419]dd/mm/yyyy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62785208"/>
        <c:crosses val="autoZero"/>
        <c:auto val="1"/>
        <c:lblAlgn val="ctr"/>
        <c:lblOffset val="100"/>
        <c:noMultiLvlLbl val="0"/>
      </c:catAx>
      <c:valAx>
        <c:axId val="62785208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11685372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ru-RU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lang="ru-RU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Точность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rgbClr val="ed7d31"/>
            </a:solidFill>
            <a:ln cap="rnd" w="28440">
              <a:solidFill>
                <a:srgbClr val="ed7d31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0.6131</c:v>
                </c:pt>
                <c:pt idx="1">
                  <c:v>0.6475</c:v>
                </c:pt>
                <c:pt idx="2">
                  <c:v>0.6747</c:v>
                </c:pt>
                <c:pt idx="3">
                  <c:v>0.6551</c:v>
                </c:pt>
                <c:pt idx="4">
                  <c:v>0.6571</c:v>
                </c:pt>
                <c:pt idx="5">
                  <c:v>0.6828</c:v>
                </c:pt>
                <c:pt idx="6">
                  <c:v>0.6874</c:v>
                </c:pt>
                <c:pt idx="7">
                  <c:v>0.698</c:v>
                </c:pt>
                <c:pt idx="8">
                  <c:v>0.6894</c:v>
                </c:pt>
                <c:pt idx="9">
                  <c:v>0.6944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21840188"/>
        <c:axId val="20006289"/>
      </c:lineChart>
      <c:catAx>
        <c:axId val="21840188"/>
        <c:scaling>
          <c:orientation val="minMax"/>
        </c:scaling>
        <c:delete val="0"/>
        <c:axPos val="b"/>
        <c:numFmt formatCode="[$-419]dd/mm/yyyy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20006289"/>
        <c:crosses val="autoZero"/>
        <c:auto val="1"/>
        <c:lblAlgn val="ctr"/>
        <c:lblOffset val="100"/>
        <c:noMultiLvlLbl val="0"/>
      </c:catAx>
      <c:valAx>
        <c:axId val="2000628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21840188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ru-RU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lang="ru-RU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Ошибки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Loss</c:v>
                </c:pt>
              </c:strCache>
            </c:strRef>
          </c:tx>
          <c:spPr>
            <a:solidFill>
              <a:srgbClr val="ed7d31"/>
            </a:solidFill>
            <a:ln cap="rnd" w="28440">
              <a:solidFill>
                <a:srgbClr val="ed7d31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0.8014</c:v>
                </c:pt>
                <c:pt idx="1">
                  <c:v>0.679</c:v>
                </c:pt>
                <c:pt idx="2">
                  <c:v>0.7227</c:v>
                </c:pt>
                <c:pt idx="3">
                  <c:v>0.7586</c:v>
                </c:pt>
                <c:pt idx="4">
                  <c:v>0.7083</c:v>
                </c:pt>
                <c:pt idx="5">
                  <c:v>0.7289</c:v>
                </c:pt>
                <c:pt idx="6">
                  <c:v>0.707</c:v>
                </c:pt>
                <c:pt idx="7">
                  <c:v>0.6927</c:v>
                </c:pt>
                <c:pt idx="8">
                  <c:v>0.7393</c:v>
                </c:pt>
                <c:pt idx="9">
                  <c:v>0.7274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91073860"/>
        <c:axId val="35255855"/>
      </c:lineChart>
      <c:catAx>
        <c:axId val="91073860"/>
        <c:scaling>
          <c:orientation val="minMax"/>
        </c:scaling>
        <c:delete val="0"/>
        <c:axPos val="b"/>
        <c:numFmt formatCode="[$-419]dd/mm/yyyy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35255855"/>
        <c:crosses val="autoZero"/>
        <c:auto val="1"/>
        <c:lblAlgn val="ctr"/>
        <c:lblOffset val="100"/>
        <c:noMultiLvlLbl val="0"/>
      </c:catAx>
      <c:valAx>
        <c:axId val="35255855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91073860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D7599-708C-4535-B8BD-1FCD72B1B53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BBE0D16-CBF0-45B3-9A75-F34966C47E8B}">
      <dgm:prSet phldrT="[Текст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0086CE">
                <a:shade val="30000"/>
                <a:satMod val="115000"/>
              </a:srgbClr>
            </a:gs>
            <a:gs pos="50000">
              <a:srgbClr val="0086CE">
                <a:shade val="67500"/>
                <a:satMod val="115000"/>
              </a:srgbClr>
            </a:gs>
            <a:gs pos="100000">
              <a:srgbClr val="0086CE">
                <a:shade val="100000"/>
                <a:satMod val="115000"/>
              </a:srgbClr>
            </a:gs>
          </a:gsLst>
          <a:lin ang="5400000" scaled="1"/>
          <a:tileRect/>
        </a:gradFill>
        <a:ln w="28575">
          <a:solidFill>
            <a:srgbClr val="263996"/>
          </a:solidFill>
        </a:ln>
      </dgm:spPr>
      <dgm:t>
        <a:bodyPr/>
        <a:lstStyle/>
        <a:p>
          <a:r>
            <a:rPr lang="ru-RU" sz="2400" dirty="0" smtClean="0"/>
            <a:t>Удаление изображений с неопределенным диагнозом</a:t>
          </a:r>
          <a:endParaRPr lang="ru-RU" sz="2400" dirty="0"/>
        </a:p>
      </dgm:t>
    </dgm:pt>
    <dgm:pt modelId="{1024D3E1-0904-4949-B76E-D99487368F5D}" type="parTrans" cxnId="{DA2E5F55-B219-428F-B308-C55F63B08D8B}">
      <dgm:prSet/>
      <dgm:spPr/>
      <dgm:t>
        <a:bodyPr/>
        <a:lstStyle/>
        <a:p>
          <a:endParaRPr lang="ru-RU"/>
        </a:p>
      </dgm:t>
    </dgm:pt>
    <dgm:pt modelId="{37439CF4-3292-44A6-869B-8D2A6838F694}" type="sibTrans" cxnId="{DA2E5F55-B219-428F-B308-C55F63B08D8B}">
      <dgm:prSet/>
      <dgm:spPr/>
      <dgm:t>
        <a:bodyPr/>
        <a:lstStyle/>
        <a:p>
          <a:endParaRPr lang="ru-RU"/>
        </a:p>
      </dgm:t>
    </dgm:pt>
    <dgm:pt modelId="{5F5DD05C-5AD9-438F-96C2-09A51ED89FD6}">
      <dgm:prSet phldrT="[Текст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0F75BC">
                <a:shade val="30000"/>
                <a:satMod val="115000"/>
              </a:srgbClr>
            </a:gs>
            <a:gs pos="50000">
              <a:srgbClr val="0F75BC">
                <a:shade val="67500"/>
                <a:satMod val="115000"/>
              </a:srgbClr>
            </a:gs>
            <a:gs pos="100000">
              <a:srgbClr val="0F75BC">
                <a:shade val="100000"/>
                <a:satMod val="115000"/>
              </a:srgbClr>
            </a:gs>
          </a:gsLst>
          <a:lin ang="5400000" scaled="1"/>
          <a:tileRect/>
        </a:gradFill>
        <a:ln w="28575">
          <a:solidFill>
            <a:srgbClr val="263996"/>
          </a:solidFill>
        </a:ln>
      </dgm:spPr>
      <dgm:t>
        <a:bodyPr/>
        <a:lstStyle/>
        <a:p>
          <a:r>
            <a:rPr lang="ru-RU" dirty="0" smtClean="0"/>
            <a:t>Замена диагнозов на метки</a:t>
          </a:r>
          <a:endParaRPr lang="ru-RU" dirty="0"/>
        </a:p>
      </dgm:t>
    </dgm:pt>
    <dgm:pt modelId="{345CBF6B-6BD5-470D-97F2-47FF0C2AFE39}" type="parTrans" cxnId="{50BB15AD-005B-4626-965A-33929742D6B9}">
      <dgm:prSet/>
      <dgm:spPr/>
      <dgm:t>
        <a:bodyPr/>
        <a:lstStyle/>
        <a:p>
          <a:endParaRPr lang="ru-RU"/>
        </a:p>
      </dgm:t>
    </dgm:pt>
    <dgm:pt modelId="{01B0E326-89E5-4315-9343-72068B9E690D}" type="sibTrans" cxnId="{50BB15AD-005B-4626-965A-33929742D6B9}">
      <dgm:prSet/>
      <dgm:spPr/>
      <dgm:t>
        <a:bodyPr/>
        <a:lstStyle/>
        <a:p>
          <a:endParaRPr lang="ru-RU"/>
        </a:p>
      </dgm:t>
    </dgm:pt>
    <dgm:pt modelId="{D5EC2D00-3E76-4524-82D6-F23F426BB24B}">
      <dgm:prSet phldrT="[Текст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rgbClr val="0F75BC">
                <a:shade val="30000"/>
                <a:satMod val="115000"/>
              </a:srgbClr>
            </a:gs>
            <a:gs pos="50000">
              <a:srgbClr val="0F75BC">
                <a:shade val="67500"/>
                <a:satMod val="115000"/>
              </a:srgbClr>
            </a:gs>
            <a:gs pos="100000">
              <a:srgbClr val="0F75BC">
                <a:shade val="100000"/>
                <a:satMod val="115000"/>
              </a:srgbClr>
            </a:gs>
          </a:gsLst>
          <a:lin ang="5400000" scaled="1"/>
          <a:tileRect/>
        </a:gradFill>
        <a:ln w="28575">
          <a:solidFill>
            <a:srgbClr val="263996"/>
          </a:solidFill>
        </a:ln>
      </dgm:spPr>
      <dgm:t>
        <a:bodyPr/>
        <a:lstStyle/>
        <a:p>
          <a:r>
            <a:rPr lang="ru-RU" dirty="0" smtClean="0"/>
            <a:t>Обрезка изображений</a:t>
          </a:r>
          <a:endParaRPr lang="ru-RU" dirty="0"/>
        </a:p>
      </dgm:t>
    </dgm:pt>
    <dgm:pt modelId="{518FE2B6-1636-49DE-AD4E-0EF35672C850}" type="parTrans" cxnId="{7EADEA90-70C6-4CAE-B43A-D75D401F3579}">
      <dgm:prSet/>
      <dgm:spPr/>
      <dgm:t>
        <a:bodyPr/>
        <a:lstStyle/>
        <a:p>
          <a:endParaRPr lang="ru-RU"/>
        </a:p>
      </dgm:t>
    </dgm:pt>
    <dgm:pt modelId="{6E7FA1F6-F5DA-422C-8C67-AC6233E2D729}" type="sibTrans" cxnId="{7EADEA90-70C6-4CAE-B43A-D75D401F3579}">
      <dgm:prSet/>
      <dgm:spPr/>
      <dgm:t>
        <a:bodyPr/>
        <a:lstStyle/>
        <a:p>
          <a:endParaRPr lang="ru-RU"/>
        </a:p>
      </dgm:t>
    </dgm:pt>
    <dgm:pt modelId="{556D48C9-378D-465A-A1DA-493099D36111}" type="pres">
      <dgm:prSet presAssocID="{CACD7599-708C-4535-B8BD-1FCD72B1B539}" presName="Name0" presStyleCnt="0">
        <dgm:presLayoutVars>
          <dgm:dir/>
          <dgm:animLvl val="lvl"/>
          <dgm:resizeHandles val="exact"/>
        </dgm:presLayoutVars>
      </dgm:prSet>
      <dgm:spPr/>
    </dgm:pt>
    <dgm:pt modelId="{12D9B619-A1E1-497E-A145-9D61955A6674}" type="pres">
      <dgm:prSet presAssocID="{BBBE0D16-CBF0-45B3-9A75-F34966C47E8B}" presName="parTxOnly" presStyleLbl="node1" presStyleIdx="0" presStyleCnt="3" custScaleX="125089" custScaleY="1069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DDF6D3-3801-4A25-A68D-F514A46BB195}" type="pres">
      <dgm:prSet presAssocID="{37439CF4-3292-44A6-869B-8D2A6838F694}" presName="parTxOnlySpace" presStyleCnt="0"/>
      <dgm:spPr/>
    </dgm:pt>
    <dgm:pt modelId="{4BDF86B0-1A5B-4966-AABD-63F9120505C6}" type="pres">
      <dgm:prSet presAssocID="{5F5DD05C-5AD9-438F-96C2-09A51ED89FD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5C472F-B484-4D37-84D1-3DD910A81E28}" type="pres">
      <dgm:prSet presAssocID="{01B0E326-89E5-4315-9343-72068B9E690D}" presName="parTxOnlySpace" presStyleCnt="0"/>
      <dgm:spPr/>
    </dgm:pt>
    <dgm:pt modelId="{6EA5CDA6-9953-4171-AD4A-30551EBC5EB9}" type="pres">
      <dgm:prSet presAssocID="{D5EC2D00-3E76-4524-82D6-F23F426BB24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A2E5F55-B219-428F-B308-C55F63B08D8B}" srcId="{CACD7599-708C-4535-B8BD-1FCD72B1B539}" destId="{BBBE0D16-CBF0-45B3-9A75-F34966C47E8B}" srcOrd="0" destOrd="0" parTransId="{1024D3E1-0904-4949-B76E-D99487368F5D}" sibTransId="{37439CF4-3292-44A6-869B-8D2A6838F694}"/>
    <dgm:cxn modelId="{752BDF5F-948B-49DB-8C00-CF29E6710AEE}" type="presOf" srcId="{CACD7599-708C-4535-B8BD-1FCD72B1B539}" destId="{556D48C9-378D-465A-A1DA-493099D36111}" srcOrd="0" destOrd="0" presId="urn:microsoft.com/office/officeart/2005/8/layout/chevron1"/>
    <dgm:cxn modelId="{5780CF38-997F-4745-B4AE-DD037E32E191}" type="presOf" srcId="{BBBE0D16-CBF0-45B3-9A75-F34966C47E8B}" destId="{12D9B619-A1E1-497E-A145-9D61955A6674}" srcOrd="0" destOrd="0" presId="urn:microsoft.com/office/officeart/2005/8/layout/chevron1"/>
    <dgm:cxn modelId="{7EADEA90-70C6-4CAE-B43A-D75D401F3579}" srcId="{CACD7599-708C-4535-B8BD-1FCD72B1B539}" destId="{D5EC2D00-3E76-4524-82D6-F23F426BB24B}" srcOrd="2" destOrd="0" parTransId="{518FE2B6-1636-49DE-AD4E-0EF35672C850}" sibTransId="{6E7FA1F6-F5DA-422C-8C67-AC6233E2D729}"/>
    <dgm:cxn modelId="{50BB15AD-005B-4626-965A-33929742D6B9}" srcId="{CACD7599-708C-4535-B8BD-1FCD72B1B539}" destId="{5F5DD05C-5AD9-438F-96C2-09A51ED89FD6}" srcOrd="1" destOrd="0" parTransId="{345CBF6B-6BD5-470D-97F2-47FF0C2AFE39}" sibTransId="{01B0E326-89E5-4315-9343-72068B9E690D}"/>
    <dgm:cxn modelId="{C93BF306-5EE9-44F4-BEC8-A87A6172B68C}" type="presOf" srcId="{D5EC2D00-3E76-4524-82D6-F23F426BB24B}" destId="{6EA5CDA6-9953-4171-AD4A-30551EBC5EB9}" srcOrd="0" destOrd="0" presId="urn:microsoft.com/office/officeart/2005/8/layout/chevron1"/>
    <dgm:cxn modelId="{477DCCD4-EEC0-4876-B6D6-18E2EFBFAE5F}" type="presOf" srcId="{5F5DD05C-5AD9-438F-96C2-09A51ED89FD6}" destId="{4BDF86B0-1A5B-4966-AABD-63F9120505C6}" srcOrd="0" destOrd="0" presId="urn:microsoft.com/office/officeart/2005/8/layout/chevron1"/>
    <dgm:cxn modelId="{6605FB30-CF4C-418D-AD5A-9841F4DFA713}" type="presParOf" srcId="{556D48C9-378D-465A-A1DA-493099D36111}" destId="{12D9B619-A1E1-497E-A145-9D61955A6674}" srcOrd="0" destOrd="0" presId="urn:microsoft.com/office/officeart/2005/8/layout/chevron1"/>
    <dgm:cxn modelId="{4D109D5A-5553-423B-AE4E-B07EEE404865}" type="presParOf" srcId="{556D48C9-378D-465A-A1DA-493099D36111}" destId="{62DDF6D3-3801-4A25-A68D-F514A46BB195}" srcOrd="1" destOrd="0" presId="urn:microsoft.com/office/officeart/2005/8/layout/chevron1"/>
    <dgm:cxn modelId="{43DEBA29-D503-4C37-9CAF-5C6EDE59D9AC}" type="presParOf" srcId="{556D48C9-378D-465A-A1DA-493099D36111}" destId="{4BDF86B0-1A5B-4966-AABD-63F9120505C6}" srcOrd="2" destOrd="0" presId="urn:microsoft.com/office/officeart/2005/8/layout/chevron1"/>
    <dgm:cxn modelId="{6B37007F-F6B8-441C-921C-95E70B9B736F}" type="presParOf" srcId="{556D48C9-378D-465A-A1DA-493099D36111}" destId="{055C472F-B484-4D37-84D1-3DD910A81E28}" srcOrd="3" destOrd="0" presId="urn:microsoft.com/office/officeart/2005/8/layout/chevron1"/>
    <dgm:cxn modelId="{97465D05-6302-4DB0-B19B-689D953CF0C6}" type="presParOf" srcId="{556D48C9-378D-465A-A1DA-493099D36111}" destId="{6EA5CDA6-9953-4171-AD4A-30551EBC5EB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9B619-A1E1-497E-A145-9D61955A6674}">
      <dsp:nvSpPr>
        <dsp:cNvPr id="0" name=""/>
        <dsp:cNvSpPr/>
      </dsp:nvSpPr>
      <dsp:spPr>
        <a:xfrm>
          <a:off x="2177" y="1676840"/>
          <a:ext cx="4286264" cy="1465969"/>
        </a:xfrm>
        <a:prstGeom prst="chevron">
          <a:avLst/>
        </a:prstGeom>
        <a:gradFill flip="none" rotWithShape="0">
          <a:gsLst>
            <a:gs pos="0">
              <a:srgbClr val="0086CE">
                <a:shade val="30000"/>
                <a:satMod val="115000"/>
              </a:srgbClr>
            </a:gs>
            <a:gs pos="50000">
              <a:srgbClr val="0086CE">
                <a:shade val="67500"/>
                <a:satMod val="115000"/>
              </a:srgbClr>
            </a:gs>
            <a:gs pos="100000">
              <a:srgbClr val="0086CE">
                <a:shade val="100000"/>
                <a:satMod val="115000"/>
              </a:srgbClr>
            </a:gs>
          </a:gsLst>
          <a:lin ang="5400000" scaled="1"/>
          <a:tileRect/>
        </a:gradFill>
        <a:ln w="28575" cap="flat" cmpd="sng" algn="ctr">
          <a:solidFill>
            <a:srgbClr val="263996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Удаление изображений с неопределенным диагнозом</a:t>
          </a:r>
          <a:endParaRPr lang="ru-RU" sz="2400" kern="1200" dirty="0"/>
        </a:p>
      </dsp:txBody>
      <dsp:txXfrm>
        <a:off x="735162" y="1676840"/>
        <a:ext cx="2820295" cy="1465969"/>
      </dsp:txXfrm>
    </dsp:sp>
    <dsp:sp modelId="{4BDF86B0-1A5B-4966-AABD-63F9120505C6}">
      <dsp:nvSpPr>
        <dsp:cNvPr id="0" name=""/>
        <dsp:cNvSpPr/>
      </dsp:nvSpPr>
      <dsp:spPr>
        <a:xfrm>
          <a:off x="3945784" y="1724511"/>
          <a:ext cx="3426571" cy="1370628"/>
        </a:xfrm>
        <a:prstGeom prst="chevron">
          <a:avLst/>
        </a:prstGeom>
        <a:gradFill flip="none" rotWithShape="0">
          <a:gsLst>
            <a:gs pos="0">
              <a:srgbClr val="0F75BC">
                <a:shade val="30000"/>
                <a:satMod val="115000"/>
              </a:srgbClr>
            </a:gs>
            <a:gs pos="50000">
              <a:srgbClr val="0F75BC">
                <a:shade val="67500"/>
                <a:satMod val="115000"/>
              </a:srgbClr>
            </a:gs>
            <a:gs pos="100000">
              <a:srgbClr val="0F75BC">
                <a:shade val="100000"/>
                <a:satMod val="115000"/>
              </a:srgbClr>
            </a:gs>
          </a:gsLst>
          <a:lin ang="5400000" scaled="1"/>
          <a:tileRect/>
        </a:gradFill>
        <a:ln w="28575" cap="flat" cmpd="sng" algn="ctr">
          <a:solidFill>
            <a:srgbClr val="263996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Замена диагнозов на метки</a:t>
          </a:r>
          <a:endParaRPr lang="ru-RU" sz="2500" kern="1200" dirty="0"/>
        </a:p>
      </dsp:txBody>
      <dsp:txXfrm>
        <a:off x="4631098" y="1724511"/>
        <a:ext cx="2055943" cy="1370628"/>
      </dsp:txXfrm>
    </dsp:sp>
    <dsp:sp modelId="{6EA5CDA6-9953-4171-AD4A-30551EBC5EB9}">
      <dsp:nvSpPr>
        <dsp:cNvPr id="0" name=""/>
        <dsp:cNvSpPr/>
      </dsp:nvSpPr>
      <dsp:spPr>
        <a:xfrm>
          <a:off x="7029699" y="1724511"/>
          <a:ext cx="3426571" cy="1370628"/>
        </a:xfrm>
        <a:prstGeom prst="chevron">
          <a:avLst/>
        </a:prstGeom>
        <a:gradFill flip="none" rotWithShape="0">
          <a:gsLst>
            <a:gs pos="0">
              <a:srgbClr val="0F75BC">
                <a:shade val="30000"/>
                <a:satMod val="115000"/>
              </a:srgbClr>
            </a:gs>
            <a:gs pos="50000">
              <a:srgbClr val="0F75BC">
                <a:shade val="67500"/>
                <a:satMod val="115000"/>
              </a:srgbClr>
            </a:gs>
            <a:gs pos="100000">
              <a:srgbClr val="0F75BC">
                <a:shade val="100000"/>
                <a:satMod val="115000"/>
              </a:srgbClr>
            </a:gs>
          </a:gsLst>
          <a:lin ang="5400000" scaled="1"/>
          <a:tileRect/>
        </a:gradFill>
        <a:ln w="28575" cap="flat" cmpd="sng" algn="ctr">
          <a:solidFill>
            <a:srgbClr val="263996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Обрезка изображений</a:t>
          </a:r>
          <a:endParaRPr lang="ru-RU" sz="2500" kern="1200" dirty="0"/>
        </a:p>
      </dsp:txBody>
      <dsp:txXfrm>
        <a:off x="7715013" y="1724511"/>
        <a:ext cx="2055943" cy="1370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6C832B1-8DB1-4FAE-BA5B-A020E445FD09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26AFFF-938C-4715-9E30-14113C0DDB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F5E932-94BC-4598-8DC7-F08E4AD7B1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8713E0-E361-4F78-9193-772C831014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012095-9EA3-4163-956D-CF64B719372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0502A1-1D7F-4D3B-B48A-D917C931EC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E76B92-0624-4A54-81B0-09BA374E9B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F3AF64-42A2-4E7E-9324-D11F6CE062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86FA38-40CB-484B-9685-E2A966B39F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121389-7C35-4FA5-8336-AC377D49E5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BA5FAF-3665-4613-8E87-3E111B33E3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CA65E8-33F9-47B7-BEEB-00EB3BAA8A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8A2551-57BB-4A46-9286-E90BB7625E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F40793-C275-4DF1-A246-5D252AC8FD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2DF1DF-0C9D-4E02-A6D3-A8E7FBD84B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2F395E-42D0-4621-A03C-63AB4438A8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EB8262-2B53-41E5-A6A5-2AAA602F3F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75A5C8-480D-4420-BCEF-CC8F5B9913F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2965CE-E3DA-4724-B3FA-2B1AE04BCD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E03BA2-0397-4B91-AD62-B0F5BBAAD4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EBE6E0-4C89-4288-A1C0-AC081A5320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C0FFBC-B1E6-46AC-B380-840A18C10F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B31AC4-78D0-46ED-9335-F95B664D55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336CF2-6601-4EB0-95D4-4651527829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F1C856-E28E-4ED5-B785-01D50B6D69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0EEA2C-3E01-44BF-BD6E-5F9ADD6BFB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5f0ff"/>
            </a:gs>
            <a:gs pos="100000">
              <a:srgbClr val="ffffff"/>
            </a:gs>
          </a:gsLst>
          <a:lin ang="4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Houses" descr=""/>
          <p:cNvPicPr/>
          <p:nvPr/>
        </p:nvPicPr>
        <p:blipFill>
          <a:blip r:embed="rId2"/>
          <a:srcRect l="0" t="0" r="0" b="16442"/>
          <a:stretch/>
        </p:blipFill>
        <p:spPr>
          <a:xfrm>
            <a:off x="15480" y="3562560"/>
            <a:ext cx="12012840" cy="3294720"/>
          </a:xfrm>
          <a:prstGeom prst="rect">
            <a:avLst/>
          </a:prstGeom>
          <a:ln w="0">
            <a:noFill/>
          </a:ln>
        </p:spPr>
      </p:pic>
      <p:sp>
        <p:nvSpPr>
          <p:cNvPr id="1" name="Decor"/>
          <p:cNvSpPr/>
          <p:nvPr/>
        </p:nvSpPr>
        <p:spPr>
          <a:xfrm>
            <a:off x="4095720" y="443880"/>
            <a:ext cx="35280" cy="430740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Decor"/>
          <p:cNvSpPr/>
          <p:nvPr/>
        </p:nvSpPr>
        <p:spPr>
          <a:xfrm>
            <a:off x="4015800" y="443880"/>
            <a:ext cx="35280" cy="179928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Decor"/>
          <p:cNvSpPr/>
          <p:nvPr/>
        </p:nvSpPr>
        <p:spPr>
          <a:xfrm>
            <a:off x="3933720" y="4743720"/>
            <a:ext cx="359640" cy="359640"/>
          </a:xfrm>
          <a:prstGeom prst="ellipse">
            <a:avLst/>
          </a:prstGeom>
          <a:noFill/>
          <a:ln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2" descr=""/>
          <p:cNvPicPr/>
          <p:nvPr/>
        </p:nvPicPr>
        <p:blipFill>
          <a:blip r:embed="rId3"/>
          <a:stretch/>
        </p:blipFill>
        <p:spPr>
          <a:xfrm>
            <a:off x="4113720" y="443880"/>
            <a:ext cx="3481200" cy="11599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4BB81F-3E14-4470-806C-DCE800480EE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Houses" descr=""/>
          <p:cNvPicPr/>
          <p:nvPr/>
        </p:nvPicPr>
        <p:blipFill>
          <a:blip r:embed="rId2"/>
          <a:srcRect l="0" t="0" r="0" b="16442"/>
          <a:stretch/>
        </p:blipFill>
        <p:spPr>
          <a:xfrm>
            <a:off x="15480" y="3562560"/>
            <a:ext cx="12012840" cy="3294720"/>
          </a:xfrm>
          <a:prstGeom prst="rect">
            <a:avLst/>
          </a:prstGeom>
          <a:ln w="0">
            <a:noFill/>
          </a:ln>
        </p:spPr>
      </p:pic>
      <p:sp>
        <p:nvSpPr>
          <p:cNvPr id="47" name="Decor"/>
          <p:cNvSpPr/>
          <p:nvPr/>
        </p:nvSpPr>
        <p:spPr>
          <a:xfrm rot="5400000">
            <a:off x="9142920" y="-1901880"/>
            <a:ext cx="35280" cy="539928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Decor"/>
          <p:cNvSpPr/>
          <p:nvPr/>
        </p:nvSpPr>
        <p:spPr>
          <a:xfrm rot="5400000">
            <a:off x="1191240" y="437400"/>
            <a:ext cx="35280" cy="71928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Decor"/>
          <p:cNvSpPr/>
          <p:nvPr/>
        </p:nvSpPr>
        <p:spPr>
          <a:xfrm>
            <a:off x="0" y="2050560"/>
            <a:ext cx="12191400" cy="480672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Decor"/>
          <p:cNvSpPr/>
          <p:nvPr/>
        </p:nvSpPr>
        <p:spPr>
          <a:xfrm>
            <a:off x="1568520" y="694440"/>
            <a:ext cx="206640" cy="206640"/>
          </a:xfrm>
          <a:prstGeom prst="ellipse">
            <a:avLst/>
          </a:prstGeom>
          <a:noFill/>
          <a:ln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Decor"/>
          <p:cNvSpPr/>
          <p:nvPr/>
        </p:nvSpPr>
        <p:spPr>
          <a:xfrm>
            <a:off x="6252480" y="694440"/>
            <a:ext cx="206640" cy="206640"/>
          </a:xfrm>
          <a:prstGeom prst="ellipse">
            <a:avLst/>
          </a:prstGeom>
          <a:noFill/>
          <a:ln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Decor"/>
          <p:cNvSpPr/>
          <p:nvPr/>
        </p:nvSpPr>
        <p:spPr>
          <a:xfrm>
            <a:off x="647640" y="694440"/>
            <a:ext cx="206640" cy="206640"/>
          </a:xfrm>
          <a:prstGeom prst="ellipse">
            <a:avLst/>
          </a:prstGeom>
          <a:noFill/>
          <a:ln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Header"/>
          <p:cNvSpPr/>
          <p:nvPr/>
        </p:nvSpPr>
        <p:spPr>
          <a:xfrm>
            <a:off x="7496280" y="6400800"/>
            <a:ext cx="457308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-RU" sz="1400" spc="-1" strike="noStrike">
                <a:solidFill>
                  <a:srgbClr val="808080"/>
                </a:solidFill>
                <a:latin typeface="Calibri"/>
                <a:ea typeface="DejaVu Sans"/>
              </a:rPr>
              <a:t>ИТОГОВЫЙ  КОНКУРС ПРОЕКТОВ В РТУ МИРЭА - 20</a:t>
            </a:r>
            <a:r>
              <a:rPr b="1" lang="en-US" sz="1400" spc="-1" strike="noStrike">
                <a:solidFill>
                  <a:srgbClr val="808080"/>
                </a:solidFill>
                <a:latin typeface="Calibri"/>
                <a:ea typeface="DejaVu Sans"/>
              </a:rPr>
              <a:t>22</a:t>
            </a:r>
            <a:r>
              <a:rPr b="1" lang="ru-RU" sz="1400" spc="-1" strike="noStrike">
                <a:solidFill>
                  <a:srgbClr val="808080"/>
                </a:solidFill>
                <a:latin typeface="Calibri"/>
                <a:ea typeface="DejaVu Sans"/>
              </a:rPr>
              <a:t> 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3"/>
          <a:stretch/>
        </p:blipFill>
        <p:spPr>
          <a:xfrm>
            <a:off x="9968760" y="103320"/>
            <a:ext cx="1888200" cy="62892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BA9ACC-B0ED-49A5-9183-4C9AABF6C6D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5.jpeg"/><Relationship Id="rId8" Type="http://schemas.openxmlformats.org/officeDocument/2006/relationships/image" Target="../media/image16.jpeg"/><Relationship Id="rId9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5f6ff"/>
            </a:gs>
            <a:gs pos="100000">
              <a:srgbClr val="ffffff"/>
            </a:gs>
          </a:gsLst>
          <a:lin ang="4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200480" y="1905120"/>
            <a:ext cx="7876440" cy="97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i="1" lang="ru-RU" sz="2400" spc="-1" strike="noStrike">
                <a:solidFill>
                  <a:srgbClr val="333f4f"/>
                </a:solidFill>
                <a:latin typeface="Calibri"/>
              </a:rPr>
              <a:t>«Организационное обеспечение и результаты проектирования системы интеллектуального анализа текстов рабочих программ дисциплин института»</a:t>
            </a:r>
            <a:endParaRPr b="0" i="1" lang="ru-RU" sz="2400" spc="-1" strike="noStrike">
              <a:latin typeface="Arial"/>
            </a:endParaRPr>
          </a:p>
        </p:txBody>
      </p:sp>
      <p:sp>
        <p:nvSpPr>
          <p:cNvPr id="103" name="Заголовок 3"/>
          <p:cNvSpPr/>
          <p:nvPr/>
        </p:nvSpPr>
        <p:spPr>
          <a:xfrm>
            <a:off x="505080" y="263880"/>
            <a:ext cx="3227040" cy="26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3200" spc="-1" strike="noStrike">
                <a:solidFill>
                  <a:srgbClr val="263996"/>
                </a:solidFill>
                <a:latin typeface="Calibri"/>
                <a:ea typeface="DejaVu Sans"/>
              </a:rPr>
              <a:t>ИТОГОВЫЙ  КОНКУРС ПРОЕКТОВ В РТУ МИРЭА</a:t>
            </a:r>
            <a:r>
              <a:rPr b="1" lang="en-US" sz="3200" spc="-1" strike="noStrike">
                <a:solidFill>
                  <a:srgbClr val="263996"/>
                </a:solidFill>
                <a:latin typeface="Calibri"/>
                <a:ea typeface="DejaVu Sans"/>
              </a:rPr>
              <a:t> - 202</a:t>
            </a:r>
            <a:r>
              <a:rPr b="1" lang="ru-RU" sz="3200" spc="-1" strike="noStrike">
                <a:solidFill>
                  <a:srgbClr val="263996"/>
                </a:solidFill>
                <a:latin typeface="Calibri"/>
                <a:ea typeface="DejaVu Sans"/>
              </a:rPr>
              <a:t>2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04" name="Заголовок 3"/>
          <p:cNvSpPr/>
          <p:nvPr/>
        </p:nvSpPr>
        <p:spPr>
          <a:xfrm>
            <a:off x="4470120" y="2880000"/>
            <a:ext cx="7606800" cy="22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Автор проекта: 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	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Самсонов Олег Денисович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Учебная группа: 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	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ИММО-02-20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Руководитель: 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	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Юрченков Иван Александрович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МИРЭА - Российский технологический университет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30</a:t>
            </a:r>
            <a:r>
              <a:rPr b="1" lang="ru-RU" sz="2400" spc="-1" strike="noStrike">
                <a:solidFill>
                  <a:srgbClr val="333f4f"/>
                </a:solidFill>
                <a:latin typeface="Calibri"/>
                <a:ea typeface="DejaVu Sans"/>
              </a:rPr>
              <a:t>.06.2022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05" name="Рисунок 6" descr=""/>
          <p:cNvPicPr/>
          <p:nvPr/>
        </p:nvPicPr>
        <p:blipFill>
          <a:blip r:embed="rId1"/>
          <a:stretch/>
        </p:blipFill>
        <p:spPr>
          <a:xfrm>
            <a:off x="10187280" y="263880"/>
            <a:ext cx="1483920" cy="16405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3" descr=""/>
          <p:cNvPicPr/>
          <p:nvPr/>
        </p:nvPicPr>
        <p:blipFill>
          <a:blip r:embed="rId2"/>
          <a:stretch/>
        </p:blipFill>
        <p:spPr>
          <a:xfrm>
            <a:off x="4312800" y="446400"/>
            <a:ext cx="3341520" cy="14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3640" y="230400"/>
            <a:ext cx="8788680" cy="39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Идея проекта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960" cy="68148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4" descr="Иконка «Идея» — скачай бесплатно PNG и векторе"/>
          <p:cNvPicPr/>
          <p:nvPr/>
        </p:nvPicPr>
        <p:blipFill>
          <a:blip r:embed="rId2"/>
          <a:stretch/>
        </p:blipFill>
        <p:spPr>
          <a:xfrm>
            <a:off x="427320" y="1047240"/>
            <a:ext cx="1470960" cy="1470960"/>
          </a:xfrm>
          <a:prstGeom prst="rect">
            <a:avLst/>
          </a:prstGeom>
          <a:ln w="0">
            <a:noFill/>
          </a:ln>
        </p:spPr>
      </p:pic>
      <p:sp>
        <p:nvSpPr>
          <p:cNvPr id="110" name="Прямоугольник 8"/>
          <p:cNvSpPr/>
          <p:nvPr/>
        </p:nvSpPr>
        <p:spPr>
          <a:xfrm>
            <a:off x="1500120" y="1138680"/>
            <a:ext cx="5085720" cy="21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Автоматизированная диагностика диабетической и гипертонической ретинопатии по изображениям глазного дна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11" name="Овал 6"/>
          <p:cNvSpPr/>
          <p:nvPr/>
        </p:nvSpPr>
        <p:spPr>
          <a:xfrm>
            <a:off x="1333440" y="1297440"/>
            <a:ext cx="5419080" cy="1745280"/>
          </a:xfrm>
          <a:prstGeom prst="ellipse">
            <a:avLst/>
          </a:prstGeom>
          <a:noFill/>
          <a:ln w="19050">
            <a:solidFill>
              <a:srgbClr val="1f4e7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Прямоугольник 10"/>
          <p:cNvSpPr/>
          <p:nvPr/>
        </p:nvSpPr>
        <p:spPr>
          <a:xfrm>
            <a:off x="6995160" y="1836720"/>
            <a:ext cx="4775040" cy="18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Создать нейронную сеть для классификации офтальмологических изображений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13" name="Заголовок 1"/>
          <p:cNvSpPr/>
          <p:nvPr/>
        </p:nvSpPr>
        <p:spPr>
          <a:xfrm>
            <a:off x="7090560" y="1346760"/>
            <a:ext cx="3568320" cy="3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  <a:ea typeface="DejaVu Sans"/>
              </a:rPr>
              <a:t>ЗАДАЧА ПРОЕКТА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14" name="Рисунок 7" descr=""/>
          <p:cNvPicPr/>
          <p:nvPr/>
        </p:nvPicPr>
        <p:blipFill>
          <a:blip r:embed="rId3"/>
          <a:stretch/>
        </p:blipFill>
        <p:spPr>
          <a:xfrm>
            <a:off x="7090560" y="1704240"/>
            <a:ext cx="1218600" cy="313560"/>
          </a:xfrm>
          <a:prstGeom prst="rect">
            <a:avLst/>
          </a:prstGeom>
          <a:ln w="0">
            <a:noFill/>
          </a:ln>
        </p:spPr>
      </p:pic>
      <p:sp>
        <p:nvSpPr>
          <p:cNvPr id="115" name="Овал 13"/>
          <p:cNvSpPr/>
          <p:nvPr/>
        </p:nvSpPr>
        <p:spPr>
          <a:xfrm>
            <a:off x="6673320" y="1958400"/>
            <a:ext cx="5419080" cy="1745280"/>
          </a:xfrm>
          <a:prstGeom prst="ellipse">
            <a:avLst/>
          </a:prstGeom>
          <a:noFill/>
          <a:ln w="19050">
            <a:solidFill>
              <a:srgbClr val="1f4e7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Заголовок 1"/>
          <p:cNvSpPr/>
          <p:nvPr/>
        </p:nvSpPr>
        <p:spPr>
          <a:xfrm>
            <a:off x="1803600" y="3643920"/>
            <a:ext cx="4453200" cy="3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  <a:ea typeface="DejaVu Sans"/>
              </a:rPr>
              <a:t>ПРИМЕНЕНИЕ ПРОЕКТА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17" name="Рисунок 16" descr=""/>
          <p:cNvPicPr/>
          <p:nvPr/>
        </p:nvPicPr>
        <p:blipFill>
          <a:blip r:embed="rId4"/>
          <a:stretch/>
        </p:blipFill>
        <p:spPr>
          <a:xfrm>
            <a:off x="1803600" y="4043520"/>
            <a:ext cx="1218600" cy="313560"/>
          </a:xfrm>
          <a:prstGeom prst="rect">
            <a:avLst/>
          </a:prstGeom>
          <a:ln w="0">
            <a:noFill/>
          </a:ln>
        </p:spPr>
      </p:pic>
      <p:sp>
        <p:nvSpPr>
          <p:cNvPr id="118" name="Прямоугольник 19"/>
          <p:cNvSpPr/>
          <p:nvPr/>
        </p:nvSpPr>
        <p:spPr>
          <a:xfrm>
            <a:off x="2800800" y="4543560"/>
            <a:ext cx="8058240" cy="11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Ускорение диагностики при офтальмологических осмотрах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Ранняя диагностика заболеваний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Усовершенствование офтальмологического оборудования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19" name="Овал 20"/>
          <p:cNvSpPr/>
          <p:nvPr/>
        </p:nvSpPr>
        <p:spPr>
          <a:xfrm>
            <a:off x="2600280" y="4046400"/>
            <a:ext cx="8459640" cy="2194200"/>
          </a:xfrm>
          <a:prstGeom prst="ellipse">
            <a:avLst/>
          </a:prstGeom>
          <a:noFill/>
          <a:ln w="19050">
            <a:solidFill>
              <a:srgbClr val="1f4e7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Дуга 12"/>
          <p:cNvSpPr/>
          <p:nvPr/>
        </p:nvSpPr>
        <p:spPr>
          <a:xfrm>
            <a:off x="6275880" y="2004480"/>
            <a:ext cx="813600" cy="69120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rgbClr val="4472c4"/>
            </a:solidFill>
            <a:prstDash val="sysDash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21" name="Дуга 14"/>
          <p:cNvSpPr/>
          <p:nvPr/>
        </p:nvSpPr>
        <p:spPr>
          <a:xfrm rot="16200000">
            <a:off x="6018120" y="3187800"/>
            <a:ext cx="1329120" cy="1037880"/>
          </a:xfrm>
          <a:prstGeom prst="arc">
            <a:avLst>
              <a:gd name="adj1" fmla="val 13823566"/>
              <a:gd name="adj2" fmla="val 245796"/>
            </a:avLst>
          </a:prstGeom>
          <a:noFill/>
          <a:ln>
            <a:solidFill>
              <a:srgbClr val="4472c4"/>
            </a:solidFill>
            <a:prstDash val="dash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8680" cy="39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Описание набора данных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960" cy="681480"/>
          </a:xfrm>
          <a:prstGeom prst="rect">
            <a:avLst/>
          </a:prstGeom>
          <a:ln w="0">
            <a:noFill/>
          </a:ln>
        </p:spPr>
      </p:pic>
      <p:sp>
        <p:nvSpPr>
          <p:cNvPr id="124" name="Прямоугольник 3"/>
          <p:cNvSpPr/>
          <p:nvPr/>
        </p:nvSpPr>
        <p:spPr>
          <a:xfrm>
            <a:off x="647640" y="3507840"/>
            <a:ext cx="6171480" cy="24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7000 изображений глазного дна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2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Таблица с диагнозом и данными пациента</a:t>
            </a:r>
            <a:endParaRPr b="0" lang="ru-RU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2800" spc="-1" strike="noStrike">
              <a:latin typeface="Arial"/>
            </a:endParaRPr>
          </a:p>
        </p:txBody>
      </p:sp>
      <p:sp>
        <p:nvSpPr>
          <p:cNvPr id="125" name="Прямоугольник 4"/>
          <p:cNvSpPr/>
          <p:nvPr/>
        </p:nvSpPr>
        <p:spPr>
          <a:xfrm>
            <a:off x="647640" y="1467000"/>
            <a:ext cx="11210040" cy="17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В наборе данных представлены изображения для левого и правого глаза, полученные при помощи различных ретинальных камер. Помимо диабетической и гипертонической ретинопатии в нём присутсвуют и другие распространенные заболевания.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6" name="Рисунок 7" descr=""/>
          <p:cNvPicPr/>
          <p:nvPr/>
        </p:nvPicPr>
        <p:blipFill>
          <a:blip r:embed="rId2"/>
          <a:stretch/>
        </p:blipFill>
        <p:spPr>
          <a:xfrm>
            <a:off x="8632800" y="3998160"/>
            <a:ext cx="3225240" cy="2418480"/>
          </a:xfrm>
          <a:prstGeom prst="rect">
            <a:avLst/>
          </a:prstGeom>
          <a:ln w="0">
            <a:noFill/>
          </a:ln>
        </p:spPr>
      </p:pic>
      <p:pic>
        <p:nvPicPr>
          <p:cNvPr id="127" name="Рисунок 6" descr=""/>
          <p:cNvPicPr/>
          <p:nvPr/>
        </p:nvPicPr>
        <p:blipFill>
          <a:blip r:embed="rId3"/>
          <a:stretch/>
        </p:blipFill>
        <p:spPr>
          <a:xfrm>
            <a:off x="6991200" y="3161880"/>
            <a:ext cx="2044800" cy="204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8680" cy="39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Обработка набора данных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960" cy="6814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168586288"/>
              </p:ext>
            </p:extLst>
          </p:nvPr>
        </p:nvGraphicFramePr>
        <p:xfrm>
          <a:off x="847800" y="-309960"/>
          <a:ext cx="10457640" cy="481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0" name="Прямоугольник 5"/>
          <p:cNvSpPr/>
          <p:nvPr/>
        </p:nvSpPr>
        <p:spPr>
          <a:xfrm>
            <a:off x="847800" y="3429000"/>
            <a:ext cx="3552120" cy="540720"/>
          </a:xfrm>
          <a:prstGeom prst="rect">
            <a:avLst/>
          </a:prstGeom>
          <a:solidFill>
            <a:schemeClr val="accent5">
              <a:alpha val="50000"/>
            </a:schemeClr>
          </a:solidFill>
          <a:ln w="38100">
            <a:solidFill>
              <a:srgbClr val="263996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Классы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31" name="Прямоугольник 6"/>
          <p:cNvSpPr/>
          <p:nvPr/>
        </p:nvSpPr>
        <p:spPr>
          <a:xfrm>
            <a:off x="847800" y="3944520"/>
            <a:ext cx="3552120" cy="2644920"/>
          </a:xfrm>
          <a:prstGeom prst="rect">
            <a:avLst/>
          </a:prstGeom>
          <a:noFill/>
          <a:ln w="28575">
            <a:solidFill>
              <a:srgbClr val="26399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4472c4"/>
                </a:solidFill>
                <a:latin typeface="Calibri"/>
                <a:ea typeface="DejaVu Sans"/>
              </a:rPr>
              <a:t>0 – Норма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4472c4"/>
                </a:solidFill>
                <a:latin typeface="Calibri"/>
                <a:ea typeface="DejaVu Sans"/>
              </a:rPr>
              <a:t>1 – Диабетическая ретинопатия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4472c4"/>
                </a:solidFill>
                <a:latin typeface="Calibri"/>
                <a:ea typeface="DejaVu Sans"/>
              </a:rPr>
              <a:t>2- Гипертоническая ретинопатия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4472c4"/>
                </a:solidFill>
                <a:latin typeface="Calibri"/>
                <a:ea typeface="DejaVu Sans"/>
              </a:rPr>
              <a:t>3 – Другое заболевание 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2" name="Рисунок 7" descr=""/>
          <p:cNvPicPr/>
          <p:nvPr/>
        </p:nvPicPr>
        <p:blipFill>
          <a:blip r:embed="rId7"/>
          <a:stretch/>
        </p:blipFill>
        <p:spPr>
          <a:xfrm>
            <a:off x="4905720" y="4058280"/>
            <a:ext cx="4013640" cy="1868400"/>
          </a:xfrm>
          <a:prstGeom prst="rect">
            <a:avLst/>
          </a:prstGeom>
          <a:ln w="0">
            <a:noFill/>
          </a:ln>
        </p:spPr>
      </p:pic>
      <p:pic>
        <p:nvPicPr>
          <p:cNvPr id="133" name="Рисунок 8" descr=""/>
          <p:cNvPicPr/>
          <p:nvPr/>
        </p:nvPicPr>
        <p:blipFill>
          <a:blip r:embed="rId8"/>
          <a:srcRect l="24502" t="0" r="23939" b="0"/>
          <a:stretch/>
        </p:blipFill>
        <p:spPr>
          <a:xfrm>
            <a:off x="9527760" y="4053240"/>
            <a:ext cx="2079360" cy="1878120"/>
          </a:xfrm>
          <a:prstGeom prst="rect">
            <a:avLst/>
          </a:prstGeom>
          <a:ln w="0">
            <a:noFill/>
          </a:ln>
        </p:spPr>
      </p:pic>
      <p:sp>
        <p:nvSpPr>
          <p:cNvPr id="134" name="Стрелка вправо 10"/>
          <p:cNvSpPr/>
          <p:nvPr/>
        </p:nvSpPr>
        <p:spPr>
          <a:xfrm>
            <a:off x="9071280" y="4370760"/>
            <a:ext cx="366840" cy="1104840"/>
          </a:xfrm>
          <a:prstGeom prst="rightArrow">
            <a:avLst>
              <a:gd name="adj1" fmla="val 30455"/>
              <a:gd name="adj2" fmla="val 47409"/>
            </a:avLst>
          </a:prstGeom>
          <a:solidFill>
            <a:schemeClr val="accent5">
              <a:alpha val="50000"/>
            </a:schemeClr>
          </a:solidFill>
          <a:ln w="0">
            <a:solidFill>
              <a:srgbClr val="263996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8680" cy="39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Обработка изображений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36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960" cy="681480"/>
          </a:xfrm>
          <a:prstGeom prst="rect">
            <a:avLst/>
          </a:prstGeom>
          <a:ln w="0">
            <a:noFill/>
          </a:ln>
        </p:spPr>
      </p:pic>
      <p:pic>
        <p:nvPicPr>
          <p:cNvPr id="137" name="Рисунок 7" descr=""/>
          <p:cNvPicPr/>
          <p:nvPr/>
        </p:nvPicPr>
        <p:blipFill>
          <a:blip r:embed="rId2"/>
          <a:srcRect l="3628" t="3705" r="2538" b="2505"/>
          <a:stretch/>
        </p:blipFill>
        <p:spPr>
          <a:xfrm>
            <a:off x="545760" y="1714680"/>
            <a:ext cx="4685760" cy="4047480"/>
          </a:xfrm>
          <a:prstGeom prst="rect">
            <a:avLst/>
          </a:prstGeom>
          <a:ln w="0">
            <a:noFill/>
          </a:ln>
        </p:spPr>
      </p:pic>
      <p:pic>
        <p:nvPicPr>
          <p:cNvPr id="138" name="Рисунок 8" descr=""/>
          <p:cNvPicPr/>
          <p:nvPr/>
        </p:nvPicPr>
        <p:blipFill>
          <a:blip r:embed="rId3"/>
          <a:srcRect l="3839" t="3930" r="2673" b="2911"/>
          <a:stretch/>
        </p:blipFill>
        <p:spPr>
          <a:xfrm>
            <a:off x="7086600" y="1743120"/>
            <a:ext cx="4666680" cy="4018680"/>
          </a:xfrm>
          <a:prstGeom prst="rect">
            <a:avLst/>
          </a:prstGeom>
          <a:ln w="0">
            <a:noFill/>
          </a:ln>
        </p:spPr>
      </p:pic>
      <p:sp>
        <p:nvSpPr>
          <p:cNvPr id="139" name="Стрелка вправо 9"/>
          <p:cNvSpPr/>
          <p:nvPr/>
        </p:nvSpPr>
        <p:spPr>
          <a:xfrm>
            <a:off x="5278320" y="2676600"/>
            <a:ext cx="1807560" cy="218052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38100">
            <a:solidFill>
              <a:srgbClr val="263996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Оператор Собеля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8680" cy="39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Архитектура нейронной сети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41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960" cy="681480"/>
          </a:xfrm>
          <a:prstGeom prst="rect">
            <a:avLst/>
          </a:prstGeom>
          <a:ln w="0">
            <a:noFill/>
          </a:ln>
        </p:spPr>
      </p:pic>
      <p:sp>
        <p:nvSpPr>
          <p:cNvPr id="142" name="Прямоугольник 3"/>
          <p:cNvSpPr/>
          <p:nvPr/>
        </p:nvSpPr>
        <p:spPr>
          <a:xfrm>
            <a:off x="647640" y="1467000"/>
            <a:ext cx="1121004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Основная архитектура: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ResNet18</a:t>
            </a:r>
            <a:endParaRPr b="0" lang="ru-RU" sz="2800" spc="-1" strike="noStrike"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Функция активации: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Линейная</a:t>
            </a:r>
            <a:endParaRPr b="0" lang="ru-RU" sz="2800" spc="-1" strike="noStrike"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Функция потерь: Кросс-энтропия</a:t>
            </a:r>
            <a:endParaRPr b="0" lang="ru-RU" sz="2800" spc="-1" strike="noStrike"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Оптимизатор: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SGD (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стахостический градиентный спуск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ru-RU" sz="2800" spc="-1" strike="noStrike"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Количество эпох обучения: 10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8680" cy="39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Результаты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44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960" cy="681480"/>
          </a:xfrm>
          <a:prstGeom prst="rect">
            <a:avLst/>
          </a:prstGeom>
          <a:ln w="0">
            <a:noFill/>
          </a:ln>
        </p:spPr>
      </p:pic>
      <p:sp>
        <p:nvSpPr>
          <p:cNvPr id="145" name="Заголовок 1"/>
          <p:cNvSpPr/>
          <p:nvPr/>
        </p:nvSpPr>
        <p:spPr>
          <a:xfrm>
            <a:off x="511200" y="1024920"/>
            <a:ext cx="6006600" cy="3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0000"/>
              </a:lnSpc>
              <a:buNone/>
            </a:pPr>
            <a:r>
              <a:rPr b="0" lang="ru-RU" sz="2800" spc="-1" strike="noStrike" cap="all">
                <a:solidFill>
                  <a:srgbClr val="263996"/>
                </a:solidFill>
                <a:latin typeface="Calibri"/>
                <a:ea typeface="DejaVu Sans"/>
              </a:rPr>
              <a:t>Обучение </a:t>
            </a:r>
            <a:endParaRPr b="0" lang="ru-RU" sz="2800" spc="-1" strike="noStrike">
              <a:latin typeface="Arial"/>
            </a:endParaRPr>
          </a:p>
        </p:txBody>
      </p:sp>
      <p:graphicFrame>
        <p:nvGraphicFramePr>
          <p:cNvPr id="146" name="Диаграмма 4"/>
          <p:cNvGraphicFramePr/>
          <p:nvPr/>
        </p:nvGraphicFramePr>
        <p:xfrm>
          <a:off x="1101960" y="1524960"/>
          <a:ext cx="4603680" cy="294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7" name="Диаграмма 5"/>
          <p:cNvGraphicFramePr/>
          <p:nvPr/>
        </p:nvGraphicFramePr>
        <p:xfrm>
          <a:off x="1228680" y="3844800"/>
          <a:ext cx="4571280" cy="274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8" name="Заголовок 1"/>
          <p:cNvSpPr/>
          <p:nvPr/>
        </p:nvSpPr>
        <p:spPr>
          <a:xfrm>
            <a:off x="5851440" y="1023840"/>
            <a:ext cx="6006600" cy="3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0000"/>
              </a:lnSpc>
              <a:buNone/>
            </a:pPr>
            <a:r>
              <a:rPr b="0" lang="ru-RU" sz="2800" spc="-1" strike="noStrike" cap="all">
                <a:solidFill>
                  <a:srgbClr val="263996"/>
                </a:solidFill>
                <a:latin typeface="Calibri"/>
                <a:ea typeface="DejaVu Sans"/>
              </a:rPr>
              <a:t>Проверка </a:t>
            </a:r>
            <a:endParaRPr b="0" lang="ru-RU" sz="2800" spc="-1" strike="noStrike">
              <a:latin typeface="Arial"/>
            </a:endParaRPr>
          </a:p>
        </p:txBody>
      </p:sp>
      <p:graphicFrame>
        <p:nvGraphicFramePr>
          <p:cNvPr id="149" name="Диаграмма 7"/>
          <p:cNvGraphicFramePr/>
          <p:nvPr/>
        </p:nvGraphicFramePr>
        <p:xfrm>
          <a:off x="6411240" y="1278000"/>
          <a:ext cx="4571280" cy="274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0" name="Диаграмма 8"/>
          <p:cNvGraphicFramePr/>
          <p:nvPr/>
        </p:nvGraphicFramePr>
        <p:xfrm>
          <a:off x="6411240" y="3844800"/>
          <a:ext cx="4571280" cy="274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8680" cy="39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ru-RU" sz="2800" spc="-1" strike="noStrike" cap="all">
                <a:solidFill>
                  <a:srgbClr val="263996"/>
                </a:solidFill>
                <a:latin typeface="Calibri"/>
              </a:rPr>
              <a:t>Выводы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52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960" cy="68148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3"/>
          <p:cNvSpPr/>
          <p:nvPr/>
        </p:nvSpPr>
        <p:spPr>
          <a:xfrm>
            <a:off x="647640" y="1467000"/>
            <a:ext cx="11210040" cy="200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Необходима дополнительная предобработка изображений</a:t>
            </a:r>
            <a:endParaRPr b="0" lang="ru-RU" sz="2800" spc="-1" strike="noStrike"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Выделение характерных признаков</a:t>
            </a:r>
            <a:endParaRPr b="0" lang="ru-RU" sz="2800" spc="-1" strike="noStrike">
              <a:latin typeface="Arial"/>
            </a:endParaRPr>
          </a:p>
          <a:p>
            <a:pPr marL="457200" indent="-45720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Больше данных с примерами заболеваний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54" name="Рисунок 4" descr=""/>
          <p:cNvPicPr/>
          <p:nvPr/>
        </p:nvPicPr>
        <p:blipFill>
          <a:blip r:embed="rId2"/>
          <a:stretch/>
        </p:blipFill>
        <p:spPr>
          <a:xfrm>
            <a:off x="918000" y="3634560"/>
            <a:ext cx="2931120" cy="2533320"/>
          </a:xfrm>
          <a:prstGeom prst="rect">
            <a:avLst/>
          </a:prstGeom>
          <a:ln w="0">
            <a:noFill/>
          </a:ln>
        </p:spPr>
      </p:pic>
      <p:pic>
        <p:nvPicPr>
          <p:cNvPr id="155" name="Рисунок 6" descr=""/>
          <p:cNvPicPr/>
          <p:nvPr/>
        </p:nvPicPr>
        <p:blipFill>
          <a:blip r:embed="rId3"/>
          <a:stretch/>
        </p:blipFill>
        <p:spPr>
          <a:xfrm>
            <a:off x="4556520" y="3634560"/>
            <a:ext cx="3056040" cy="2640960"/>
          </a:xfrm>
          <a:prstGeom prst="rect">
            <a:avLst/>
          </a:prstGeom>
          <a:ln w="0">
            <a:noFill/>
          </a:ln>
        </p:spPr>
      </p:pic>
      <p:pic>
        <p:nvPicPr>
          <p:cNvPr id="156" name="Рисунок 7" descr=""/>
          <p:cNvPicPr/>
          <p:nvPr/>
        </p:nvPicPr>
        <p:blipFill>
          <a:blip r:embed="rId4"/>
          <a:stretch/>
        </p:blipFill>
        <p:spPr>
          <a:xfrm>
            <a:off x="8465040" y="3634560"/>
            <a:ext cx="3076560" cy="265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45760" y="285840"/>
            <a:ext cx="8788680" cy="39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pic>
        <p:nvPicPr>
          <p:cNvPr id="158" name="Picture 2" descr=""/>
          <p:cNvPicPr/>
          <p:nvPr/>
        </p:nvPicPr>
        <p:blipFill>
          <a:blip r:embed="rId1"/>
          <a:srcRect l="34582" t="32269" r="11127" b="28161"/>
          <a:stretch/>
        </p:blipFill>
        <p:spPr>
          <a:xfrm>
            <a:off x="10107720" y="69120"/>
            <a:ext cx="1749960" cy="681480"/>
          </a:xfrm>
          <a:prstGeom prst="rect">
            <a:avLst/>
          </a:prstGeom>
          <a:ln w="0">
            <a:noFill/>
          </a:ln>
        </p:spPr>
      </p:pic>
      <p:sp>
        <p:nvSpPr>
          <p:cNvPr id="159" name="Прямоугольник 3"/>
          <p:cNvSpPr/>
          <p:nvPr/>
        </p:nvSpPr>
        <p:spPr>
          <a:xfrm>
            <a:off x="2198160" y="2525040"/>
            <a:ext cx="84520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ru-RU" sz="5400" spc="-1" strike="noStrike">
                <a:solidFill>
                  <a:srgbClr val="4472c4"/>
                </a:solidFill>
                <a:latin typeface="Calibri"/>
                <a:ea typeface="DejaVu Sans"/>
              </a:rPr>
              <a:t>СПАСИБО ЗА ВНИМАНИЕ!</a:t>
            </a:r>
            <a:endParaRPr b="0" lang="ru-RU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Application>LibreOffice/7.3.1.3$Windows_X86_64 LibreOffice_project/a69ca51ded25f3eefd52d7bf9a5fad8c90b87951</Application>
  <AppVersion>15.0000</AppVersion>
  <Words>180</Words>
  <Paragraphs>55</Paragraphs>
  <Company>VistaVideo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2018-05-28T23:03:13Z</dcterms:created>
  <dc:creator>Roman Lesovoy</dc:creator>
  <dc:description/>
  <dc:language>ru-RU</dc:language>
  <cp:lastModifiedBy/>
  <dcterms:modified xsi:type="dcterms:W3CDTF">2022-04-13T10:52:55Z</dcterms:modified>
  <cp:revision>126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9</vt:i4>
  </property>
</Properties>
</file>