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80" r:id="rId3"/>
    <p:sldId id="260" r:id="rId4"/>
    <p:sldId id="262" r:id="rId5"/>
    <p:sldId id="263" r:id="rId6"/>
    <p:sldId id="264" r:id="rId7"/>
    <p:sldId id="265" r:id="rId8"/>
    <p:sldId id="269" r:id="rId9"/>
    <p:sldId id="271" r:id="rId10"/>
    <p:sldId id="272" r:id="rId11"/>
    <p:sldId id="273" r:id="rId12"/>
    <p:sldId id="274" r:id="rId13"/>
    <p:sldId id="276" r:id="rId14"/>
    <p:sldId id="275" r:id="rId15"/>
    <p:sldId id="277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Objects="1"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B56AA-AAF2-FD4A-9F97-633ACF667302}" type="datetimeFigureOut">
              <a:rPr lang="en-GB" smtClean="0"/>
              <a:t>19/12/2016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B1135-09B0-1945-9153-5DC94B36E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131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B7161-7ACD-2844-84EB-7957FFF969D8}" type="datetimeFigureOut">
              <a:rPr lang="en-GB" smtClean="0"/>
              <a:t>19/12/2016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A93B2-64A6-E54E-96DF-8BF422C9E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404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58877" y="2562142"/>
            <a:ext cx="8596668" cy="1320800"/>
          </a:xfrm>
        </p:spPr>
        <p:txBody>
          <a:bodyPr>
            <a:normAutofit/>
          </a:bodyPr>
          <a:lstStyle/>
          <a:p>
            <a:r>
              <a:rPr lang="en-IN" sz="7200" dirty="0" smtClean="0">
                <a:latin typeface="Comic Sans MS" charset="0"/>
                <a:ea typeface="Comic Sans MS" charset="0"/>
                <a:cs typeface="Comic Sans MS" charset="0"/>
              </a:rPr>
              <a:t>      SENSORS</a:t>
            </a:r>
            <a:r>
              <a:rPr lang="en-IN" sz="7200" dirty="0" smtClean="0"/>
              <a:t> </a:t>
            </a:r>
          </a:p>
          <a:p>
            <a:endParaRPr lang="en-GB" sz="7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828" y="715137"/>
            <a:ext cx="3925926" cy="501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3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55006"/>
            <a:ext cx="8596668" cy="1320800"/>
          </a:xfrm>
        </p:spPr>
        <p:txBody>
          <a:bodyPr>
            <a:normAutofit/>
          </a:bodyPr>
          <a:lstStyle/>
          <a:p>
            <a:r>
              <a:rPr lang="en-IN" sz="4800" dirty="0" smtClean="0">
                <a:latin typeface="Comic Sans MS" charset="0"/>
                <a:ea typeface="Comic Sans MS" charset="0"/>
                <a:cs typeface="Comic Sans MS" charset="0"/>
              </a:rPr>
              <a:t>EXTEROCEPTIVE SENSORS </a:t>
            </a:r>
            <a:endParaRPr lang="en-GB" sz="48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502" y="1395816"/>
            <a:ext cx="8256332" cy="388077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IN" sz="3600" dirty="0" smtClean="0">
                <a:latin typeface="Times New Roman" charset="0"/>
                <a:ea typeface="Times New Roman" charset="0"/>
                <a:cs typeface="Times New Roman" charset="0"/>
              </a:rPr>
              <a:t>Deal with external world.</a:t>
            </a:r>
          </a:p>
          <a:p>
            <a:pPr>
              <a:buFont typeface="Wingdings" charset="2"/>
              <a:buChar char="q"/>
            </a:pPr>
            <a:r>
              <a:rPr lang="en-IN" sz="3600" dirty="0" smtClean="0">
                <a:latin typeface="Times New Roman" charset="0"/>
                <a:ea typeface="Times New Roman" charset="0"/>
                <a:cs typeface="Times New Roman" charset="0"/>
              </a:rPr>
              <a:t>Measures parameters external to the system.</a:t>
            </a:r>
          </a:p>
          <a:p>
            <a:pPr>
              <a:buFont typeface="Wingdings" charset="2"/>
              <a:buChar char="q"/>
            </a:pPr>
            <a:endParaRPr lang="en-IN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en-GB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82" y="3203358"/>
            <a:ext cx="8103399" cy="355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4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12848"/>
            <a:ext cx="9352284" cy="1266187"/>
          </a:xfrm>
        </p:spPr>
        <p:txBody>
          <a:bodyPr>
            <a:normAutofit/>
          </a:bodyPr>
          <a:lstStyle/>
          <a:p>
            <a:r>
              <a:rPr lang="en-IN" sz="4800" smtClean="0">
                <a:latin typeface="Comic Sans MS" charset="0"/>
                <a:ea typeface="Comic Sans MS" charset="0"/>
                <a:cs typeface="Comic Sans MS" charset="0"/>
              </a:rPr>
              <a:t>PROPRIOCEPTIVE SENSORS </a:t>
            </a:r>
            <a:endParaRPr lang="en-GB" sz="48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96376"/>
            <a:ext cx="9800628" cy="481364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IN" sz="3600" dirty="0" smtClean="0">
                <a:latin typeface="Times New Roman" charset="0"/>
                <a:ea typeface="Times New Roman" charset="0"/>
                <a:cs typeface="Times New Roman" charset="0"/>
              </a:rPr>
              <a:t>Deal with itself</a:t>
            </a:r>
          </a:p>
          <a:p>
            <a:pPr>
              <a:buFont typeface="Wingdings" charset="2"/>
              <a:buChar char="Ø"/>
            </a:pPr>
            <a:r>
              <a:rPr lang="en-IN" sz="3600" dirty="0" smtClean="0">
                <a:latin typeface="Times New Roman" charset="0"/>
                <a:ea typeface="Times New Roman" charset="0"/>
                <a:cs typeface="Times New Roman" charset="0"/>
              </a:rPr>
              <a:t>Measures robotic interaction with environment.</a:t>
            </a:r>
          </a:p>
          <a:p>
            <a:pPr>
              <a:buFont typeface="Wingdings" charset="2"/>
              <a:buChar char="Ø"/>
            </a:pPr>
            <a:r>
              <a:rPr lang="en-IN" sz="3600" dirty="0" smtClean="0">
                <a:latin typeface="Times New Roman" charset="0"/>
                <a:ea typeface="Times New Roman" charset="0"/>
                <a:cs typeface="Times New Roman" charset="0"/>
              </a:rPr>
              <a:t>Ex:-  GPS</a:t>
            </a:r>
          </a:p>
          <a:p>
            <a:pPr marL="0" indent="0">
              <a:buNone/>
            </a:pPr>
            <a:endParaRPr lang="en-GB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988" y="2972353"/>
            <a:ext cx="5571014" cy="370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9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43547"/>
            <a:ext cx="8596668" cy="1320800"/>
          </a:xfrm>
        </p:spPr>
        <p:txBody>
          <a:bodyPr>
            <a:normAutofit/>
          </a:bodyPr>
          <a:lstStyle/>
          <a:p>
            <a:r>
              <a:rPr lang="en-IN" sz="4800" dirty="0" smtClean="0">
                <a:latin typeface="Comic Sans MS" charset="0"/>
                <a:ea typeface="Comic Sans MS" charset="0"/>
                <a:cs typeface="Comic Sans MS" charset="0"/>
              </a:rPr>
              <a:t>INTEROCEPTIVE SENSORS </a:t>
            </a:r>
            <a:endParaRPr lang="en-GB" sz="48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176" y="1629218"/>
            <a:ext cx="8596668" cy="431548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IN" sz="3600" dirty="0" smtClean="0">
                <a:latin typeface="Times New Roman" charset="0"/>
                <a:ea typeface="Times New Roman" charset="0"/>
                <a:cs typeface="Times New Roman" charset="0"/>
              </a:rPr>
              <a:t>Measures internal data of the system</a:t>
            </a:r>
          </a:p>
          <a:p>
            <a:pPr>
              <a:buFont typeface="Wingdings" charset="2"/>
              <a:buChar char="Ø"/>
            </a:pPr>
            <a:r>
              <a:rPr lang="en-IN" sz="3600" dirty="0" smtClean="0">
                <a:latin typeface="Times New Roman" charset="0"/>
                <a:ea typeface="Times New Roman" charset="0"/>
                <a:cs typeface="Times New Roman" charset="0"/>
              </a:rPr>
              <a:t>Ex:- battery charge state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101" y="3182492"/>
            <a:ext cx="5836847" cy="294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544" y="282292"/>
            <a:ext cx="8596668" cy="1432240"/>
          </a:xfrm>
        </p:spPr>
        <p:txBody>
          <a:bodyPr>
            <a:normAutofit/>
          </a:bodyPr>
          <a:lstStyle/>
          <a:p>
            <a:r>
              <a:rPr lang="en-IN" sz="4800" dirty="0" smtClean="0">
                <a:latin typeface="Comic Sans MS" charset="0"/>
                <a:ea typeface="Comic Sans MS" charset="0"/>
                <a:cs typeface="Comic Sans MS" charset="0"/>
              </a:rPr>
              <a:t>CHARACTERISTICS OF GOOD SENSORS </a:t>
            </a:r>
            <a:endParaRPr lang="en-GB" sz="48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544" y="2027746"/>
            <a:ext cx="8596668" cy="438191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IN" sz="3600" dirty="0" smtClean="0">
                <a:latin typeface="Times New Roman" charset="0"/>
                <a:ea typeface="Times New Roman" charset="0"/>
                <a:cs typeface="Times New Roman" charset="0"/>
              </a:rPr>
              <a:t>High sensitivity </a:t>
            </a:r>
          </a:p>
          <a:p>
            <a:pPr>
              <a:buFont typeface="Wingdings" charset="2"/>
              <a:buChar char="Ø"/>
            </a:pPr>
            <a:r>
              <a:rPr lang="en-IN" sz="3600" dirty="0" smtClean="0">
                <a:latin typeface="Times New Roman" charset="0"/>
                <a:ea typeface="Times New Roman" charset="0"/>
                <a:cs typeface="Times New Roman" charset="0"/>
              </a:rPr>
              <a:t>High resolution</a:t>
            </a:r>
          </a:p>
          <a:p>
            <a:pPr>
              <a:buFont typeface="Wingdings" charset="2"/>
              <a:buChar char="Ø"/>
            </a:pPr>
            <a:r>
              <a:rPr lang="en-IN" sz="3600" dirty="0" smtClean="0">
                <a:latin typeface="Times New Roman" charset="0"/>
                <a:ea typeface="Times New Roman" charset="0"/>
                <a:cs typeface="Times New Roman" charset="0"/>
              </a:rPr>
              <a:t>Accuracy &amp; precision </a:t>
            </a:r>
          </a:p>
          <a:p>
            <a:pPr>
              <a:buFont typeface="Wingdings" charset="2"/>
              <a:buChar char="Ø"/>
            </a:pPr>
            <a:r>
              <a:rPr lang="en-IN" sz="3600" dirty="0" smtClean="0">
                <a:latin typeface="Times New Roman" charset="0"/>
                <a:ea typeface="Times New Roman" charset="0"/>
                <a:cs typeface="Times New Roman" charset="0"/>
              </a:rPr>
              <a:t>Less power consumption </a:t>
            </a:r>
          </a:p>
          <a:p>
            <a:pPr>
              <a:buFont typeface="Wingdings" charset="2"/>
              <a:buChar char="Ø"/>
            </a:pPr>
            <a:r>
              <a:rPr lang="en-IN" sz="3600" dirty="0" smtClean="0">
                <a:latin typeface="Times New Roman" charset="0"/>
                <a:ea typeface="Times New Roman" charset="0"/>
                <a:cs typeface="Times New Roman" charset="0"/>
              </a:rPr>
              <a:t>Less noise and disturbance</a:t>
            </a:r>
            <a:endParaRPr lang="en-GB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96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7862"/>
            <a:ext cx="8596668" cy="1320800"/>
          </a:xfrm>
        </p:spPr>
        <p:txBody>
          <a:bodyPr>
            <a:normAutofit/>
          </a:bodyPr>
          <a:lstStyle/>
          <a:p>
            <a:r>
              <a:rPr lang="en-IN" sz="4800" smtClean="0">
                <a:latin typeface="Comic Sans MS" charset="0"/>
                <a:ea typeface="Comic Sans MS" charset="0"/>
                <a:cs typeface="Comic Sans MS" charset="0"/>
              </a:rPr>
              <a:t>WHY DO ROBOTS NEED SENSORS?</a:t>
            </a:r>
            <a:endParaRPr lang="en-GB" sz="48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26587"/>
            <a:ext cx="9684391" cy="469930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IN" sz="3600" dirty="0" smtClean="0">
                <a:latin typeface="Times New Roman" charset="0"/>
                <a:ea typeface="Times New Roman" charset="0"/>
                <a:cs typeface="Times New Roman" charset="0"/>
              </a:rPr>
              <a:t>Robots must know: Where am I? What is my goal? What are my obstacles?</a:t>
            </a:r>
          </a:p>
          <a:p>
            <a:pPr>
              <a:buFont typeface="Wingdings" charset="2"/>
              <a:buChar char="Ø"/>
            </a:pPr>
            <a:r>
              <a:rPr lang="en-IN" sz="3600" dirty="0" smtClean="0">
                <a:latin typeface="Times New Roman" charset="0"/>
                <a:ea typeface="Times New Roman" charset="0"/>
                <a:cs typeface="Times New Roman" charset="0"/>
              </a:rPr>
              <a:t>Sensors provides awareness of the surroundings.</a:t>
            </a:r>
          </a:p>
          <a:p>
            <a:pPr>
              <a:buFont typeface="Wingdings" charset="2"/>
              <a:buChar char="Ø"/>
            </a:pPr>
            <a:r>
              <a:rPr lang="en-IN" sz="3600" dirty="0" smtClean="0">
                <a:latin typeface="Times New Roman" charset="0"/>
                <a:ea typeface="Times New Roman" charset="0"/>
                <a:cs typeface="Times New Roman" charset="0"/>
              </a:rPr>
              <a:t>Allows the interaction of robot with environment.</a:t>
            </a:r>
          </a:p>
          <a:p>
            <a:pPr>
              <a:buFont typeface="Wingdings" charset="2"/>
              <a:buChar char="Ø"/>
            </a:pPr>
            <a:r>
              <a:rPr lang="en-IN" sz="3600" dirty="0" smtClean="0">
                <a:latin typeface="Times New Roman" charset="0"/>
                <a:ea typeface="Times New Roman" charset="0"/>
                <a:cs typeface="Times New Roman" charset="0"/>
              </a:rPr>
              <a:t>Protects and gives the robot capability to achieve their goals.</a:t>
            </a:r>
          </a:p>
        </p:txBody>
      </p:sp>
    </p:spTree>
    <p:extLst>
      <p:ext uri="{BB962C8B-B14F-4D97-AF65-F5344CB8AC3E}">
        <p14:creationId xmlns:p14="http://schemas.microsoft.com/office/powerpoint/2010/main" val="166734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124" y="426942"/>
            <a:ext cx="8596668" cy="1320800"/>
          </a:xfrm>
        </p:spPr>
        <p:txBody>
          <a:bodyPr>
            <a:normAutofit/>
          </a:bodyPr>
          <a:lstStyle/>
          <a:p>
            <a:r>
              <a:rPr lang="en-IN" sz="4800" dirty="0" smtClean="0">
                <a:latin typeface="Comic Sans MS" charset="0"/>
                <a:ea typeface="Comic Sans MS" charset="0"/>
                <a:cs typeface="Comic Sans MS" charset="0"/>
              </a:rPr>
              <a:t>SENSORS IN A ROBOT</a:t>
            </a:r>
            <a:endParaRPr lang="en-GB" sz="48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967" y="1432239"/>
            <a:ext cx="8596668" cy="5160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 smtClean="0">
                <a:latin typeface="Times New Roman" charset="0"/>
                <a:ea typeface="Times New Roman" charset="0"/>
                <a:cs typeface="Times New Roman" charset="0"/>
              </a:rPr>
              <a:t>Robots use</a:t>
            </a:r>
          </a:p>
          <a:p>
            <a:pPr>
              <a:buFont typeface="Wingdings" charset="2"/>
              <a:buChar char="Ø"/>
            </a:pPr>
            <a:r>
              <a:rPr lang="en-IN" sz="3600" dirty="0" smtClean="0">
                <a:latin typeface="Times New Roman" charset="0"/>
                <a:ea typeface="Times New Roman" charset="0"/>
                <a:cs typeface="Times New Roman" charset="0"/>
              </a:rPr>
              <a:t>Cameras for eyes</a:t>
            </a:r>
          </a:p>
          <a:p>
            <a:pPr>
              <a:buFont typeface="Wingdings" charset="2"/>
              <a:buChar char="Ø"/>
            </a:pPr>
            <a:r>
              <a:rPr lang="en-IN" sz="3600" dirty="0" smtClean="0">
                <a:latin typeface="Times New Roman" charset="0"/>
                <a:ea typeface="Times New Roman" charset="0"/>
                <a:cs typeface="Times New Roman" charset="0"/>
              </a:rPr>
              <a:t>Microphones for ears</a:t>
            </a:r>
          </a:p>
          <a:p>
            <a:pPr>
              <a:buFont typeface="Wingdings" charset="2"/>
              <a:buChar char="Ø"/>
            </a:pPr>
            <a:r>
              <a:rPr lang="en-IN" sz="3600" dirty="0" smtClean="0">
                <a:latin typeface="Times New Roman" charset="0"/>
                <a:ea typeface="Times New Roman" charset="0"/>
                <a:cs typeface="Times New Roman" charset="0"/>
              </a:rPr>
              <a:t>GPS for location</a:t>
            </a:r>
          </a:p>
          <a:p>
            <a:pPr>
              <a:buFont typeface="Wingdings" charset="2"/>
              <a:buChar char="Ø"/>
            </a:pPr>
            <a:r>
              <a:rPr lang="en-IN" sz="3600" dirty="0" smtClean="0">
                <a:latin typeface="Times New Roman" charset="0"/>
                <a:ea typeface="Times New Roman" charset="0"/>
                <a:cs typeface="Times New Roman" charset="0"/>
              </a:rPr>
              <a:t>Radars to find obstacles</a:t>
            </a:r>
          </a:p>
          <a:p>
            <a:pPr>
              <a:buFont typeface="Wingdings" charset="2"/>
              <a:buChar char="Ø"/>
            </a:pPr>
            <a:r>
              <a:rPr lang="en-IN" sz="3600" dirty="0" smtClean="0">
                <a:latin typeface="Times New Roman" charset="0"/>
                <a:ea typeface="Times New Roman" charset="0"/>
                <a:cs typeface="Times New Roman" charset="0"/>
              </a:rPr>
              <a:t>Infrared sensors to detect heat</a:t>
            </a:r>
          </a:p>
          <a:p>
            <a:pPr>
              <a:buFont typeface="Wingdings" charset="2"/>
              <a:buChar char="Ø"/>
            </a:pPr>
            <a:r>
              <a:rPr lang="en-IN" sz="3600" dirty="0" smtClean="0">
                <a:latin typeface="Times New Roman" charset="0"/>
                <a:ea typeface="Times New Roman" charset="0"/>
                <a:cs typeface="Times New Roman" charset="0"/>
              </a:rPr>
              <a:t>Touch sensors for touch</a:t>
            </a:r>
          </a:p>
        </p:txBody>
      </p:sp>
    </p:spTree>
    <p:extLst>
      <p:ext uri="{BB962C8B-B14F-4D97-AF65-F5344CB8AC3E}">
        <p14:creationId xmlns:p14="http://schemas.microsoft.com/office/powerpoint/2010/main" val="115123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9940" y="1062923"/>
            <a:ext cx="8596668" cy="1320800"/>
          </a:xfrm>
        </p:spPr>
        <p:txBody>
          <a:bodyPr>
            <a:normAutofit/>
          </a:bodyPr>
          <a:lstStyle/>
          <a:p>
            <a:r>
              <a:rPr lang="en-IN" sz="7200" dirty="0" smtClean="0">
                <a:latin typeface="Comic Sans MS" charset="0"/>
                <a:ea typeface="Comic Sans MS" charset="0"/>
                <a:cs typeface="Comic Sans MS" charset="0"/>
              </a:rPr>
              <a:t>    THANK YOU</a:t>
            </a:r>
            <a:endParaRPr lang="en-GB" sz="72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504" y="2137273"/>
            <a:ext cx="4073665" cy="447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4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>
                <a:latin typeface="Comic Sans MS" charset="0"/>
                <a:ea typeface="Comic Sans MS" charset="0"/>
                <a:cs typeface="Comic Sans MS" charset="0"/>
              </a:rPr>
              <a:t>TOPICS TO BE DISCUSSED</a:t>
            </a:r>
            <a:endParaRPr lang="en-GB" sz="48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203" y="1795271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IN" sz="3600" dirty="0" smtClean="0">
                <a:latin typeface="Times New Roman" charset="0"/>
                <a:ea typeface="Times New Roman" charset="0"/>
                <a:cs typeface="Times New Roman" charset="0"/>
              </a:rPr>
              <a:t>Definition of sensors</a:t>
            </a:r>
          </a:p>
          <a:p>
            <a:pPr>
              <a:buFont typeface="Wingdings" charset="2"/>
              <a:buChar char="q"/>
            </a:pPr>
            <a:r>
              <a:rPr lang="en-IN" sz="3600" dirty="0" smtClean="0">
                <a:latin typeface="Times New Roman" charset="0"/>
                <a:ea typeface="Times New Roman" charset="0"/>
                <a:cs typeface="Times New Roman" charset="0"/>
              </a:rPr>
              <a:t>Classification of sensors </a:t>
            </a:r>
          </a:p>
          <a:p>
            <a:pPr>
              <a:buFont typeface="Wingdings" charset="2"/>
              <a:buChar char="q"/>
            </a:pPr>
            <a:r>
              <a:rPr lang="en-IN" sz="3600" dirty="0" smtClean="0">
                <a:latin typeface="Times New Roman" charset="0"/>
                <a:ea typeface="Times New Roman" charset="0"/>
                <a:cs typeface="Times New Roman" charset="0"/>
              </a:rPr>
              <a:t>Necessity of sensors for robots</a:t>
            </a:r>
          </a:p>
          <a:p>
            <a:pPr>
              <a:buFont typeface="Wingdings" charset="2"/>
              <a:buChar char="q"/>
            </a:pPr>
            <a:r>
              <a:rPr lang="en-IN" sz="3600" dirty="0" smtClean="0">
                <a:latin typeface="Times New Roman" charset="0"/>
                <a:ea typeface="Times New Roman" charset="0"/>
                <a:cs typeface="Times New Roman" charset="0"/>
              </a:rPr>
              <a:t>Sensors in a robot</a:t>
            </a:r>
            <a:endParaRPr lang="en-GB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00013"/>
          </a:xfrm>
        </p:spPr>
        <p:txBody>
          <a:bodyPr>
            <a:normAutofit/>
          </a:bodyPr>
          <a:lstStyle/>
          <a:p>
            <a:r>
              <a:rPr lang="en-IN" sz="5600" dirty="0" smtClean="0">
                <a:latin typeface="Comic Sans MS" charset="0"/>
                <a:ea typeface="Comic Sans MS" charset="0"/>
                <a:cs typeface="Comic Sans MS" charset="0"/>
              </a:rPr>
              <a:t>DEFINITION</a:t>
            </a:r>
            <a:endParaRPr lang="en-GB" sz="56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charset="0"/>
                <a:ea typeface="Times New Roman" charset="0"/>
                <a:cs typeface="Times New Roman" charset="0"/>
              </a:rPr>
              <a:t>According to ANSI, sensor is defined as "</a:t>
            </a:r>
            <a:r>
              <a:rPr lang="en-IN" sz="3600" i="1" dirty="0" smtClean="0">
                <a:latin typeface="Times New Roman" charset="0"/>
                <a:ea typeface="Times New Roman" charset="0"/>
                <a:cs typeface="Times New Roman" charset="0"/>
              </a:rPr>
              <a:t>A device which provides usable output in response to a specified measurand ".</a:t>
            </a:r>
          </a:p>
          <a:p>
            <a:pPr marL="0" indent="0">
              <a:buNone/>
            </a:pPr>
            <a:endParaRPr lang="en-IN" sz="3600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en-IN" sz="2800" i="1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55" y="4030483"/>
            <a:ext cx="8036978" cy="200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035" y="329043"/>
            <a:ext cx="8596668" cy="1565660"/>
          </a:xfrm>
        </p:spPr>
        <p:txBody>
          <a:bodyPr>
            <a:noAutofit/>
          </a:bodyPr>
          <a:lstStyle/>
          <a:p>
            <a:r>
              <a:rPr lang="en-IN" sz="4800" dirty="0" smtClean="0">
                <a:latin typeface="Comic Sans MS" charset="0"/>
                <a:ea typeface="Comic Sans MS" charset="0"/>
                <a:cs typeface="Comic Sans MS" charset="0"/>
              </a:rPr>
              <a:t>MEASURANDS – Quantities intended to be sensed</a:t>
            </a:r>
            <a:endParaRPr lang="en-GB" sz="48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IN" sz="3600" dirty="0" smtClean="0">
                <a:latin typeface="Times New Roman" charset="0"/>
                <a:ea typeface="Times New Roman" charset="0"/>
                <a:cs typeface="Times New Roman" charset="0"/>
              </a:rPr>
              <a:t>Motion</a:t>
            </a:r>
          </a:p>
          <a:p>
            <a:pPr>
              <a:buFont typeface="Arial" charset="0"/>
              <a:buChar char="•"/>
            </a:pPr>
            <a:r>
              <a:rPr lang="en-IN" sz="3600" dirty="0" smtClean="0">
                <a:latin typeface="Times New Roman" charset="0"/>
                <a:ea typeface="Times New Roman" charset="0"/>
                <a:cs typeface="Times New Roman" charset="0"/>
              </a:rPr>
              <a:t>Position</a:t>
            </a:r>
          </a:p>
          <a:p>
            <a:pPr>
              <a:buFont typeface="Arial" charset="0"/>
              <a:buChar char="•"/>
            </a:pPr>
            <a:r>
              <a:rPr lang="en-IN" sz="3600" dirty="0" smtClean="0">
                <a:latin typeface="Times New Roman" charset="0"/>
                <a:ea typeface="Times New Roman" charset="0"/>
                <a:cs typeface="Times New Roman" charset="0"/>
              </a:rPr>
              <a:t>Force</a:t>
            </a:r>
          </a:p>
          <a:p>
            <a:pPr>
              <a:buFont typeface="Arial" charset="0"/>
              <a:buChar char="•"/>
            </a:pPr>
            <a:r>
              <a:rPr lang="en-IN" sz="3600" dirty="0" smtClean="0">
                <a:latin typeface="Times New Roman" charset="0"/>
                <a:ea typeface="Times New Roman" charset="0"/>
                <a:cs typeface="Times New Roman" charset="0"/>
              </a:rPr>
              <a:t>Pressure</a:t>
            </a:r>
          </a:p>
          <a:p>
            <a:pPr>
              <a:buFont typeface="Arial" charset="0"/>
              <a:buChar char="•"/>
            </a:pPr>
            <a:r>
              <a:rPr lang="en-IN" sz="3600" dirty="0" smtClean="0">
                <a:latin typeface="Times New Roman" charset="0"/>
                <a:ea typeface="Times New Roman" charset="0"/>
                <a:cs typeface="Times New Roman" charset="0"/>
              </a:rPr>
              <a:t>Flow</a:t>
            </a:r>
          </a:p>
          <a:p>
            <a:pPr>
              <a:buFont typeface="Arial" charset="0"/>
              <a:buChar char="•"/>
            </a:pPr>
            <a:r>
              <a:rPr lang="en-IN" sz="3600" dirty="0" smtClean="0">
                <a:latin typeface="Times New Roman" charset="0"/>
                <a:ea typeface="Times New Roman" charset="0"/>
                <a:cs typeface="Times New Roman" charset="0"/>
              </a:rPr>
              <a:t>Radiation</a:t>
            </a:r>
          </a:p>
          <a:p>
            <a:pPr>
              <a:buFont typeface="Arial" charset="0"/>
              <a:buChar char="•"/>
            </a:pPr>
            <a:endParaRPr lang="en-GB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90"/>
            <a:ext cx="3179483" cy="3880772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IN" sz="3600" dirty="0" smtClean="0">
                <a:latin typeface="Times New Roman" charset="0"/>
                <a:ea typeface="Times New Roman" charset="0"/>
                <a:cs typeface="Times New Roman" charset="0"/>
              </a:rPr>
              <a:t>Sound</a:t>
            </a:r>
          </a:p>
          <a:p>
            <a:pPr>
              <a:buFont typeface="Arial" charset="0"/>
              <a:buChar char="•"/>
            </a:pPr>
            <a:r>
              <a:rPr lang="en-IN" sz="3600" dirty="0" smtClean="0">
                <a:latin typeface="Times New Roman" charset="0"/>
                <a:ea typeface="Times New Roman" charset="0"/>
                <a:cs typeface="Times New Roman" charset="0"/>
              </a:rPr>
              <a:t>Moisture</a:t>
            </a:r>
          </a:p>
          <a:p>
            <a:pPr>
              <a:buFont typeface="Arial" charset="0"/>
              <a:buChar char="•"/>
            </a:pPr>
            <a:r>
              <a:rPr lang="en-IN" sz="3600" dirty="0" smtClean="0">
                <a:latin typeface="Times New Roman" charset="0"/>
                <a:ea typeface="Times New Roman" charset="0"/>
                <a:cs typeface="Times New Roman" charset="0"/>
              </a:rPr>
              <a:t>Temperature </a:t>
            </a:r>
          </a:p>
          <a:p>
            <a:pPr>
              <a:buFont typeface="Arial" charset="0"/>
              <a:buChar char="•"/>
            </a:pPr>
            <a:r>
              <a:rPr lang="en-IN" sz="3600" dirty="0" smtClean="0">
                <a:latin typeface="Times New Roman" charset="0"/>
                <a:ea typeface="Times New Roman" charset="0"/>
                <a:cs typeface="Times New Roman" charset="0"/>
              </a:rPr>
              <a:t>Chemical presence</a:t>
            </a:r>
          </a:p>
          <a:p>
            <a:pPr>
              <a:buFont typeface="Arial" charset="0"/>
              <a:buChar char="•"/>
            </a:pPr>
            <a:r>
              <a:rPr lang="en-IN" sz="3600" dirty="0" smtClean="0">
                <a:latin typeface="Times New Roman" charset="0"/>
                <a:ea typeface="Times New Roman" charset="0"/>
                <a:cs typeface="Times New Roman" charset="0"/>
              </a:rPr>
              <a:t>Light  </a:t>
            </a:r>
          </a:p>
          <a:p>
            <a:pPr marL="0" indent="0">
              <a:buNone/>
            </a:pPr>
            <a:r>
              <a:rPr lang="en-IN" sz="3600" dirty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endParaRPr lang="en-IN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IN" sz="3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IN" sz="3600" dirty="0" smtClean="0">
                <a:latin typeface="Times New Roman" charset="0"/>
                <a:ea typeface="Times New Roman" charset="0"/>
                <a:cs typeface="Times New Roman" charset="0"/>
              </a:rPr>
              <a:t>  </a:t>
            </a:r>
          </a:p>
          <a:p>
            <a:pPr marL="0" indent="0">
              <a:buNone/>
            </a:pPr>
            <a:r>
              <a:rPr lang="en-IN" sz="3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GB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08430"/>
          </a:xfrm>
        </p:spPr>
        <p:txBody>
          <a:bodyPr>
            <a:noAutofit/>
          </a:bodyPr>
          <a:lstStyle/>
          <a:p>
            <a:r>
              <a:rPr lang="en-IN" sz="4800" dirty="0" smtClean="0">
                <a:latin typeface="Comic Sans MS" charset="0"/>
                <a:ea typeface="Comic Sans MS" charset="0"/>
                <a:cs typeface="Comic Sans MS" charset="0"/>
              </a:rPr>
              <a:t>OUTPUT GIVEN BY THE SENSORS </a:t>
            </a:r>
            <a:endParaRPr lang="en-GB" sz="48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IN" sz="3600" dirty="0" smtClean="0">
                <a:latin typeface="Times New Roman" charset="0"/>
                <a:ea typeface="Times New Roman" charset="0"/>
                <a:cs typeface="Times New Roman" charset="0"/>
              </a:rPr>
              <a:t>Generally output is an electric signal which can be channeled, amplified and modified as per the requirement of user.</a:t>
            </a:r>
            <a:endParaRPr lang="en-IN" sz="3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charset="2"/>
              <a:buChar char="Ø"/>
            </a:pPr>
            <a:r>
              <a:rPr lang="en-IN" sz="3600" dirty="0" smtClean="0">
                <a:latin typeface="Times New Roman" charset="0"/>
                <a:ea typeface="Times New Roman" charset="0"/>
                <a:cs typeface="Times New Roman" charset="0"/>
              </a:rPr>
              <a:t>Ex:-voltage, current, charge etc.,</a:t>
            </a:r>
          </a:p>
        </p:txBody>
      </p:sp>
    </p:spTree>
    <p:extLst>
      <p:ext uri="{BB962C8B-B14F-4D97-AF65-F5344CB8AC3E}">
        <p14:creationId xmlns:p14="http://schemas.microsoft.com/office/powerpoint/2010/main" val="124981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43915"/>
            <a:ext cx="8596668" cy="1320800"/>
          </a:xfrm>
        </p:spPr>
        <p:txBody>
          <a:bodyPr>
            <a:noAutofit/>
          </a:bodyPr>
          <a:lstStyle/>
          <a:p>
            <a:r>
              <a:rPr lang="en-IN" sz="4800" dirty="0" smtClean="0">
                <a:latin typeface="Comic Sans MS" charset="0"/>
                <a:ea typeface="Comic Sans MS" charset="0"/>
                <a:cs typeface="Comic Sans MS" charset="0"/>
              </a:rPr>
              <a:t>CLASSIFICATION OF SENSORS </a:t>
            </a:r>
            <a:endParaRPr lang="en-GB" sz="48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IN" sz="3600" dirty="0" smtClean="0">
                <a:latin typeface="Times New Roman" charset="0"/>
                <a:ea typeface="Times New Roman" charset="0"/>
                <a:cs typeface="Times New Roman" charset="0"/>
              </a:rPr>
              <a:t>Primarily, sensors are classified on the following basis</a:t>
            </a:r>
          </a:p>
          <a:p>
            <a:pPr>
              <a:buFont typeface="Arial" charset="0"/>
              <a:buChar char="•"/>
            </a:pPr>
            <a:r>
              <a:rPr lang="en-IN" sz="3600" dirty="0" smtClean="0">
                <a:latin typeface="Times New Roman" charset="0"/>
                <a:ea typeface="Times New Roman" charset="0"/>
                <a:cs typeface="Times New Roman" charset="0"/>
              </a:rPr>
              <a:t>How do they sense?</a:t>
            </a:r>
          </a:p>
          <a:p>
            <a:pPr>
              <a:buFont typeface="Arial" charset="0"/>
              <a:buChar char="•"/>
            </a:pPr>
            <a:r>
              <a:rPr lang="en-IN" sz="3600" dirty="0" smtClean="0">
                <a:latin typeface="Times New Roman" charset="0"/>
                <a:ea typeface="Times New Roman" charset="0"/>
                <a:cs typeface="Times New Roman" charset="0"/>
              </a:rPr>
              <a:t>What do they sense?</a:t>
            </a:r>
          </a:p>
        </p:txBody>
      </p:sp>
    </p:spTree>
    <p:extLst>
      <p:ext uri="{BB962C8B-B14F-4D97-AF65-F5344CB8AC3E}">
        <p14:creationId xmlns:p14="http://schemas.microsoft.com/office/powerpoint/2010/main" val="111518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65317"/>
            <a:ext cx="8596668" cy="1320800"/>
          </a:xfrm>
        </p:spPr>
        <p:txBody>
          <a:bodyPr>
            <a:noAutofit/>
          </a:bodyPr>
          <a:lstStyle/>
          <a:p>
            <a:r>
              <a:rPr lang="en-IN" sz="4800" dirty="0" smtClean="0">
                <a:latin typeface="Comic Sans MS" charset="0"/>
                <a:ea typeface="Comic Sans MS" charset="0"/>
                <a:cs typeface="Comic Sans MS" charset="0"/>
              </a:rPr>
              <a:t>HOW </a:t>
            </a:r>
            <a:r>
              <a:rPr lang="en-IN" sz="4800" smtClean="0">
                <a:latin typeface="Comic Sans MS" charset="0"/>
                <a:ea typeface="Comic Sans MS" charset="0"/>
                <a:cs typeface="Comic Sans MS" charset="0"/>
              </a:rPr>
              <a:t>DO THEY SENSE?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096" y="1187957"/>
            <a:ext cx="8596668" cy="5330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>
                <a:solidFill>
                  <a:schemeClr val="accent2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IN" sz="4800" dirty="0" smtClean="0">
                <a:solidFill>
                  <a:schemeClr val="accent3"/>
                </a:solidFill>
                <a:latin typeface="Times New Roman" charset="0"/>
                <a:ea typeface="Times New Roman" charset="0"/>
                <a:cs typeface="Times New Roman" charset="0"/>
              </a:rPr>
              <a:t>Active sensors</a:t>
            </a:r>
          </a:p>
          <a:p>
            <a:pPr>
              <a:buFont typeface="Wingdings" charset="2"/>
              <a:buChar char="Ø"/>
            </a:pPr>
            <a:r>
              <a:rPr lang="en-IN" sz="3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send signal into environment and measure the interaction of signal with environment.</a:t>
            </a:r>
          </a:p>
          <a:p>
            <a:pPr>
              <a:buFont typeface="Wingdings" charset="2"/>
              <a:buChar char="Ø"/>
            </a:pPr>
            <a:r>
              <a:rPr lang="en-IN" sz="3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Ex:- radar, sonar</a:t>
            </a:r>
          </a:p>
          <a:p>
            <a:pPr marL="0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IN" sz="4800" dirty="0" smtClean="0">
                <a:solidFill>
                  <a:schemeClr val="accent3"/>
                </a:solidFill>
                <a:latin typeface="Times New Roman" charset="0"/>
                <a:ea typeface="Times New Roman" charset="0"/>
                <a:cs typeface="Times New Roman" charset="0"/>
              </a:rPr>
              <a:t>Passive sensors</a:t>
            </a:r>
          </a:p>
          <a:p>
            <a:pPr>
              <a:buFont typeface="Wingdings" charset="2"/>
              <a:buChar char="Ø"/>
            </a:pPr>
            <a:r>
              <a:rPr lang="en-IN" sz="3600" dirty="0" smtClean="0">
                <a:solidFill>
                  <a:schemeClr val="accent3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IN" sz="3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record signals already present in the environment.</a:t>
            </a:r>
          </a:p>
          <a:p>
            <a:pPr>
              <a:buFont typeface="Wingdings" charset="2"/>
              <a:buChar char="Ø"/>
            </a:pPr>
            <a:r>
              <a:rPr lang="en-IN" sz="3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Ex:- video cameras</a:t>
            </a:r>
          </a:p>
          <a:p>
            <a:pPr>
              <a:buFont typeface="Wingdings" charset="2"/>
              <a:buChar char="Ø"/>
            </a:pPr>
            <a:endParaRPr lang="en-IN" sz="3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en-IN" sz="3600" dirty="0" smtClean="0">
              <a:solidFill>
                <a:schemeClr val="accent4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en-IN" sz="3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en-IN" sz="3600" dirty="0" smtClean="0">
              <a:solidFill>
                <a:schemeClr val="accent3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en-GB" sz="3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87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  <a:p>
            <a:r>
              <a:rPr lang="en-IN" sz="4800" dirty="0"/>
              <a:t> </a:t>
            </a:r>
            <a:r>
              <a:rPr lang="en-IN" sz="4800" dirty="0" smtClean="0"/>
              <a:t>    </a:t>
            </a:r>
            <a:r>
              <a:rPr lang="en-IN" sz="4800" dirty="0" smtClean="0">
                <a:latin typeface="Comic Sans MS" charset="0"/>
                <a:ea typeface="Comic Sans MS" charset="0"/>
                <a:cs typeface="Comic Sans MS" charset="0"/>
              </a:rPr>
              <a:t>Radar</a:t>
            </a:r>
            <a:r>
              <a:rPr lang="en-IN" sz="4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IN" sz="4800" dirty="0" smtClean="0">
                <a:latin typeface="Comic Sans MS" charset="0"/>
                <a:ea typeface="Comic Sans MS" charset="0"/>
                <a:cs typeface="Comic Sans MS" charset="0"/>
              </a:rPr>
              <a:t>               Camera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96320" y="2160588"/>
            <a:ext cx="3370881" cy="388143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54619" y="2160588"/>
            <a:ext cx="3854461" cy="3881437"/>
          </a:xfrm>
        </p:spPr>
      </p:pic>
    </p:spTree>
    <p:extLst>
      <p:ext uri="{BB962C8B-B14F-4D97-AF65-F5344CB8AC3E}">
        <p14:creationId xmlns:p14="http://schemas.microsoft.com/office/powerpoint/2010/main" val="105463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492" y="664212"/>
            <a:ext cx="8596668" cy="1461269"/>
          </a:xfrm>
        </p:spPr>
        <p:txBody>
          <a:bodyPr>
            <a:normAutofit/>
          </a:bodyPr>
          <a:lstStyle/>
          <a:p>
            <a:r>
              <a:rPr lang="en-IN" sz="4800" dirty="0" smtClean="0">
                <a:latin typeface="Comic Sans MS" charset="0"/>
                <a:ea typeface="Comic Sans MS" charset="0"/>
                <a:cs typeface="Comic Sans MS" charset="0"/>
              </a:rPr>
              <a:t>WHAT DO THEY SENSE?</a:t>
            </a:r>
            <a:endParaRPr lang="en-GB" sz="48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492" y="1893007"/>
            <a:ext cx="8596668" cy="428417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IN" sz="4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Exteroceptive</a:t>
            </a:r>
          </a:p>
          <a:p>
            <a:pPr>
              <a:buFont typeface="Wingdings" charset="2"/>
              <a:buChar char="Ø"/>
            </a:pPr>
            <a:r>
              <a:rPr lang="en-IN" sz="4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Proprioceptive</a:t>
            </a:r>
          </a:p>
          <a:p>
            <a:pPr>
              <a:buFont typeface="Wingdings" charset="2"/>
              <a:buChar char="Ø"/>
            </a:pPr>
            <a:r>
              <a:rPr lang="en-IN" sz="4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Interoceptive</a:t>
            </a:r>
          </a:p>
          <a:p>
            <a:pPr marL="0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These form the major parts for a robot</a:t>
            </a:r>
            <a:r>
              <a:rPr lang="en-IN" sz="4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IN" sz="3600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en-IN" sz="3600" dirty="0" smtClean="0">
              <a:solidFill>
                <a:schemeClr val="accent3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en-GB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21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{02648CC0-5042-2249-98A1-D189D7315283}tf16392406</Template>
  <TotalTime>633</TotalTime>
  <Application>Microsoft Macintosh PowerPoint</Application>
  <PresentationFormat>Widescreen</PresentationFormat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Times New Roman</vt:lpstr>
      <vt:lpstr>Wingdings</vt:lpstr>
      <vt:lpstr>Trebuchet MS</vt:lpstr>
      <vt:lpstr>Arial</vt:lpstr>
      <vt:lpstr>Comic Sans MS</vt:lpstr>
      <vt:lpstr>Calibri</vt:lpstr>
      <vt:lpstr>Wingdings 3</vt:lpstr>
      <vt:lpstr>Facet</vt:lpstr>
      <vt:lpstr>      SENSORS  </vt:lpstr>
      <vt:lpstr>TOPICS TO BE DISCUSSED</vt:lpstr>
      <vt:lpstr>DEFINITION</vt:lpstr>
      <vt:lpstr>MEASURANDS – Quantities intended to be sensed</vt:lpstr>
      <vt:lpstr>OUTPUT GIVEN BY THE SENSORS </vt:lpstr>
      <vt:lpstr>CLASSIFICATION OF SENSORS </vt:lpstr>
      <vt:lpstr>HOW DO THEY SENSE?</vt:lpstr>
      <vt:lpstr>      Radar                Camera</vt:lpstr>
      <vt:lpstr>WHAT DO THEY SENSE?</vt:lpstr>
      <vt:lpstr>EXTEROCEPTIVE SENSORS </vt:lpstr>
      <vt:lpstr>PROPRIOCEPTIVE SENSORS </vt:lpstr>
      <vt:lpstr>INTEROCEPTIVE SENSORS </vt:lpstr>
      <vt:lpstr>CHARACTERISTICS OF GOOD SENSORS </vt:lpstr>
      <vt:lpstr>WHY DO ROBOTS NEED SENSORS?</vt:lpstr>
      <vt:lpstr>SENSORS IN A ROBOT</vt:lpstr>
      <vt:lpstr>    THANK YOU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amuladarsh@outlook.com</dc:creator>
  <cp:lastModifiedBy>amuladarsh@outlook.com</cp:lastModifiedBy>
  <cp:revision>220</cp:revision>
  <dcterms:created xsi:type="dcterms:W3CDTF">2016-12-13T08:14:39Z</dcterms:created>
  <dcterms:modified xsi:type="dcterms:W3CDTF">2016-12-19T11:21:35Z</dcterms:modified>
</cp:coreProperties>
</file>