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39"/>
  </p:notesMasterIdLst>
  <p:sldIdLst>
    <p:sldId id="256" r:id="rId5"/>
    <p:sldId id="331" r:id="rId6"/>
    <p:sldId id="258" r:id="rId7"/>
    <p:sldId id="257" r:id="rId8"/>
    <p:sldId id="326" r:id="rId9"/>
    <p:sldId id="302" r:id="rId10"/>
    <p:sldId id="300" r:id="rId11"/>
    <p:sldId id="327" r:id="rId12"/>
    <p:sldId id="328" r:id="rId13"/>
    <p:sldId id="329" r:id="rId14"/>
    <p:sldId id="310" r:id="rId15"/>
    <p:sldId id="304" r:id="rId16"/>
    <p:sldId id="301" r:id="rId17"/>
    <p:sldId id="305" r:id="rId18"/>
    <p:sldId id="306" r:id="rId19"/>
    <p:sldId id="307" r:id="rId20"/>
    <p:sldId id="308" r:id="rId21"/>
    <p:sldId id="309" r:id="rId22"/>
    <p:sldId id="312" r:id="rId23"/>
    <p:sldId id="311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5" r:id="rId35"/>
    <p:sldId id="324" r:id="rId36"/>
    <p:sldId id="323" r:id="rId37"/>
    <p:sldId id="330" r:id="rId38"/>
  </p:sldIdLst>
  <p:sldSz cx="9144000" cy="5143500" type="screen16x9"/>
  <p:notesSz cx="6858000" cy="9144000"/>
  <p:embeddedFontLst>
    <p:embeddedFont>
      <p:font typeface="Aldrich" panose="020B0604020202020204" charset="0"/>
      <p:regular r:id="rId40"/>
    </p:embeddedFont>
    <p:embeddedFont>
      <p:font typeface="Anaheim" panose="020B0604020202020204" charset="0"/>
      <p:regular r:id="rId41"/>
      <p:bold r:id="rId42"/>
    </p:embeddedFont>
    <p:embeddedFont>
      <p:font typeface="Nunito Light" pitchFamily="2" charset="0"/>
      <p:regular r:id="rId43"/>
      <p: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FD4304-87F2-4BEB-B016-F0CC54905637}">
  <a:tblStyle styleId="{D7FD4304-87F2-4BEB-B016-F0CC54905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13B15F-843F-47D9-8894-BB29FDEA01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79305E56-4AE6-FF3C-E66E-8007A1F5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>
            <a:extLst>
              <a:ext uri="{FF2B5EF4-FFF2-40B4-BE49-F238E27FC236}">
                <a16:creationId xmlns:a16="http://schemas.microsoft.com/office/drawing/2014/main" id="{6EE5C708-E5BA-D4CF-E465-5F79E11B8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>
            <a:extLst>
              <a:ext uri="{FF2B5EF4-FFF2-40B4-BE49-F238E27FC236}">
                <a16:creationId xmlns:a16="http://schemas.microsoft.com/office/drawing/2014/main" id="{F5486A4A-E38D-264E-1430-80E0E06B2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20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A4CB367E-53CA-2BDE-85F9-912EDB94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E65E898D-CFE8-2D7D-9141-167C4DBEBB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81FBF5CA-E3B8-5A82-E1BD-1D9C64DFD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313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E7C6FA89-E7C3-2D5C-A640-9C7CEAFD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D138D555-E5BE-E249-32A6-D56662533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FEF51BA7-9859-067B-626A-E0C1B6B45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661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2E7B6D0-F4EB-F572-6B6E-7168E31B4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F8A4AB93-4A8F-636D-FE0D-FA19FFFAAC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4C7D3650-431B-53D8-5143-4A5C932B6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606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E915F2E3-CE6C-CA6D-DBC6-946193FFC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6C12621C-1E50-188E-CE50-67F214A61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E04AB19-227A-76DF-F8CE-58D68983E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58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31BD1075-A405-5D22-2328-D351AC6D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A4F48AEB-5DFF-94AD-B0A1-B9270F931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0178234-5825-454B-FCCC-A259B6E87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3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C2EB7FE7-76A7-CD00-2423-835B5CE3D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95BD3D41-35D5-C779-D599-0C26FBBE4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CF4DD78-552B-5C57-6B25-A984DC338A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901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205D803-9622-6D6D-7B2E-582EE855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6DB4B384-A83D-2D22-682E-498473142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A300E31F-3609-4EEF-9AF4-2D79D3CD1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743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56DF33F2-9D17-069D-3E90-2BAF4662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59AB5C53-5152-E0AF-C247-3FF5355886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1F3E08C9-7C91-EADC-8C9A-6B6011877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818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996C688A-C4C0-4720-5F5D-AC7D19C7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B9FF5B7D-EBDE-0A64-60E5-844EDB7884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741585CB-0FA0-DFFA-8191-51459B1A5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78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48C31546-CDFE-A1F7-E0AA-6C09F90F0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>
            <a:extLst>
              <a:ext uri="{FF2B5EF4-FFF2-40B4-BE49-F238E27FC236}">
                <a16:creationId xmlns:a16="http://schemas.microsoft.com/office/drawing/2014/main" id="{E39C5E51-2FE2-434E-BD2B-EAFDEE8C2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>
            <a:extLst>
              <a:ext uri="{FF2B5EF4-FFF2-40B4-BE49-F238E27FC236}">
                <a16:creationId xmlns:a16="http://schemas.microsoft.com/office/drawing/2014/main" id="{C79BF0DC-FFD5-9F47-8D46-BCB7598E5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86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F4ABD5C-5380-4844-14F5-C1FC8FDD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F24735E4-F3F3-A567-7F67-06956577E7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0E360A10-3ECA-FB33-5A8C-B3EE8844F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383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1B45627-D277-2860-1C01-B32EDD9E0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E9A49602-27F8-C77A-BC08-70D6B9E7F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6BD1C425-64EF-2F18-3E2E-3059769ED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66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61345EE-D2EA-BBDA-B2C7-1BC9C926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B403DDD9-5E84-2527-239D-897A5CA7A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E081CB4D-9B96-D82C-9A29-2F62DA64F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847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0A28B05E-D2ED-9426-BC88-BD94910E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A699F232-E47D-1324-CE30-2569EAAFF2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4600944B-DAED-BE0B-AD70-61B583DA4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85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BF0A987A-959E-14A9-3350-6A4BF7876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C502B619-B778-8F54-68B9-8B9CD49BE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64C9848A-7C60-D2EB-CC01-65AA75644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265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A4134401-4700-0AD3-EFB0-83EC6DC96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E7FE4209-796F-CCD3-F200-9F9DEA860B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5163E93-5976-F734-608C-14C9194A9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898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52D608AC-0655-4BCD-AC1E-19BBB597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B91FE92A-A97A-C584-0523-F02DE3FC4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5265580B-203A-E388-64DF-B50D5CBE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534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E85CBB95-5CC5-D8DE-A4B1-830D8B58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899FCBF9-2FD3-9AA2-1A1D-148D8C0EF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77B0FCF8-68E4-DA44-DC3B-BDA793D2C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53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9B22D2CC-4BDC-3684-4415-9FDAD156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C29B0D6B-E7C2-F922-FD8E-BD44E3D0A0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607DFF1-925D-E79F-4E99-9CDC32591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93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413386FE-4BE3-501B-A72B-4B2B1BE32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0FB7B420-BBF4-D8C4-E62B-83AE7ADF7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7888912E-F83C-1EB1-E73F-353F7B5F1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CF2499C6-2F14-456F-F351-661E4B75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5BF4C417-E6AB-0635-9C30-58E0230940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88C58C9B-9303-BA93-32DF-CFA74975F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83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CE69B506-8A27-299D-DC20-0197798E6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A56D97C7-9C8F-4B12-FEAC-F3F63474A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48A6F7A6-B700-CD39-831E-4F471FC3C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396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895D1C07-1F27-F933-045D-C8B2A29C4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F79FF89B-2C47-05C8-E629-E25C313935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747D5033-8C24-36E9-FF5A-DE854B9FF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07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F9201E97-3F10-9424-C381-60D4A0C6D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95FA0120-8294-8A29-557D-0F30B5B03C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F59A278D-857B-4DC0-6DFA-1E708854F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2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03F38A67-DD6A-004C-849B-5F01BCF9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>
            <a:extLst>
              <a:ext uri="{FF2B5EF4-FFF2-40B4-BE49-F238E27FC236}">
                <a16:creationId xmlns:a16="http://schemas.microsoft.com/office/drawing/2014/main" id="{2306E4BA-BDA6-E62E-6288-199D12978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>
            <a:extLst>
              <a:ext uri="{FF2B5EF4-FFF2-40B4-BE49-F238E27FC236}">
                <a16:creationId xmlns:a16="http://schemas.microsoft.com/office/drawing/2014/main" id="{E4330B79-CDF8-FAB1-FB50-996D3F8A2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20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97FE3EB9-2B18-A299-922F-307C34E45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>
            <a:extLst>
              <a:ext uri="{FF2B5EF4-FFF2-40B4-BE49-F238E27FC236}">
                <a16:creationId xmlns:a16="http://schemas.microsoft.com/office/drawing/2014/main" id="{6D6A4CAF-9F9E-1DC2-C799-83B298319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>
            <a:extLst>
              <a:ext uri="{FF2B5EF4-FFF2-40B4-BE49-F238E27FC236}">
                <a16:creationId xmlns:a16="http://schemas.microsoft.com/office/drawing/2014/main" id="{9C14E882-9D9A-1D51-7A8D-54AAEEE6D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95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71F1825-E3B9-5801-1FAF-9A94304B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>
            <a:extLst>
              <a:ext uri="{FF2B5EF4-FFF2-40B4-BE49-F238E27FC236}">
                <a16:creationId xmlns:a16="http://schemas.microsoft.com/office/drawing/2014/main" id="{1C37598A-332E-C576-E26E-3CC3E2EAEA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>
            <a:extLst>
              <a:ext uri="{FF2B5EF4-FFF2-40B4-BE49-F238E27FC236}">
                <a16:creationId xmlns:a16="http://schemas.microsoft.com/office/drawing/2014/main" id="{302D7B90-271E-70C3-315C-33828DE40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615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360C7B47-929C-96A9-CDC0-08D96DC7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>
            <a:extLst>
              <a:ext uri="{FF2B5EF4-FFF2-40B4-BE49-F238E27FC236}">
                <a16:creationId xmlns:a16="http://schemas.microsoft.com/office/drawing/2014/main" id="{3FEC28A5-8A31-53CA-8691-5262EE5A5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>
            <a:extLst>
              <a:ext uri="{FF2B5EF4-FFF2-40B4-BE49-F238E27FC236}">
                <a16:creationId xmlns:a16="http://schemas.microsoft.com/office/drawing/2014/main" id="{C3A3EEB7-FDF0-4F47-338D-A18865238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27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91491225-70D9-AF6D-6CA2-5561C43D7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31007ba2_0_208:notes">
            <a:extLst>
              <a:ext uri="{FF2B5EF4-FFF2-40B4-BE49-F238E27FC236}">
                <a16:creationId xmlns:a16="http://schemas.microsoft.com/office/drawing/2014/main" id="{209B0B01-452E-D3E6-09CE-F648EDE5D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31007ba2_0_208:notes">
            <a:extLst>
              <a:ext uri="{FF2B5EF4-FFF2-40B4-BE49-F238E27FC236}">
                <a16:creationId xmlns:a16="http://schemas.microsoft.com/office/drawing/2014/main" id="{ECCFA52F-A0E3-BE9B-B944-C61771118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39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5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1244925" y="1329677"/>
            <a:ext cx="3821175" cy="20077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Educational Website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x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;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C0620D3A-B511-A11F-D810-6A1DE151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184D02C5-2EC1-043D-B720-0A023D69B7F2}"/>
              </a:ext>
            </a:extLst>
          </p:cNvPr>
          <p:cNvSpPr txBox="1">
            <a:spLocks/>
          </p:cNvSpPr>
          <p:nvPr/>
        </p:nvSpPr>
        <p:spPr>
          <a:xfrm>
            <a:off x="1115625" y="1455419"/>
            <a:ext cx="6729870" cy="252222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8. </a:t>
            </a:r>
            <a:r>
              <a:rPr lang="en-US" sz="1200" i="1" dirty="0">
                <a:solidFill>
                  <a:srgbClr val="00B0F0"/>
                </a:solidFill>
              </a:rPr>
              <a:t>Security</a:t>
            </a:r>
          </a:p>
          <a:p>
            <a:pPr algn="l"/>
            <a:r>
              <a:rPr lang="en-US" sz="1200" b="0" dirty="0">
                <a:solidFill>
                  <a:srgbClr val="FFFF00"/>
                </a:solidFill>
              </a:rPr>
              <a:t>Data Encryption</a:t>
            </a:r>
            <a:r>
              <a:rPr lang="en-US" sz="1200" b="0" dirty="0">
                <a:solidFill>
                  <a:schemeClr val="tx1"/>
                </a:solidFill>
              </a:rPr>
              <a:t>: Protect user information and transactions.</a:t>
            </a:r>
          </a:p>
          <a:p>
            <a:pPr algn="l"/>
            <a:r>
              <a:rPr lang="en-US" sz="1200" b="0" dirty="0">
                <a:solidFill>
                  <a:srgbClr val="FFFF00"/>
                </a:solidFill>
              </a:rPr>
              <a:t>Parental Controls</a:t>
            </a:r>
            <a:r>
              <a:rPr lang="en-US" sz="1200" b="0" dirty="0">
                <a:solidFill>
                  <a:schemeClr val="tx1"/>
                </a:solidFill>
              </a:rPr>
              <a:t>: Monitor and manage children’s access and progress.</a:t>
            </a:r>
          </a:p>
          <a:p>
            <a:pPr algn="l"/>
            <a:r>
              <a:rPr lang="en-US" sz="1200" b="0" dirty="0">
                <a:solidFill>
                  <a:srgbClr val="FFFF00"/>
                </a:solidFill>
              </a:rPr>
              <a:t>Secure Logins</a:t>
            </a:r>
            <a:r>
              <a:rPr lang="en-US" sz="1200" b="0" dirty="0">
                <a:solidFill>
                  <a:schemeClr val="tx1"/>
                </a:solidFill>
              </a:rPr>
              <a:t>: Use two-factor authentication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9. </a:t>
            </a:r>
            <a:r>
              <a:rPr lang="en-US" sz="1200" i="1" dirty="0">
                <a:solidFill>
                  <a:srgbClr val="00B0F0"/>
                </a:solidFill>
              </a:rPr>
              <a:t>Integration</a:t>
            </a:r>
          </a:p>
          <a:p>
            <a:pPr algn="l"/>
            <a:r>
              <a:rPr lang="en-US" sz="1200" b="0" dirty="0">
                <a:solidFill>
                  <a:srgbClr val="FFFF00"/>
                </a:solidFill>
              </a:rPr>
              <a:t>Third-Party Tools</a:t>
            </a:r>
            <a:r>
              <a:rPr lang="en-US" sz="1200" b="0" dirty="0">
                <a:solidFill>
                  <a:schemeClr val="tx1"/>
                </a:solidFill>
              </a:rPr>
              <a:t>: Integrate with tools like Google Classroom, Zoom, or Microsoft Teams.</a:t>
            </a:r>
          </a:p>
          <a:p>
            <a:pPr algn="l"/>
            <a:r>
              <a:rPr lang="en-US" sz="1200" b="0" dirty="0">
                <a:solidFill>
                  <a:srgbClr val="FFFF00"/>
                </a:solidFill>
              </a:rPr>
              <a:t>Payment Gateways</a:t>
            </a:r>
            <a:r>
              <a:rPr lang="en-US" sz="1200" b="0" dirty="0">
                <a:solidFill>
                  <a:schemeClr val="tx1"/>
                </a:solidFill>
              </a:rPr>
              <a:t>: Support for subscriptions or course purchases.</a:t>
            </a:r>
          </a:p>
          <a:p>
            <a:pPr algn="l"/>
            <a:r>
              <a:rPr lang="en-US" sz="1200" b="0" dirty="0">
                <a:solidFill>
                  <a:srgbClr val="FFFF00"/>
                </a:solidFill>
              </a:rPr>
              <a:t>API Access</a:t>
            </a:r>
            <a:r>
              <a:rPr lang="en-US" sz="1200" b="0" dirty="0">
                <a:solidFill>
                  <a:schemeClr val="tx1"/>
                </a:solidFill>
              </a:rPr>
              <a:t>: Enable integration with external apps and systems.</a:t>
            </a:r>
          </a:p>
        </p:txBody>
      </p:sp>
    </p:spTree>
    <p:extLst>
      <p:ext uri="{BB962C8B-B14F-4D97-AF65-F5344CB8AC3E}">
        <p14:creationId xmlns:p14="http://schemas.microsoft.com/office/powerpoint/2010/main" val="373247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D3C20E73-1989-4265-3392-3AE40E702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ED2AE09D-2A33-30DC-58A6-289A5474E7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3165" y="2571750"/>
            <a:ext cx="34767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00"/>
                </a:solidFill>
              </a:rPr>
              <a:t>Usecase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206A4F71-CD9C-BBBD-6A88-35A6DBEEEA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11530" y="1643550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3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301EA2DE-8D4A-D71D-ADD0-14E3BB0B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C41298B-1C09-65C8-E817-59C5B0E845D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-30" b="-30"/>
          <a:stretch/>
        </p:blipFill>
        <p:spPr>
          <a:xfrm>
            <a:off x="838970" y="769619"/>
            <a:ext cx="4403590" cy="3962401"/>
          </a:xfrm>
        </p:spPr>
      </p:pic>
      <p:sp>
        <p:nvSpPr>
          <p:cNvPr id="6" name="Google Shape;407;p34">
            <a:extLst>
              <a:ext uri="{FF2B5EF4-FFF2-40B4-BE49-F238E27FC236}">
                <a16:creationId xmlns:a16="http://schemas.microsoft.com/office/drawing/2014/main" id="{AAC837F1-9451-CE95-F46B-2D4F0F59B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330" y="1878330"/>
            <a:ext cx="321767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00"/>
                </a:solidFill>
              </a:rPr>
              <a:t>Educational Website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 err="1">
                <a:solidFill>
                  <a:schemeClr val="tx1"/>
                </a:solidFill>
              </a:rPr>
              <a:t>Usecase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8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10667228-301D-CC72-4C11-CF4E58D7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4F44AD91-1BFF-9980-A554-53E2D798B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25" y="2571750"/>
            <a:ext cx="34767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Sequence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DDB28BB6-17F3-15F0-25A0-BF8868643A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11530" y="1643550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21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BC82EEEB-E4B7-3FD7-74AF-E89A296E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2A97CC7B-2843-635D-675A-A43B13742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7230" y="1954530"/>
            <a:ext cx="347675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C000"/>
                </a:solidFill>
              </a:rPr>
              <a:t>Login</a:t>
            </a: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Sequence</a:t>
            </a:r>
            <a:endParaRPr sz="4000" dirty="0">
              <a:solidFill>
                <a:schemeClr val="tx1"/>
              </a:solidFill>
            </a:endParaRP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03AD3063-AE91-3B12-EA3A-D9AFD060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6" y="906780"/>
            <a:ext cx="4463098" cy="37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44E986F0-6008-3DFA-77F2-739D1540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7E547313-CE11-CB29-6AA2-8061FDDD4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7230" y="1954530"/>
            <a:ext cx="347675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000"/>
                </a:solidFill>
              </a:rPr>
              <a:t>Course Enroll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Sequence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 descr="A diagram of a course&#10;&#10;Description automatically generated">
            <a:extLst>
              <a:ext uri="{FF2B5EF4-FFF2-40B4-BE49-F238E27FC236}">
                <a16:creationId xmlns:a16="http://schemas.microsoft.com/office/drawing/2014/main" id="{5339173D-8A33-05E5-DE5D-D9D22434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9" y="928904"/>
            <a:ext cx="4792981" cy="37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83276A59-1AAE-D68F-BB21-A18C725C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E38C8CE2-9092-C3EE-9529-B87547E8B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6810" y="1954530"/>
            <a:ext cx="347675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000"/>
                </a:solidFill>
              </a:rPr>
              <a:t>Payment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Sequence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2E6E8-332C-00AD-2416-AED126C0F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0580" y="806424"/>
            <a:ext cx="5036820" cy="40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4C6CC5F9-50C4-2EF4-6547-D2301A43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855913A9-B0CF-7A7D-45D3-F168FDBF6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56810" y="1954530"/>
            <a:ext cx="347675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000"/>
                </a:solidFill>
              </a:rPr>
              <a:t>Profile </a:t>
            </a:r>
            <a:r>
              <a:rPr lang="en-US" sz="3200" dirty="0" err="1">
                <a:solidFill>
                  <a:srgbClr val="FFC000"/>
                </a:solidFill>
              </a:rPr>
              <a:t>Mng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Sequence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F865E-EEB3-A528-C510-E440CB1B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0580" y="784859"/>
            <a:ext cx="5036820" cy="397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1302ACD9-B70F-3B8A-9C8D-D17EF2BB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6A2089EF-8951-EB0B-4B31-1F64EEABC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0570" y="1954530"/>
            <a:ext cx="358343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C000"/>
                </a:solidFill>
              </a:rPr>
              <a:t>Dwn</a:t>
            </a:r>
            <a:r>
              <a:rPr lang="en-US" sz="3200" dirty="0">
                <a:solidFill>
                  <a:srgbClr val="FFC000"/>
                </a:solidFill>
              </a:rPr>
              <a:t> Material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Sequence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C77F1-2C2A-5B8A-BD80-F0D23211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4249" y="1388322"/>
            <a:ext cx="4792981" cy="28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F1084D42-52D3-8B5E-A673-3211CBE5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183815E4-DADE-D350-AD99-4ECBC619E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0570" y="1954530"/>
            <a:ext cx="3583430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000"/>
                </a:solidFill>
              </a:rPr>
              <a:t>View Grade  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&amp; Couse List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Sequence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36E32-FDC4-FE7A-1271-E4931D597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5056" y="786343"/>
            <a:ext cx="4538964" cy="3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390ED972-8B70-B8A0-0694-985237668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4323C879-53E6-6960-5B00-10FADC04800A}"/>
              </a:ext>
            </a:extLst>
          </p:cNvPr>
          <p:cNvSpPr txBox="1">
            <a:spLocks/>
          </p:cNvSpPr>
          <p:nvPr/>
        </p:nvSpPr>
        <p:spPr>
          <a:xfrm>
            <a:off x="916662" y="1926167"/>
            <a:ext cx="7499361" cy="158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Good Morning everyone. Today, we’ll present our </a:t>
            </a:r>
            <a:r>
              <a:rPr lang="en-US" sz="1400" dirty="0">
                <a:solidFill>
                  <a:srgbClr val="FFFF00"/>
                </a:solidFill>
              </a:rPr>
              <a:t>educational website 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project and Our project focuses on developing an educational website designed to make learning </a:t>
            </a:r>
            <a:r>
              <a:rPr lang="en-US" sz="1400" b="0" dirty="0">
                <a:solidFill>
                  <a:srgbClr val="00B0F0"/>
                </a:solidFill>
              </a:rPr>
              <a:t>accessible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, </a:t>
            </a:r>
            <a:r>
              <a:rPr lang="en-US" sz="1400" b="0" dirty="0">
                <a:solidFill>
                  <a:srgbClr val="00B050"/>
                </a:solidFill>
              </a:rPr>
              <a:t>interactive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, and personalized for users. The platform will offer a wide range of courses, interactive </a:t>
            </a:r>
            <a:r>
              <a:rPr lang="en-US" sz="1400" b="0" dirty="0">
                <a:solidFill>
                  <a:srgbClr val="00B050"/>
                </a:solidFill>
              </a:rPr>
              <a:t>features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, and </a:t>
            </a:r>
            <a:r>
              <a:rPr lang="en-US" sz="1400" b="0" dirty="0">
                <a:solidFill>
                  <a:srgbClr val="00B0F0"/>
                </a:solidFill>
              </a:rPr>
              <a:t>tools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to help learners acquire new skills </a:t>
            </a:r>
            <a:r>
              <a:rPr lang="en-US" sz="1400" b="0" dirty="0">
                <a:solidFill>
                  <a:srgbClr val="00B050"/>
                </a:solidFill>
              </a:rPr>
              <a:t>effectively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, whether they are </a:t>
            </a:r>
            <a:r>
              <a:rPr lang="en-US" sz="1400" b="0" dirty="0">
                <a:solidFill>
                  <a:srgbClr val="FFC000"/>
                </a:solidFill>
              </a:rPr>
              <a:t>students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or </a:t>
            </a:r>
            <a:r>
              <a:rPr lang="en-US" sz="1400" b="0" dirty="0">
                <a:solidFill>
                  <a:srgbClr val="FFC000"/>
                </a:solidFill>
              </a:rPr>
              <a:t>professionals</a:t>
            </a:r>
            <a:r>
              <a:rPr lang="en-US" sz="14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</a:p>
          <a:p>
            <a:pPr algn="l"/>
            <a:endParaRPr lang="en-US" sz="1400" b="0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r>
              <a:rPr lang="en-US" sz="1400" b="0" dirty="0"/>
              <a:t>The </a:t>
            </a:r>
            <a:r>
              <a:rPr lang="en-US" sz="1400" dirty="0">
                <a:solidFill>
                  <a:srgbClr val="00B050"/>
                </a:solidFill>
              </a:rPr>
              <a:t>goal</a:t>
            </a:r>
            <a:r>
              <a:rPr lang="en-US" sz="1400" b="0" dirty="0"/>
              <a:t> is to provide a </a:t>
            </a:r>
            <a:r>
              <a:rPr lang="en-US" sz="1400" b="0" dirty="0">
                <a:solidFill>
                  <a:srgbClr val="00B0F0"/>
                </a:solidFill>
              </a:rPr>
              <a:t>user-friendly</a:t>
            </a:r>
            <a:r>
              <a:rPr lang="en-US" sz="1400" b="0" dirty="0"/>
              <a:t> and </a:t>
            </a:r>
            <a:r>
              <a:rPr lang="en-US" sz="1400" b="0" dirty="0">
                <a:solidFill>
                  <a:srgbClr val="FFFF00"/>
                </a:solidFill>
              </a:rPr>
              <a:t>scalable</a:t>
            </a:r>
            <a:r>
              <a:rPr lang="en-US" sz="1400" b="0" dirty="0"/>
              <a:t> solution that bridges the </a:t>
            </a:r>
            <a:r>
              <a:rPr lang="en-US" sz="1400" b="0" dirty="0">
                <a:solidFill>
                  <a:srgbClr val="FF0000"/>
                </a:solidFill>
              </a:rPr>
              <a:t>gap </a:t>
            </a:r>
            <a:r>
              <a:rPr lang="en-US" sz="1400" b="0" dirty="0"/>
              <a:t>between learners and </a:t>
            </a:r>
            <a:r>
              <a:rPr lang="en-US" sz="1400" b="0" dirty="0">
                <a:solidFill>
                  <a:srgbClr val="00B050"/>
                </a:solidFill>
              </a:rPr>
              <a:t>quality</a:t>
            </a:r>
            <a:r>
              <a:rPr lang="en-US" sz="1400" b="0" dirty="0"/>
              <a:t> education, similar to platforms like Udemy and Coursera, but with innovative </a:t>
            </a:r>
            <a:r>
              <a:rPr lang="en-US" sz="1400" b="0" dirty="0">
                <a:solidFill>
                  <a:srgbClr val="FFC000"/>
                </a:solidFill>
              </a:rPr>
              <a:t>features</a:t>
            </a:r>
            <a:r>
              <a:rPr lang="en-US" sz="1400" b="0" i="1" dirty="0"/>
              <a:t> </a:t>
            </a:r>
            <a:r>
              <a:rPr lang="en-US" sz="1400" b="0" dirty="0"/>
              <a:t>tailored to user engagement and success.</a:t>
            </a:r>
            <a:endParaRPr lang="en-US" sz="1400" b="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22BB5C-9D2B-3E3C-44CB-E9180421A15B}"/>
              </a:ext>
            </a:extLst>
          </p:cNvPr>
          <p:cNvSpPr txBox="1"/>
          <p:nvPr/>
        </p:nvSpPr>
        <p:spPr>
          <a:xfrm>
            <a:off x="3351954" y="747486"/>
            <a:ext cx="244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>
                    <a:lumMod val="10000"/>
                    <a:lumOff val="90000"/>
                  </a:schemeClr>
                </a:solidFill>
                <a:highlight>
                  <a:srgbClr val="008080"/>
                </a:highlight>
                <a:latin typeface="Aldrich" panose="020B060402020202020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766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E41DC7C2-697A-573F-EC00-5C736D4A6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F9EDE63B-1C16-90A8-AFA9-0FF318928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9385" y="2647950"/>
            <a:ext cx="34767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Activity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E26A7609-F736-BB8B-F991-66FCF68A16A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09650" y="1643550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13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0A293798-06F5-4E22-BAE7-805C859E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F2AD109D-F1E1-8DF5-0EFF-270B8B549C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9817" y="1954530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F0"/>
                </a:solidFill>
              </a:rPr>
              <a:t>Course Enroll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Activity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7D359-58DD-982A-23BC-024C446B69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95" r="15913"/>
          <a:stretch/>
        </p:blipFill>
        <p:spPr>
          <a:xfrm>
            <a:off x="853440" y="778723"/>
            <a:ext cx="1973580" cy="3953298"/>
          </a:xfrm>
          <a:prstGeom prst="rect">
            <a:avLst/>
          </a:prstGeom>
        </p:spPr>
      </p:pic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8FBA3BA4-EFAF-757B-5350-970FF1B8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78"/>
          <a:stretch/>
        </p:blipFill>
        <p:spPr>
          <a:xfrm>
            <a:off x="2918460" y="778723"/>
            <a:ext cx="2839917" cy="3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233C7CB6-76CE-B114-DA74-239017D3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0E06CF48-B26A-9E76-545C-C0016D0F3C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437" y="1954530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F0"/>
                </a:solidFill>
              </a:rPr>
              <a:t>Take Quiz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Activity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17BD4-6C9F-A1A1-578A-8A758B02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4" r="12064"/>
          <a:stretch/>
        </p:blipFill>
        <p:spPr>
          <a:xfrm>
            <a:off x="1120140" y="832063"/>
            <a:ext cx="4831080" cy="3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227870C0-B66C-0FFA-4732-5441B49E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17FF4940-9134-6488-613D-663ED01C4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2220" y="1954530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F0"/>
                </a:solidFill>
              </a:rPr>
              <a:t>Take Quiz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Activity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C4058-6275-3D79-67AC-3F2507A9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0" r="9050"/>
          <a:stretch/>
        </p:blipFill>
        <p:spPr>
          <a:xfrm>
            <a:off x="746760" y="839683"/>
            <a:ext cx="5585460" cy="3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1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FE794E59-BE29-4526-35A0-DA9C507F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10BA1B70-4B02-81C5-C1AE-3749A1C63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2220" y="1954530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F0"/>
                </a:solidFill>
              </a:rPr>
              <a:t>Material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Activity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0D2AC-AC81-47FF-7D83-7573078B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89" t="102" r="21025" b="-2566"/>
          <a:stretch/>
        </p:blipFill>
        <p:spPr>
          <a:xfrm>
            <a:off x="942057" y="762001"/>
            <a:ext cx="1869722" cy="4175975"/>
          </a:xfrm>
          <a:prstGeom prst="rect">
            <a:avLst/>
          </a:prstGeom>
        </p:spPr>
      </p:pic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AEF333F5-9432-A5CC-7F1E-921BD70B5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784" y="762001"/>
            <a:ext cx="3314431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2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37F45FBA-BAE9-10BF-8660-A3E46143B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E181B324-A856-6BA3-0B6C-DA68887E8C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0277" y="1870710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B0F0"/>
                </a:solidFill>
              </a:rPr>
              <a:t>Registration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Activity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0BD13-CCF8-E82A-1397-D93DFE09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8" b="-1172"/>
          <a:stretch/>
        </p:blipFill>
        <p:spPr>
          <a:xfrm>
            <a:off x="960120" y="746761"/>
            <a:ext cx="470154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7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A66DC448-BD06-F025-6C52-CB3A2757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5A77F8FE-70BF-6525-5C49-D861E1D32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0385" y="2647950"/>
            <a:ext cx="34767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State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C46CB7C8-BA05-1B4C-88D4-E9B2209AE0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09650" y="1643550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465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5EB65521-58A4-C87C-70DB-B65A93E95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9532EBFA-49A6-FC35-9EA0-793415DE9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9820" y="1581892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00B050"/>
                </a:solidFill>
              </a:rPr>
              <a:t>State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Diagram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387BE-6D6C-2DEA-8805-AF44AFC68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7" b="-301"/>
          <a:stretch/>
        </p:blipFill>
        <p:spPr>
          <a:xfrm>
            <a:off x="1036684" y="856458"/>
            <a:ext cx="4845956" cy="39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1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777C647A-C0A4-DD70-4783-5C71D2342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DB0DCC9E-088E-12D8-5DB0-3FA4BBA41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3104" y="2655570"/>
            <a:ext cx="462635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Architecture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BD103578-EA9A-91E0-4C3B-8738DB42C3A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09650" y="1643550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906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EC1961B2-3C14-4C44-247B-4B45F8ED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B80FDFE8-143E-4B8F-332F-62BC61A6D2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9820" y="1581892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Arch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Diagram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AAA2C-80DA-59EF-BD0E-FBD353CB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3" y="816229"/>
            <a:ext cx="5341438" cy="37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01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04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4165428" y="179687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02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5"/>
          </p:nvPr>
        </p:nvSpPr>
        <p:spPr>
          <a:xfrm>
            <a:off x="4165428" y="3230158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05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03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7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  <a:lumOff val="90000"/>
                  </a:schemeClr>
                </a:solidFill>
              </a:rPr>
              <a:t>06</a:t>
            </a:r>
            <a:endParaRPr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Usecase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3101196" y="2359644"/>
            <a:ext cx="2746632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Sequence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Activity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State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Archticture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0" name="Google Shape;370;p31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Class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523B9366-2596-A15E-D737-64BB65B08F24}"/>
              </a:ext>
            </a:extLst>
          </p:cNvPr>
          <p:cNvSpPr txBox="1">
            <a:spLocks/>
          </p:cNvSpPr>
          <p:nvPr/>
        </p:nvSpPr>
        <p:spPr>
          <a:xfrm>
            <a:off x="822247" y="956201"/>
            <a:ext cx="7499361" cy="50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400" dirty="0"/>
              <a:t>In this presentation, we will explore the </a:t>
            </a:r>
            <a:r>
              <a:rPr lang="en-US" sz="1400" dirty="0">
                <a:solidFill>
                  <a:srgbClr val="00B050"/>
                </a:solidFill>
              </a:rPr>
              <a:t>technical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C000"/>
                </a:solidFill>
              </a:rPr>
              <a:t>business</a:t>
            </a:r>
            <a:r>
              <a:rPr lang="en-US" sz="1400" dirty="0"/>
              <a:t> aspects of our project using </a:t>
            </a:r>
            <a:r>
              <a:rPr lang="en-US" sz="1400" dirty="0">
                <a:highlight>
                  <a:srgbClr val="008080"/>
                </a:highlight>
              </a:rPr>
              <a:t>diagrams</a:t>
            </a:r>
            <a:endParaRPr lang="en-US" sz="1400" b="0" dirty="0">
              <a:solidFill>
                <a:schemeClr val="bg1">
                  <a:lumMod val="10000"/>
                  <a:lumOff val="90000"/>
                </a:schemeClr>
              </a:solidFill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BBEAEC8C-693F-18FF-BE1E-82B640AA7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4D19C2BC-2F72-63EB-5196-8817AD3ED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8964" y="2663190"/>
            <a:ext cx="462635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93EB4207-A815-62CA-2731-E761EB4E07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09650" y="1643550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01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74322C63-38F6-556F-9FA6-5C9ED41D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12D14201-7F48-BB93-EB28-330844AAF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2505" y="1603663"/>
            <a:ext cx="3141783" cy="1234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Class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Diagram</a:t>
            </a: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BC3D9-C7C6-5250-3D8F-9194968B0F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4855" t="-4956" r="-96868" b="-20629"/>
          <a:stretch/>
        </p:blipFill>
        <p:spPr>
          <a:xfrm>
            <a:off x="-811134" y="547141"/>
            <a:ext cx="11676743" cy="5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0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979D0BDC-4557-1101-3C2E-6364D45E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A2DAD-495F-8DAD-C004-F2D133A03A03}"/>
              </a:ext>
            </a:extLst>
          </p:cNvPr>
          <p:cNvSpPr txBox="1"/>
          <p:nvPr/>
        </p:nvSpPr>
        <p:spPr>
          <a:xfrm>
            <a:off x="1758569" y="1464731"/>
            <a:ext cx="562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Aldrich" panose="020B0604020202020204" charset="0"/>
              </a:rPr>
              <a:t>B</a:t>
            </a:r>
            <a:r>
              <a:rPr lang="en-US" sz="3600" dirty="0">
                <a:solidFill>
                  <a:schemeClr val="bg1">
                    <a:lumMod val="10000"/>
                    <a:lumOff val="90000"/>
                  </a:schemeClr>
                </a:solidFill>
                <a:latin typeface="Aldrich" panose="020B0604020202020204" charset="0"/>
              </a:rPr>
              <a:t>usiness </a:t>
            </a:r>
            <a:r>
              <a:rPr lang="en-US" sz="3600" dirty="0">
                <a:solidFill>
                  <a:srgbClr val="7030A0"/>
                </a:solidFill>
                <a:latin typeface="Aldrich" panose="020B0604020202020204" charset="0"/>
              </a:rPr>
              <a:t>M</a:t>
            </a:r>
            <a:r>
              <a:rPr lang="en-US" sz="3600" dirty="0">
                <a:solidFill>
                  <a:schemeClr val="bg1">
                    <a:lumMod val="10000"/>
                    <a:lumOff val="90000"/>
                  </a:schemeClr>
                </a:solidFill>
                <a:latin typeface="Aldrich" panose="020B0604020202020204" charset="0"/>
              </a:rPr>
              <a:t>odel </a:t>
            </a:r>
            <a:r>
              <a:rPr lang="en-US" sz="3600" dirty="0">
                <a:solidFill>
                  <a:srgbClr val="7030A0"/>
                </a:solidFill>
                <a:latin typeface="Aldrich" panose="020B0604020202020204" charset="0"/>
              </a:rPr>
              <a:t>C</a:t>
            </a:r>
            <a:r>
              <a:rPr lang="en-US" sz="3600" dirty="0">
                <a:solidFill>
                  <a:schemeClr val="bg1">
                    <a:lumMod val="10000"/>
                    <a:lumOff val="90000"/>
                  </a:schemeClr>
                </a:solidFill>
                <a:latin typeface="Aldrich" panose="020B0604020202020204" charset="0"/>
              </a:rPr>
              <a:t>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1B373-4CC8-B50E-CC05-C0823EE9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31" y="2459928"/>
            <a:ext cx="1071638" cy="481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3DDA13-447F-14AD-DC34-C52A71F24EE6}"/>
              </a:ext>
            </a:extLst>
          </p:cNvPr>
          <p:cNvSpPr txBox="1"/>
          <p:nvPr/>
        </p:nvSpPr>
        <p:spPr>
          <a:xfrm>
            <a:off x="4054431" y="2408524"/>
            <a:ext cx="1226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ldrich" panose="020B0604020202020204" charset="0"/>
              </a:rPr>
              <a:t>BMC</a:t>
            </a:r>
          </a:p>
        </p:txBody>
      </p:sp>
    </p:spTree>
    <p:extLst>
      <p:ext uri="{BB962C8B-B14F-4D97-AF65-F5344CB8AC3E}">
        <p14:creationId xmlns:p14="http://schemas.microsoft.com/office/powerpoint/2010/main" val="2801178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E30BBA3F-B092-98FE-5586-2BFA4965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iagram&#10;&#10;Description automatically generated">
            <a:extLst>
              <a:ext uri="{FF2B5EF4-FFF2-40B4-BE49-F238E27FC236}">
                <a16:creationId xmlns:a16="http://schemas.microsoft.com/office/drawing/2014/main" id="{B439EA05-95DA-4EF3-D1EC-3DCB5E3B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52" y="731520"/>
            <a:ext cx="7324607" cy="4069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46DF6-73DD-8A85-1784-0B1434BC56C4}"/>
              </a:ext>
            </a:extLst>
          </p:cNvPr>
          <p:cNvSpPr txBox="1"/>
          <p:nvPr/>
        </p:nvSpPr>
        <p:spPr>
          <a:xfrm>
            <a:off x="3671466" y="208300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 panose="020B0604020202020204" charset="0"/>
              </a:rPr>
              <a:t>BMC</a:t>
            </a:r>
          </a:p>
        </p:txBody>
      </p:sp>
    </p:spTree>
    <p:extLst>
      <p:ext uri="{BB962C8B-B14F-4D97-AF65-F5344CB8AC3E}">
        <p14:creationId xmlns:p14="http://schemas.microsoft.com/office/powerpoint/2010/main" val="4273399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C7AF92-DD8F-F43A-79E5-A2BADCC9D7F6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272540" y="1894322"/>
            <a:ext cx="6370320" cy="1354855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 panose="020B0604020202020204" charset="0"/>
              </a:rPr>
              <a:t>Thank You &lt;3</a:t>
            </a:r>
          </a:p>
          <a:p>
            <a:pPr algn="ctr"/>
            <a:endParaRPr lang="en-US" b="1" i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rich" panose="020B0604020202020204" charset="0"/>
            </a:endParaRPr>
          </a:p>
          <a:p>
            <a:pPr algn="ctr"/>
            <a:r>
              <a:rPr lang="en-US" b="1" i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rich" panose="020B0604020202020204" charset="0"/>
              </a:rPr>
              <a:t>01010100 01101000 01100001 01101110 01101011 00100000 01111001 01101111 01110101</a:t>
            </a:r>
          </a:p>
        </p:txBody>
      </p:sp>
    </p:spTree>
    <p:extLst>
      <p:ext uri="{BB962C8B-B14F-4D97-AF65-F5344CB8AC3E}">
        <p14:creationId xmlns:p14="http://schemas.microsoft.com/office/powerpoint/2010/main" val="380373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10000"/>
                    <a:lumOff val="90000"/>
                  </a:schemeClr>
                </a:solidFill>
                <a:highlight>
                  <a:srgbClr val="008080"/>
                </a:highlight>
              </a:rPr>
              <a:t>Diagrams</a:t>
            </a:r>
            <a:endParaRPr i="1" dirty="0">
              <a:solidFill>
                <a:schemeClr val="bg1">
                  <a:lumMod val="10000"/>
                  <a:lumOff val="90000"/>
                </a:schemeClr>
              </a:solidFill>
              <a:highlight>
                <a:srgbClr val="008080"/>
              </a:highlight>
            </a:endParaRPr>
          </a:p>
        </p:txBody>
      </p:sp>
      <p:graphicFrame>
        <p:nvGraphicFramePr>
          <p:cNvPr id="351" name="Google Shape;351;p30"/>
          <p:cNvGraphicFramePr/>
          <p:nvPr>
            <p:extLst>
              <p:ext uri="{D42A27DB-BD31-4B8C-83A1-F6EECF244321}">
                <p14:modId xmlns:p14="http://schemas.microsoft.com/office/powerpoint/2010/main" val="3682749535"/>
              </p:ext>
            </p:extLst>
          </p:nvPr>
        </p:nvGraphicFramePr>
        <p:xfrm>
          <a:off x="1432685" y="1684798"/>
          <a:ext cx="6568315" cy="2826240"/>
        </p:xfrm>
        <a:graphic>
          <a:graphicData uri="http://schemas.openxmlformats.org/drawingml/2006/table">
            <a:tbl>
              <a:tblPr>
                <a:noFill/>
                <a:tableStyleId>{D7FD4304-87F2-4BEB-B016-F0CC54905637}</a:tableStyleId>
              </a:tblPr>
              <a:tblGrid>
                <a:gridCol w="1717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297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Use Case Diagram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Showing how users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latin typeface="Aldrich" panose="020B0604020202020204" charset="0"/>
                        </a:rPr>
                        <a:t>interact</a:t>
                      </a:r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 with the system.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Sequence Diagram 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Explaining the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latin typeface="Aldrich" panose="020B0604020202020204" charset="0"/>
                        </a:rPr>
                        <a:t>flow</a:t>
                      </a:r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 of operations.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97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Activity Diagram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Highlighting the system’s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latin typeface="Aldrich" panose="020B0604020202020204" charset="0"/>
                        </a:rPr>
                        <a:t>workflows</a:t>
                      </a:r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297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State Diagram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Showing how the system </a:t>
                      </a:r>
                      <a:r>
                        <a:rPr lang="en-US" sz="1100" dirty="0">
                          <a:solidFill>
                            <a:srgbClr val="00B0F0"/>
                          </a:solidFill>
                          <a:latin typeface="Aldrich" panose="020B0604020202020204" charset="0"/>
                        </a:rPr>
                        <a:t>changes</a:t>
                      </a:r>
                      <a:r>
                        <a:rPr lang="en-US" sz="110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 over time.</a:t>
                      </a:r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Architecture Diagram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Providing an overview of the system’s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latin typeface="Aldrich" panose="020B0604020202020204" charset="0"/>
                        </a:rPr>
                        <a:t>structure</a:t>
                      </a:r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783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Business Model Canvas (</a:t>
                      </a:r>
                      <a:r>
                        <a:rPr lang="en-US" sz="1200" b="1" i="1" dirty="0">
                          <a:solidFill>
                            <a:srgbClr val="FF0000"/>
                          </a:solidFill>
                          <a:latin typeface="Aldrich" panose="020B0604020202020204" charset="0"/>
                        </a:rPr>
                        <a:t>BMC</a:t>
                      </a:r>
                      <a:r>
                        <a:rPr lang="en-US" sz="1200" b="1" i="1" dirty="0">
                          <a:solidFill>
                            <a:srgbClr val="FFFF00"/>
                          </a:solidFill>
                          <a:latin typeface="Aldrich" panose="020B0604020202020204" charset="0"/>
                        </a:rPr>
                        <a:t>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Explaining the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latin typeface="Aldrich" panose="020B0604020202020204" charset="0"/>
                        </a:rPr>
                        <a:t>business</a:t>
                      </a:r>
                      <a:r>
                        <a:rPr lang="en-US" sz="1100" b="0" dirty="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ldrich" panose="020B0604020202020204" charset="0"/>
                        </a:rPr>
                        <a:t> side of the project.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BE87D9E1-4440-D0AE-CC18-2FAB8E8B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>
            <a:extLst>
              <a:ext uri="{FF2B5EF4-FFF2-40B4-BE49-F238E27FC236}">
                <a16:creationId xmlns:a16="http://schemas.microsoft.com/office/drawing/2014/main" id="{FB207AD2-6ADA-111D-12D3-E74C616BB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bg1">
                    <a:lumMod val="10000"/>
                    <a:lumOff val="90000"/>
                  </a:schemeClr>
                </a:solidFill>
                <a:highlight>
                  <a:srgbClr val="008080"/>
                </a:highlight>
              </a:rPr>
              <a:t>Problem Statement</a:t>
            </a:r>
            <a:endParaRPr i="1" dirty="0">
              <a:solidFill>
                <a:schemeClr val="bg1">
                  <a:lumMod val="10000"/>
                  <a:lumOff val="9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D2C44A64-2CC9-697E-3603-11A4344F62FF}"/>
              </a:ext>
            </a:extLst>
          </p:cNvPr>
          <p:cNvSpPr txBox="1">
            <a:spLocks/>
          </p:cNvSpPr>
          <p:nvPr/>
        </p:nvSpPr>
        <p:spPr>
          <a:xfrm>
            <a:off x="985470" y="1477191"/>
            <a:ext cx="7438530" cy="32232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200" dirty="0">
                <a:solidFill>
                  <a:srgbClr val="FF0000"/>
                </a:solidFill>
              </a:rPr>
              <a:t>Challenges 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of Traditional Education in Egypt</a:t>
            </a:r>
          </a:p>
          <a:p>
            <a:pPr algn="l"/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1. </a:t>
            </a:r>
            <a:r>
              <a:rPr lang="en-US" sz="1200" i="1" dirty="0">
                <a:solidFill>
                  <a:srgbClr val="FFFF00"/>
                </a:solidFill>
              </a:rPr>
              <a:t>Overcrowded Classrooms</a:t>
            </a:r>
            <a:r>
              <a:rPr lang="en-US" sz="1200" dirty="0">
                <a:solidFill>
                  <a:schemeClr val="tx1"/>
                </a:solidFill>
              </a:rPr>
              <a:t>: High student density limits focus and teacher-student interaction.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2. </a:t>
            </a:r>
            <a:r>
              <a:rPr lang="en-US" sz="1200" i="1" dirty="0">
                <a:solidFill>
                  <a:srgbClr val="FFFF00"/>
                </a:solidFill>
              </a:rPr>
              <a:t>Lack of Freedom and Flexibility</a:t>
            </a:r>
            <a:r>
              <a:rPr lang="en-US" sz="1200" dirty="0">
                <a:solidFill>
                  <a:schemeClr val="tx1"/>
                </a:solidFill>
              </a:rPr>
              <a:t>: Students follow rigid curricula with little room for personalized learning.</a:t>
            </a:r>
          </a:p>
          <a:p>
            <a:pPr algn="l"/>
            <a:endParaRPr lang="en-US" sz="1200" i="1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3. </a:t>
            </a:r>
            <a:r>
              <a:rPr lang="en-US" sz="1200" i="1" dirty="0">
                <a:solidFill>
                  <a:srgbClr val="FFFF00"/>
                </a:solidFill>
              </a:rPr>
              <a:t>Unfocused Learning Environment</a:t>
            </a:r>
            <a:r>
              <a:rPr lang="en-US" sz="1200" dirty="0">
                <a:solidFill>
                  <a:schemeClr val="tx1"/>
                </a:solidFill>
              </a:rPr>
              <a:t>: Issues such as poor student behavior disrupt the learning process, with no effective measures in place to this address.</a:t>
            </a:r>
          </a:p>
          <a:p>
            <a:pPr algn="l"/>
            <a:endParaRPr lang="en-US" sz="1200" dirty="0">
              <a:solidFill>
                <a:srgbClr val="FFC000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4. </a:t>
            </a:r>
            <a:r>
              <a:rPr lang="en-US" sz="1200" i="1" dirty="0">
                <a:solidFill>
                  <a:srgbClr val="FFFF00"/>
                </a:solidFill>
              </a:rPr>
              <a:t>Unqualified Teachers</a:t>
            </a:r>
            <a:r>
              <a:rPr lang="en-US" sz="1200" dirty="0">
                <a:solidFill>
                  <a:schemeClr val="tx1"/>
                </a:solidFill>
              </a:rPr>
              <a:t>: Low teacher standards, unattractive salaries, and lack of incentives fail to attract talented educators.</a:t>
            </a:r>
          </a:p>
          <a:p>
            <a:pPr algn="l"/>
            <a:endParaRPr lang="en-US" sz="120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5. </a:t>
            </a:r>
            <a:r>
              <a:rPr lang="en-US" sz="1200" i="1" dirty="0">
                <a:solidFill>
                  <a:srgbClr val="FFFF00"/>
                </a:solidFill>
              </a:rPr>
              <a:t>Student Confusion</a:t>
            </a:r>
            <a:r>
              <a:rPr lang="en-US" sz="1200" dirty="0">
                <a:solidFill>
                  <a:schemeClr val="tx1"/>
                </a:solidFill>
              </a:rPr>
              <a:t>: Students struggle due to a lack of prerequisites or understanding of subject requirements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05756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9F849DE9-7806-38F9-B576-6DBB6D29F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>
            <a:extLst>
              <a:ext uri="{FF2B5EF4-FFF2-40B4-BE49-F238E27FC236}">
                <a16:creationId xmlns:a16="http://schemas.microsoft.com/office/drawing/2014/main" id="{7B982E70-8869-60B7-AA8D-E841E879D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10000"/>
                    <a:lumOff val="90000"/>
                  </a:schemeClr>
                </a:solidFill>
                <a:highlight>
                  <a:srgbClr val="008080"/>
                </a:highlight>
              </a:rPr>
              <a:t>Solution</a:t>
            </a:r>
            <a:r>
              <a:rPr lang="en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endParaRPr i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93FD424F-0257-7629-2B13-46E5276DC85C}"/>
              </a:ext>
            </a:extLst>
          </p:cNvPr>
          <p:cNvSpPr txBox="1">
            <a:spLocks/>
          </p:cNvSpPr>
          <p:nvPr/>
        </p:nvSpPr>
        <p:spPr>
          <a:xfrm>
            <a:off x="974655" y="1615440"/>
            <a:ext cx="7194690" cy="282702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Our Edu Online System addresses these </a:t>
            </a:r>
            <a:r>
              <a:rPr lang="en-US" sz="1200" dirty="0">
                <a:solidFill>
                  <a:srgbClr val="FF0000"/>
                </a:solidFill>
              </a:rPr>
              <a:t>challenges</a:t>
            </a:r>
            <a:r>
              <a:rPr lang="en-US" sz="1200" dirty="0">
                <a:solidFill>
                  <a:schemeClr val="tx1"/>
                </a:solidFill>
              </a:rPr>
              <a:t> by </a:t>
            </a:r>
            <a:r>
              <a:rPr lang="en-US" sz="1200" dirty="0">
                <a:solidFill>
                  <a:srgbClr val="00B050"/>
                </a:solidFill>
              </a:rPr>
              <a:t>providing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200" b="0" dirty="0"/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1. </a:t>
            </a:r>
            <a:r>
              <a:rPr lang="en-US" sz="1200" i="1" dirty="0">
                <a:solidFill>
                  <a:srgbClr val="FFFF00"/>
                </a:solidFill>
              </a:rPr>
              <a:t>Flexible Learning Options </a:t>
            </a:r>
            <a:r>
              <a:rPr lang="en-US" sz="1200" b="0" dirty="0"/>
              <a:t>: freedom of date , place , subjects , Road-map , knowledge </a:t>
            </a:r>
            <a:r>
              <a:rPr lang="en-US" sz="1200" b="0" dirty="0" err="1"/>
              <a:t>feilds</a:t>
            </a:r>
            <a:r>
              <a:rPr lang="en-US" sz="1200" b="0" dirty="0"/>
              <a:t> Students choose courses aligned with their interests and goals to improve their skillset.</a:t>
            </a:r>
          </a:p>
          <a:p>
            <a:pPr algn="l"/>
            <a:endParaRPr lang="en-US" sz="1200" b="0" dirty="0"/>
          </a:p>
          <a:p>
            <a:pPr algn="l"/>
            <a:r>
              <a:rPr lang="en-US" sz="1200" b="0" i="1" dirty="0">
                <a:solidFill>
                  <a:srgbClr val="00B0F0"/>
                </a:solidFill>
              </a:rPr>
              <a:t>2. </a:t>
            </a:r>
            <a:r>
              <a:rPr lang="en-US" sz="1200" i="1" dirty="0">
                <a:solidFill>
                  <a:srgbClr val="FFFF00"/>
                </a:solidFill>
              </a:rPr>
              <a:t>Create diverse, respectful environments</a:t>
            </a:r>
            <a:r>
              <a:rPr lang="ar-EG" sz="1200" b="0" dirty="0"/>
              <a:t>: </a:t>
            </a:r>
            <a:r>
              <a:rPr lang="en-US" sz="1200" b="0" dirty="0"/>
              <a:t>to counter negative student behaviors.</a:t>
            </a:r>
          </a:p>
          <a:p>
            <a:pPr algn="l"/>
            <a:endParaRPr lang="en-US" sz="1200" b="0" dirty="0"/>
          </a:p>
          <a:p>
            <a:pPr algn="l"/>
            <a:r>
              <a:rPr lang="en-US" sz="1200" b="0" i="1" dirty="0">
                <a:solidFill>
                  <a:srgbClr val="00B0F0"/>
                </a:solidFill>
              </a:rPr>
              <a:t>3.</a:t>
            </a:r>
            <a:r>
              <a:rPr lang="en-US" sz="1200" b="0" dirty="0">
                <a:solidFill>
                  <a:srgbClr val="00B0F0"/>
                </a:solidFill>
              </a:rPr>
              <a:t> </a:t>
            </a:r>
            <a:r>
              <a:rPr lang="en-US" sz="1200" i="1" dirty="0">
                <a:solidFill>
                  <a:srgbClr val="FFFF00"/>
                </a:solidFill>
              </a:rPr>
              <a:t>Higher Teaching Standards</a:t>
            </a:r>
            <a:r>
              <a:rPr lang="en-US" sz="1200" b="0" dirty="0"/>
              <a:t>: Set clear qualifications for instructors, verify their credentials, and make them publicly accessible.</a:t>
            </a:r>
          </a:p>
          <a:p>
            <a:pPr algn="l"/>
            <a:endParaRPr lang="en-US" sz="1200" b="0" dirty="0"/>
          </a:p>
          <a:p>
            <a:pPr algn="l"/>
            <a:r>
              <a:rPr lang="en-US" sz="1200" b="0" i="1" dirty="0">
                <a:solidFill>
                  <a:srgbClr val="00B0F0"/>
                </a:solidFill>
              </a:rPr>
              <a:t>4.</a:t>
            </a:r>
            <a:r>
              <a:rPr lang="en-US" sz="1200" b="0" dirty="0">
                <a:solidFill>
                  <a:srgbClr val="00B0F0"/>
                </a:solidFill>
              </a:rPr>
              <a:t> </a:t>
            </a:r>
            <a:r>
              <a:rPr lang="en-US" sz="1200" i="1" dirty="0">
                <a:solidFill>
                  <a:srgbClr val="FFFF00"/>
                </a:solidFill>
              </a:rPr>
              <a:t>proper guidance</a:t>
            </a:r>
            <a:r>
              <a:rPr lang="en-US" sz="1200" b="0" dirty="0"/>
              <a:t>: Ensure students meet course prerequisites through simple,</a:t>
            </a:r>
          </a:p>
          <a:p>
            <a:pPr algn="l"/>
            <a:r>
              <a:rPr lang="en-US" sz="1200" b="0" dirty="0"/>
              <a:t> pre-course assessments.</a:t>
            </a:r>
          </a:p>
        </p:txBody>
      </p:sp>
    </p:spTree>
    <p:extLst>
      <p:ext uri="{BB962C8B-B14F-4D97-AF65-F5344CB8AC3E}">
        <p14:creationId xmlns:p14="http://schemas.microsoft.com/office/powerpoint/2010/main" val="137210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E45252CE-1C2B-909C-DD73-20A4A12A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>
            <a:extLst>
              <a:ext uri="{FF2B5EF4-FFF2-40B4-BE49-F238E27FC236}">
                <a16:creationId xmlns:a16="http://schemas.microsoft.com/office/drawing/2014/main" id="{BEFA8268-F61C-B25A-1FE8-9217A8D44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bg1">
                    <a:lumMod val="10000"/>
                    <a:lumOff val="90000"/>
                  </a:schemeClr>
                </a:solidFill>
                <a:highlight>
                  <a:srgbClr val="008080"/>
                </a:highlight>
              </a:rPr>
              <a:t>Competitors</a:t>
            </a:r>
            <a:endParaRPr i="1" dirty="0">
              <a:solidFill>
                <a:schemeClr val="bg1">
                  <a:lumMod val="10000"/>
                  <a:lumOff val="9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F886087C-9008-9D10-C514-BA17D6732394}"/>
              </a:ext>
            </a:extLst>
          </p:cNvPr>
          <p:cNvSpPr txBox="1">
            <a:spLocks/>
          </p:cNvSpPr>
          <p:nvPr/>
        </p:nvSpPr>
        <p:spPr>
          <a:xfrm>
            <a:off x="988342" y="1927860"/>
            <a:ext cx="7210778" cy="24917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1. </a:t>
            </a:r>
            <a:r>
              <a:rPr lang="en-US" sz="1200" i="1" dirty="0">
                <a:solidFill>
                  <a:srgbClr val="FFFF00"/>
                </a:solidFill>
              </a:rPr>
              <a:t>Coursera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: Offers university-level courses and certifications.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2. </a:t>
            </a:r>
            <a:r>
              <a:rPr lang="en-US" sz="1200" i="1" dirty="0">
                <a:solidFill>
                  <a:srgbClr val="FFFF00"/>
                </a:solidFill>
              </a:rPr>
              <a:t>Udemy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: Provides a vast library of affordable courses created by professionals.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3. </a:t>
            </a:r>
            <a:r>
              <a:rPr lang="en-US" sz="1200" i="1" dirty="0">
                <a:solidFill>
                  <a:srgbClr val="FFFF00"/>
                </a:solidFill>
              </a:rPr>
              <a:t>Khan Academy </a:t>
            </a:r>
            <a:r>
              <a:rPr lang="en-US" sz="1200" b="0" dirty="0">
                <a:solidFill>
                  <a:schemeClr val="tx1"/>
                </a:solidFill>
              </a:rPr>
              <a:t>: Focuses on free educational content for students of all levels.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4. </a:t>
            </a:r>
            <a:r>
              <a:rPr lang="en-US" sz="1200" i="1" dirty="0">
                <a:solidFill>
                  <a:srgbClr val="FFFF00"/>
                </a:solidFill>
              </a:rPr>
              <a:t>edX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: Partners with universities to provide professional courses and degrees.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F0"/>
                </a:solidFill>
              </a:rPr>
              <a:t>5. </a:t>
            </a:r>
            <a:r>
              <a:rPr lang="en-US" sz="1200" i="1" dirty="0" err="1">
                <a:solidFill>
                  <a:srgbClr val="FFFF00"/>
                </a:solidFill>
              </a:rPr>
              <a:t>Skillshare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: Focuses on creative and professional skills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b="0" dirty="0">
                <a:solidFill>
                  <a:schemeClr val="tx1"/>
                </a:solidFill>
              </a:rPr>
              <a:t>While these platforms are popular, they often lack certain features like personalization or affordability for specific audiences. Our system aims to address these gaps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D4829-5EC3-CB77-7CCE-F387ADE6659F}"/>
              </a:ext>
            </a:extLst>
          </p:cNvPr>
          <p:cNvSpPr txBox="1"/>
          <p:nvPr/>
        </p:nvSpPr>
        <p:spPr>
          <a:xfrm>
            <a:off x="988342" y="1539240"/>
            <a:ext cx="5838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ldrich" panose="020B0604020202020204" charset="0"/>
              </a:rPr>
              <a:t>Some of the existing competitors in the online education space include:</a:t>
            </a:r>
          </a:p>
          <a:p>
            <a:endParaRPr lang="en-US" sz="1200" b="1" dirty="0"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D95A477B-E196-F259-6F60-FED48C746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>
            <a:extLst>
              <a:ext uri="{FF2B5EF4-FFF2-40B4-BE49-F238E27FC236}">
                <a16:creationId xmlns:a16="http://schemas.microsoft.com/office/drawing/2014/main" id="{F0569EB9-4FAE-F6B4-8FB5-EF2FB8547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460" y="6583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1">
                    <a:lumMod val="10000"/>
                    <a:lumOff val="90000"/>
                  </a:schemeClr>
                </a:solidFill>
                <a:highlight>
                  <a:srgbClr val="008080"/>
                </a:highlight>
              </a:rPr>
              <a:t>Features</a:t>
            </a:r>
            <a:r>
              <a:rPr lang="en" i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  <a:endParaRPr i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C3F514BD-D724-0190-4F21-32662647F79C}"/>
              </a:ext>
            </a:extLst>
          </p:cNvPr>
          <p:cNvSpPr txBox="1">
            <a:spLocks/>
          </p:cNvSpPr>
          <p:nvPr/>
        </p:nvSpPr>
        <p:spPr>
          <a:xfrm>
            <a:off x="1077525" y="1231085"/>
            <a:ext cx="6729870" cy="36076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</a:t>
            </a:r>
            <a:r>
              <a:rPr lang="en-US" sz="1200" i="1" dirty="0">
                <a:solidFill>
                  <a:srgbClr val="00B0F0"/>
                </a:solidFill>
              </a:rPr>
              <a:t>User-Friendly Interface</a:t>
            </a:r>
            <a:r>
              <a:rPr lang="en-US" sz="1200" b="0" dirty="0">
                <a:solidFill>
                  <a:srgbClr val="00B0F0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Intuitive Navigation </a:t>
            </a:r>
            <a:r>
              <a:rPr lang="en-US" sz="1200" b="0" dirty="0">
                <a:solidFill>
                  <a:schemeClr val="tx1"/>
                </a:solidFill>
              </a:rPr>
              <a:t>: Easy access to materials, lessons, and courses.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Search Functionality </a:t>
            </a:r>
            <a:r>
              <a:rPr lang="en-US" sz="1200" b="0" dirty="0">
                <a:solidFill>
                  <a:schemeClr val="tx1"/>
                </a:solidFill>
              </a:rPr>
              <a:t>: Quick search for topics, courses, or resources.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Mobile Responsiveness </a:t>
            </a:r>
            <a:r>
              <a:rPr lang="en-US" sz="1200" b="0" dirty="0">
                <a:solidFill>
                  <a:schemeClr val="tx1"/>
                </a:solidFill>
              </a:rPr>
              <a:t>: Works seamlessly on phones, tablets, and desktops.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2. </a:t>
            </a:r>
            <a:r>
              <a:rPr lang="en-US" sz="1200" i="1" dirty="0">
                <a:solidFill>
                  <a:srgbClr val="00B0F0"/>
                </a:solidFill>
              </a:rPr>
              <a:t>Content Management System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ar-EG" sz="1200" i="1" dirty="0">
                <a:solidFill>
                  <a:srgbClr val="00B0F0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Multimedia Support</a:t>
            </a:r>
            <a:r>
              <a:rPr lang="en-US" sz="1200" b="0" dirty="0">
                <a:solidFill>
                  <a:schemeClr val="tx1"/>
                </a:solidFill>
              </a:rPr>
              <a:t>: Include videos, images, text, and interactive elements.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Dynamic Content Updates</a:t>
            </a:r>
            <a:r>
              <a:rPr lang="en-US" sz="1200" b="0" dirty="0">
                <a:solidFill>
                  <a:schemeClr val="tx1"/>
                </a:solidFill>
              </a:rPr>
              <a:t>: Easily update materials like courses, quizzes, or news.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Library/Repository</a:t>
            </a:r>
            <a:r>
              <a:rPr lang="en-US" sz="1200" b="0" dirty="0">
                <a:solidFill>
                  <a:schemeClr val="tx1"/>
                </a:solidFill>
              </a:rPr>
              <a:t>: Store documents, research papers, and e-books.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3. </a:t>
            </a:r>
            <a:r>
              <a:rPr lang="en-US" sz="1200" i="1" dirty="0">
                <a:solidFill>
                  <a:srgbClr val="00B0F0"/>
                </a:solidFill>
              </a:rPr>
              <a:t>Learning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en-US" sz="1200" i="1" dirty="0">
                <a:solidFill>
                  <a:srgbClr val="00B0F0"/>
                </a:solidFill>
              </a:rPr>
              <a:t>Tools</a:t>
            </a:r>
            <a:r>
              <a:rPr lang="en-US" sz="1200" i="1" dirty="0">
                <a:solidFill>
                  <a:srgbClr val="FFC000"/>
                </a:solidFill>
              </a:rPr>
              <a:t> </a:t>
            </a:r>
            <a:r>
              <a:rPr lang="en-US" sz="1200" b="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:</a:t>
            </a:r>
            <a:endParaRPr lang="en-US" sz="1200" i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Interactive Quizzes</a:t>
            </a:r>
            <a:r>
              <a:rPr lang="en-US" sz="1200" b="0" dirty="0">
                <a:solidFill>
                  <a:schemeClr val="tx1"/>
                </a:solidFill>
              </a:rPr>
              <a:t>: Engage users with assessments and instant feedback.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Discussion Forums</a:t>
            </a:r>
            <a:r>
              <a:rPr lang="en-US" sz="1200" b="0" dirty="0">
                <a:solidFill>
                  <a:schemeClr val="tx1"/>
                </a:solidFill>
              </a:rPr>
              <a:t>: Facilitate student-teacher and peer-to-peer communication.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Gamification Elements</a:t>
            </a:r>
            <a:r>
              <a:rPr lang="en-US" sz="1200" b="0" dirty="0">
                <a:solidFill>
                  <a:schemeClr val="tx1"/>
                </a:solidFill>
              </a:rPr>
              <a:t>: Incorporate badges, points, or leaderboards to encourage participation.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Live Classes/Webinars</a:t>
            </a:r>
            <a:r>
              <a:rPr lang="en-US" sz="1200" b="0" dirty="0">
                <a:solidFill>
                  <a:schemeClr val="tx1"/>
                </a:solidFill>
              </a:rPr>
              <a:t>: Host real-time lessons or Q&amp;A sessions.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3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8B31C2C0-B81E-8FF2-2E6E-E6B1C836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5;p43">
            <a:extLst>
              <a:ext uri="{FF2B5EF4-FFF2-40B4-BE49-F238E27FC236}">
                <a16:creationId xmlns:a16="http://schemas.microsoft.com/office/drawing/2014/main" id="{813BC940-36BF-3282-40D1-826617F0318C}"/>
              </a:ext>
            </a:extLst>
          </p:cNvPr>
          <p:cNvSpPr txBox="1">
            <a:spLocks/>
          </p:cNvSpPr>
          <p:nvPr/>
        </p:nvSpPr>
        <p:spPr>
          <a:xfrm>
            <a:off x="1077525" y="746761"/>
            <a:ext cx="6729870" cy="4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200" i="1" dirty="0">
                <a:solidFill>
                  <a:srgbClr val="00B050"/>
                </a:solidFill>
              </a:rPr>
              <a:t>4. </a:t>
            </a:r>
            <a:r>
              <a:rPr lang="en-US" sz="1200" i="1" dirty="0">
                <a:solidFill>
                  <a:srgbClr val="FFC000"/>
                </a:solidFill>
              </a:rPr>
              <a:t>Personalization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User Profiles</a:t>
            </a:r>
            <a:r>
              <a:rPr lang="en-US" sz="1200" b="0" dirty="0">
                <a:solidFill>
                  <a:schemeClr val="tx1"/>
                </a:solidFill>
              </a:rPr>
              <a:t>: Allow customization for students, teachers, and parents.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Progress Tracking</a:t>
            </a:r>
            <a:r>
              <a:rPr lang="en-US" sz="1200" b="0" dirty="0">
                <a:solidFill>
                  <a:schemeClr val="tx1"/>
                </a:solidFill>
              </a:rPr>
              <a:t>: Visual dashboards showing course completion, grades, or milestones.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Recommendation System</a:t>
            </a:r>
            <a:r>
              <a:rPr lang="en-US" sz="1200" b="0" dirty="0">
                <a:solidFill>
                  <a:schemeClr val="tx1"/>
                </a:solidFill>
              </a:rPr>
              <a:t>: Suggest courses, articles, or videos based on user preferences.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50"/>
                </a:solidFill>
              </a:rPr>
              <a:t>5. </a:t>
            </a:r>
            <a:r>
              <a:rPr lang="en-US" sz="1200" i="1" dirty="0">
                <a:solidFill>
                  <a:srgbClr val="FFC000"/>
                </a:solidFill>
              </a:rPr>
              <a:t>Administrative Features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Role Management</a:t>
            </a:r>
            <a:r>
              <a:rPr lang="en-US" sz="1200" b="0" dirty="0">
                <a:solidFill>
                  <a:schemeClr val="tx1"/>
                </a:solidFill>
              </a:rPr>
              <a:t>: Separate logins for students, teachers, and administrators.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Attendance and Records</a:t>
            </a:r>
            <a:r>
              <a:rPr lang="en-US" sz="1200" b="0" dirty="0">
                <a:solidFill>
                  <a:schemeClr val="tx1"/>
                </a:solidFill>
              </a:rPr>
              <a:t>: Track student participation and performance history.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50"/>
                </a:solidFill>
              </a:rPr>
              <a:t>6. </a:t>
            </a:r>
            <a:r>
              <a:rPr lang="en-US" sz="1200" i="1" dirty="0">
                <a:solidFill>
                  <a:srgbClr val="FFC000"/>
                </a:solidFill>
              </a:rPr>
              <a:t>Communication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Announcements/Notifications</a:t>
            </a:r>
            <a:r>
              <a:rPr lang="en-US" sz="1200" b="0" dirty="0">
                <a:solidFill>
                  <a:schemeClr val="tx1"/>
                </a:solidFill>
              </a:rPr>
              <a:t>: Send updates about new courses, deadlines, or events.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Chat Support</a:t>
            </a:r>
            <a:r>
              <a:rPr lang="en-US" sz="1200" b="0" dirty="0">
                <a:solidFill>
                  <a:schemeClr val="tx1"/>
                </a:solidFill>
              </a:rPr>
              <a:t>: Offer real-time support for users.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Email Integration</a:t>
            </a:r>
            <a:r>
              <a:rPr lang="en-US" sz="1200" b="0" dirty="0">
                <a:solidFill>
                  <a:schemeClr val="tx1"/>
                </a:solidFill>
              </a:rPr>
              <a:t>: Notify users via email about their activities and progress.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rgbClr val="00B050"/>
                </a:solidFill>
              </a:rPr>
              <a:t>7. </a:t>
            </a:r>
            <a:r>
              <a:rPr lang="en-US" sz="1200" i="1" dirty="0">
                <a:solidFill>
                  <a:srgbClr val="FFC000"/>
                </a:solidFill>
              </a:rPr>
              <a:t>Accessibility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Multi-language Support</a:t>
            </a:r>
            <a:r>
              <a:rPr lang="en-US" sz="1200" b="0" dirty="0">
                <a:solidFill>
                  <a:schemeClr val="tx1"/>
                </a:solidFill>
              </a:rPr>
              <a:t>: Cater to a global audience with content in multiple languages.</a:t>
            </a:r>
          </a:p>
          <a:p>
            <a:pPr algn="l"/>
            <a:r>
              <a:rPr lang="en-US" sz="1200" b="0" dirty="0">
                <a:solidFill>
                  <a:srgbClr val="00B0F0"/>
                </a:solidFill>
              </a:rPr>
              <a:t>ADA Compliance</a:t>
            </a:r>
            <a:r>
              <a:rPr lang="en-US" sz="1200" b="0" dirty="0">
                <a:solidFill>
                  <a:schemeClr val="tx1"/>
                </a:solidFill>
              </a:rPr>
              <a:t>: Ensure accessibility for users with disabilities (screen readers).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6" name="Google Shape;535;p43">
            <a:extLst>
              <a:ext uri="{FF2B5EF4-FFF2-40B4-BE49-F238E27FC236}">
                <a16:creationId xmlns:a16="http://schemas.microsoft.com/office/drawing/2014/main" id="{45ED3738-8E93-8093-85CB-FE42871D1392}"/>
              </a:ext>
            </a:extLst>
          </p:cNvPr>
          <p:cNvSpPr txBox="1">
            <a:spLocks/>
          </p:cNvSpPr>
          <p:nvPr/>
        </p:nvSpPr>
        <p:spPr>
          <a:xfrm>
            <a:off x="993705" y="746761"/>
            <a:ext cx="6729870" cy="403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ldrich"/>
              <a:buNone/>
              <a:defRPr sz="96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4. </a:t>
            </a:r>
            <a:r>
              <a:rPr lang="en-US" sz="1200" i="1" dirty="0">
                <a:solidFill>
                  <a:srgbClr val="00B0F0"/>
                </a:solidFill>
              </a:rPr>
              <a:t>Personalization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User Profiles</a:t>
            </a:r>
            <a:r>
              <a:rPr lang="en-US" sz="1200" b="0" dirty="0">
                <a:solidFill>
                  <a:schemeClr val="tx1"/>
                </a:solidFill>
              </a:rPr>
              <a:t>: Allow customization for students, teachers, and parents.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Progress Tracking</a:t>
            </a:r>
            <a:r>
              <a:rPr lang="en-US" sz="1200" b="0" dirty="0">
                <a:solidFill>
                  <a:schemeClr val="tx1"/>
                </a:solidFill>
              </a:rPr>
              <a:t>: Visual dashboards showing course completion, grades, or milestones.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5. </a:t>
            </a:r>
            <a:r>
              <a:rPr lang="en-US" sz="1200" i="1" dirty="0">
                <a:solidFill>
                  <a:srgbClr val="00B0F0"/>
                </a:solidFill>
              </a:rPr>
              <a:t>Administrative Features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Role Management</a:t>
            </a:r>
            <a:r>
              <a:rPr lang="en-US" sz="1200" b="0" dirty="0">
                <a:solidFill>
                  <a:schemeClr val="tx1"/>
                </a:solidFill>
              </a:rPr>
              <a:t>: Separate logins for students, teachers, and administrators.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Attendance and Records</a:t>
            </a:r>
            <a:r>
              <a:rPr lang="en-US" sz="1200" b="0" dirty="0">
                <a:solidFill>
                  <a:schemeClr val="tx1"/>
                </a:solidFill>
              </a:rPr>
              <a:t>: Track student participation and performance history.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6. </a:t>
            </a:r>
            <a:r>
              <a:rPr lang="en-US" sz="1200" i="1" dirty="0">
                <a:solidFill>
                  <a:srgbClr val="00B0F0"/>
                </a:solidFill>
              </a:rPr>
              <a:t>Communication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Announcements/Notifications</a:t>
            </a:r>
            <a:r>
              <a:rPr lang="en-US" sz="1200" b="0" dirty="0">
                <a:solidFill>
                  <a:schemeClr val="tx1"/>
                </a:solidFill>
              </a:rPr>
              <a:t>: Send updates about new courses, deadlines, or events.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Chat Support</a:t>
            </a:r>
            <a:r>
              <a:rPr lang="en-US" sz="1200" b="0" dirty="0">
                <a:solidFill>
                  <a:schemeClr val="tx1"/>
                </a:solidFill>
              </a:rPr>
              <a:t>: Offer real-time support for users.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  <a:p>
            <a:pPr algn="l"/>
            <a:r>
              <a:rPr lang="en-US" sz="1200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7. </a:t>
            </a:r>
            <a:r>
              <a:rPr lang="en-US" sz="1200" i="1" dirty="0">
                <a:solidFill>
                  <a:srgbClr val="00B0F0"/>
                </a:solidFill>
              </a:rPr>
              <a:t>Accessibility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Multi-language Support</a:t>
            </a:r>
            <a:r>
              <a:rPr lang="en-US" sz="1200" b="0" dirty="0">
                <a:solidFill>
                  <a:schemeClr val="tx1"/>
                </a:solidFill>
              </a:rPr>
              <a:t>: Cater to a global audience with content in multiple languages.</a:t>
            </a:r>
          </a:p>
          <a:p>
            <a:pPr algn="l"/>
            <a:r>
              <a:rPr lang="en-US" sz="1200" i="1" dirty="0">
                <a:solidFill>
                  <a:srgbClr val="FFFF00"/>
                </a:solidFill>
              </a:rPr>
              <a:t>ADA Compliance</a:t>
            </a:r>
            <a:r>
              <a:rPr lang="en-US" sz="1200" b="0" dirty="0">
                <a:solidFill>
                  <a:schemeClr val="tx1"/>
                </a:solidFill>
              </a:rPr>
              <a:t>: Ensure accessibility for users with disabilities (screen readers).</a:t>
            </a:r>
          </a:p>
          <a:p>
            <a:pPr algn="l"/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00339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3BBEF98873D4FB0ECC999A0E36799" ma:contentTypeVersion="5" ma:contentTypeDescription="Create a new document." ma:contentTypeScope="" ma:versionID="ff95973595ee54d8862007b7414b7e81">
  <xsd:schema xmlns:xsd="http://www.w3.org/2001/XMLSchema" xmlns:xs="http://www.w3.org/2001/XMLSchema" xmlns:p="http://schemas.microsoft.com/office/2006/metadata/properties" xmlns:ns3="1404615b-d18a-49e1-b88d-e1a3698e1d86" targetNamespace="http://schemas.microsoft.com/office/2006/metadata/properties" ma:root="true" ma:fieldsID="2d786f3f90a5d8cd89bc20d052944b7b" ns3:_="">
    <xsd:import namespace="1404615b-d18a-49e1-b88d-e1a3698e1d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4615b-d18a-49e1-b88d-e1a3698e1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74E955-52F2-49A0-B5A4-08EFF35A0B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87149-6F04-4839-8B62-C1C159B16456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1404615b-d18a-49e1-b88d-e1a3698e1d86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9D7F89-2819-4769-B213-75CBC3446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04615b-d18a-49e1-b88d-e1a3698e1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1078</Words>
  <Application>Microsoft Office PowerPoint</Application>
  <PresentationFormat>On-screen Show (16:9)</PresentationFormat>
  <Paragraphs>161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Open Sans</vt:lpstr>
      <vt:lpstr>Nunito Light</vt:lpstr>
      <vt:lpstr>Arial</vt:lpstr>
      <vt:lpstr>Anaheim</vt:lpstr>
      <vt:lpstr>Aldrich</vt:lpstr>
      <vt:lpstr>Senior Frontend Developer Portfolio by Slidesgo</vt:lpstr>
      <vt:lpstr>Educational Website</vt:lpstr>
      <vt:lpstr>PowerPoint Presentation</vt:lpstr>
      <vt:lpstr>01</vt:lpstr>
      <vt:lpstr>Diagrams</vt:lpstr>
      <vt:lpstr>Problem Statement</vt:lpstr>
      <vt:lpstr>Solution </vt:lpstr>
      <vt:lpstr>Competitors</vt:lpstr>
      <vt:lpstr>Features </vt:lpstr>
      <vt:lpstr>PowerPoint Presentation</vt:lpstr>
      <vt:lpstr>PowerPoint Presentation</vt:lpstr>
      <vt:lpstr>Usecase</vt:lpstr>
      <vt:lpstr>Educational Website Usecase</vt:lpstr>
      <vt:lpstr>Sequence</vt:lpstr>
      <vt:lpstr>Login Sequence</vt:lpstr>
      <vt:lpstr>Course Enroll Sequence</vt:lpstr>
      <vt:lpstr>Payment Sequence</vt:lpstr>
      <vt:lpstr>Profile Mng Sequence</vt:lpstr>
      <vt:lpstr>Dwn Material Sequence</vt:lpstr>
      <vt:lpstr>View Grade   &amp; Couse List Sequence</vt:lpstr>
      <vt:lpstr>Activity</vt:lpstr>
      <vt:lpstr>Course Enroll Activity</vt:lpstr>
      <vt:lpstr>Take Quiz Activity</vt:lpstr>
      <vt:lpstr>Take Quiz Activity</vt:lpstr>
      <vt:lpstr>Material Activity</vt:lpstr>
      <vt:lpstr>Registration Activity</vt:lpstr>
      <vt:lpstr>State</vt:lpstr>
      <vt:lpstr> State Diagram</vt:lpstr>
      <vt:lpstr>Architecture</vt:lpstr>
      <vt:lpstr> Arch Diagram</vt:lpstr>
      <vt:lpstr>Class</vt:lpstr>
      <vt:lpstr> Class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Abdalrahman</dc:creator>
  <cp:lastModifiedBy>abdelrhman zakaria</cp:lastModifiedBy>
  <cp:revision>10</cp:revision>
  <dcterms:modified xsi:type="dcterms:W3CDTF">2024-12-08T08:52:49Z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0x010100D073BBEF98873D4FB0ECC999A0E36799</vt:lpwstr>
  </property>
</Properties>
</file>