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2" r:id="rId2"/>
    <p:sldId id="270"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6/8/2022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6/8/2022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6/8/2022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6/8/2022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6/8/2022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6/8/2022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6/8/2022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 TargetMode="External"/><Relationship Id="rId2" Type="http://schemas.openxmlformats.org/officeDocument/2006/relationships/hyperlink" Target="https://www.atlassian.com/git/tutorials" TargetMode="External"/><Relationship Id="rId1" Type="http://schemas.openxmlformats.org/officeDocument/2006/relationships/slideLayout" Target="../slideLayouts/slideLayout7.xml"/><Relationship Id="rId5" Type="http://schemas.openxmlformats.org/officeDocument/2006/relationships/hyperlink" Target="https://www.youtube.com/watch?v=8JJ101D3knE" TargetMode="External"/><Relationship Id="rId4" Type="http://schemas.openxmlformats.org/officeDocument/2006/relationships/hyperlink" Target="https://www.git-tower.com/windows?utm_source=learn-website&amp;utm_medium=navig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CBECE-D9A0-7085-698D-99F03F481E0E}"/>
              </a:ext>
            </a:extLst>
          </p:cNvPr>
          <p:cNvSpPr>
            <a:spLocks noGrp="1"/>
          </p:cNvSpPr>
          <p:nvPr>
            <p:ph type="title"/>
          </p:nvPr>
        </p:nvSpPr>
        <p:spPr/>
        <p:txBody>
          <a:bodyPr/>
          <a:lstStyle/>
          <a:p>
            <a:r>
              <a:rPr lang="en-IN" sz="5400" dirty="0">
                <a:latin typeface="Cascadia Code SemiBold" panose="020B0609020000020004" pitchFamily="49" charset="0"/>
                <a:ea typeface="Cascadia Code SemiBold" panose="020B0609020000020004" pitchFamily="49" charset="0"/>
                <a:cs typeface="Cascadia Code SemiBold" panose="020B0609020000020004" pitchFamily="49" charset="0"/>
              </a:rPr>
              <a:t>KOSS</a:t>
            </a:r>
            <a:br>
              <a:rPr lang="en-IN" sz="54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sz="5400" dirty="0">
                <a:latin typeface="Cascadia Code SemiBold" panose="020B0609020000020004" pitchFamily="49" charset="0"/>
                <a:ea typeface="Cascadia Code SemiBold" panose="020B0609020000020004" pitchFamily="49" charset="0"/>
                <a:cs typeface="Cascadia Code SemiBold" panose="020B0609020000020004" pitchFamily="49" charset="0"/>
              </a:rPr>
              <a:t>SELECTION TASK</a:t>
            </a:r>
          </a:p>
        </p:txBody>
      </p:sp>
      <p:sp>
        <p:nvSpPr>
          <p:cNvPr id="5" name="Text Placeholder 4">
            <a:extLst>
              <a:ext uri="{FF2B5EF4-FFF2-40B4-BE49-F238E27FC236}">
                <a16:creationId xmlns:a16="http://schemas.microsoft.com/office/drawing/2014/main" id="{D71B3E1D-EF4D-23CB-1431-90F44C80FFEB}"/>
              </a:ext>
            </a:extLst>
          </p:cNvPr>
          <p:cNvSpPr>
            <a:spLocks noGrp="1"/>
          </p:cNvSpPr>
          <p:nvPr>
            <p:ph type="body" idx="1"/>
          </p:nvPr>
        </p:nvSpPr>
        <p:spPr/>
        <p:txBody>
          <a:bodyPr/>
          <a:lstStyle/>
          <a:p>
            <a:r>
              <a:rPr lang="en-IN"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Presentation on new git concepts</a:t>
            </a:r>
          </a:p>
        </p:txBody>
      </p:sp>
      <p:sp>
        <p:nvSpPr>
          <p:cNvPr id="6" name="Text Placeholder 5">
            <a:extLst>
              <a:ext uri="{FF2B5EF4-FFF2-40B4-BE49-F238E27FC236}">
                <a16:creationId xmlns:a16="http://schemas.microsoft.com/office/drawing/2014/main" id="{38DAB1AB-8B20-77F9-2534-7C3307D06F6D}"/>
              </a:ext>
            </a:extLst>
          </p:cNvPr>
          <p:cNvSpPr>
            <a:spLocks noGrp="1"/>
          </p:cNvSpPr>
          <p:nvPr>
            <p:ph type="body" sz="quarter" idx="16"/>
          </p:nvPr>
        </p:nvSpPr>
        <p:spPr>
          <a:xfrm>
            <a:off x="7469204" y="1081456"/>
            <a:ext cx="3915439" cy="4818830"/>
          </a:xfrm>
          <a:noFill/>
          <a:ln>
            <a:solidFill>
              <a:schemeClr val="accent1">
                <a:lumMod val="60000"/>
                <a:lumOff val="40000"/>
              </a:schemeClr>
            </a:solidFill>
          </a:ln>
        </p:spPr>
        <p:style>
          <a:lnRef idx="0">
            <a:scrgbClr r="0" g="0" b="0"/>
          </a:lnRef>
          <a:fillRef idx="0">
            <a:scrgbClr r="0" g="0" b="0"/>
          </a:fillRef>
          <a:effectRef idx="0">
            <a:scrgbClr r="0" g="0" b="0"/>
          </a:effectRef>
          <a:fontRef idx="minor">
            <a:schemeClr val="accent1"/>
          </a:fontRef>
        </p:style>
        <p:txBody>
          <a:bodyPr>
            <a:noAutofit/>
          </a:bodyPr>
          <a:lstStyle/>
          <a:p>
            <a:pPr algn="ctr">
              <a:lnSpc>
                <a:spcPct val="300000"/>
              </a:lnSpc>
            </a:pPr>
            <a:r>
              <a:rPr lang="en-IN" sz="2400" dirty="0">
                <a:latin typeface="Cascadia Code SemiBold" panose="020B0609020000020004" pitchFamily="49" charset="0"/>
                <a:ea typeface="Cascadia Code SemiBold" panose="020B0609020000020004" pitchFamily="49" charset="0"/>
                <a:cs typeface="Cascadia Code SemiBold" panose="020B0609020000020004" pitchFamily="49" charset="0"/>
              </a:rPr>
              <a:t>AMRITA GHOSH</a:t>
            </a:r>
          </a:p>
          <a:p>
            <a:pPr algn="ctr">
              <a:lnSpc>
                <a:spcPct val="300000"/>
              </a:lnSpc>
            </a:pPr>
            <a:r>
              <a:rPr lang="en-IN" sz="2400" dirty="0">
                <a:latin typeface="Cascadia Code SemiBold" panose="020B0609020000020004" pitchFamily="49" charset="0"/>
                <a:ea typeface="Cascadia Code SemiBold" panose="020B0609020000020004" pitchFamily="49" charset="0"/>
                <a:cs typeface="Cascadia Code SemiBold" panose="020B0609020000020004" pitchFamily="49" charset="0"/>
              </a:rPr>
              <a:t>ROLL NO: 21AE30004</a:t>
            </a:r>
          </a:p>
          <a:p>
            <a:pPr algn="ctr">
              <a:lnSpc>
                <a:spcPct val="300000"/>
              </a:lnSpc>
            </a:pPr>
            <a:r>
              <a:rPr lang="en-IN" sz="2400" dirty="0">
                <a:latin typeface="Cascadia Code SemiBold" panose="020B0609020000020004" pitchFamily="49" charset="0"/>
                <a:ea typeface="Cascadia Code SemiBold" panose="020B0609020000020004" pitchFamily="49" charset="0"/>
                <a:cs typeface="Cascadia Code SemiBold" panose="020B0609020000020004" pitchFamily="49" charset="0"/>
              </a:rPr>
              <a:t>Email id: kgpamrita@gmail.com</a:t>
            </a:r>
          </a:p>
        </p:txBody>
      </p:sp>
    </p:spTree>
    <p:extLst>
      <p:ext uri="{BB962C8B-B14F-4D97-AF65-F5344CB8AC3E}">
        <p14:creationId xmlns:p14="http://schemas.microsoft.com/office/powerpoint/2010/main" val="12456225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31A05E3-9DC6-FAA3-F15D-64C7BBD5AC51}"/>
              </a:ext>
            </a:extLst>
          </p:cNvPr>
          <p:cNvSpPr txBox="1"/>
          <p:nvPr/>
        </p:nvSpPr>
        <p:spPr>
          <a:xfrm>
            <a:off x="452388" y="423617"/>
            <a:ext cx="3744228" cy="5632311"/>
          </a:xfrm>
          <a:prstGeom prst="rect">
            <a:avLst/>
          </a:prstGeom>
          <a:noFill/>
        </p:spPr>
        <p:txBody>
          <a:bodyPr wrap="square" rtlCol="0">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git diff command is a widely used tool to track the changes.</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git diff command allows us to compare different versions of branches and repositories. To get the difference between branches, run the git diff command as follows:</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git diff &lt;branch 1&gt; &lt; branch 2&gt; </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above command will display the differences between branch 1 and branch 2. </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10" name="Picture 9">
            <a:extLst>
              <a:ext uri="{FF2B5EF4-FFF2-40B4-BE49-F238E27FC236}">
                <a16:creationId xmlns:a16="http://schemas.microsoft.com/office/drawing/2014/main" id="{345B39F4-8A52-3A36-6302-50D97C1854FD}"/>
              </a:ext>
            </a:extLst>
          </p:cNvPr>
          <p:cNvPicPr>
            <a:picLocks noChangeAspect="1"/>
          </p:cNvPicPr>
          <p:nvPr/>
        </p:nvPicPr>
        <p:blipFill>
          <a:blip r:embed="rId2"/>
          <a:stretch>
            <a:fillRect/>
          </a:stretch>
        </p:blipFill>
        <p:spPr>
          <a:xfrm>
            <a:off x="4960524" y="930175"/>
            <a:ext cx="5877522" cy="4018305"/>
          </a:xfrm>
          <a:prstGeom prst="rect">
            <a:avLst/>
          </a:prstGeom>
        </p:spPr>
      </p:pic>
    </p:spTree>
    <p:extLst>
      <p:ext uri="{BB962C8B-B14F-4D97-AF65-F5344CB8AC3E}">
        <p14:creationId xmlns:p14="http://schemas.microsoft.com/office/powerpoint/2010/main" val="187927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1C93D-E166-3103-463D-3B656EAEBCD0}"/>
              </a:ext>
            </a:extLst>
          </p:cNvPr>
          <p:cNvSpPr>
            <a:spLocks noGrp="1"/>
          </p:cNvSpPr>
          <p:nvPr>
            <p:ph type="ctrTitle"/>
          </p:nvPr>
        </p:nvSpPr>
        <p:spPr>
          <a:xfrm>
            <a:off x="453867" y="2955440"/>
            <a:ext cx="4368391" cy="1821377"/>
          </a:xfrm>
        </p:spPr>
        <p:txBody>
          <a:bodyPr/>
          <a:lstStyle/>
          <a:p>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switch </a:t>
            </a:r>
            <a:b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Command</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The git switch allows us to change the timeline, </a:t>
            </a:r>
            <a:r>
              <a:rPr lang="en-US" sz="20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i.e</a:t>
            </a: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 the branches in git.</a:t>
            </a:r>
            <a:b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It is different from git checkout since git checkout is used to change branches and also to revert local changes</a:t>
            </a:r>
            <a:endParaRPr lang="en-IN" sz="20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A82EE8E3-51DB-B6D6-FEC1-379792D74425}"/>
              </a:ext>
            </a:extLst>
          </p:cNvPr>
          <p:cNvSpPr>
            <a:spLocks noGrp="1"/>
          </p:cNvSpPr>
          <p:nvPr>
            <p:ph type="subTitle" idx="1"/>
          </p:nvPr>
        </p:nvSpPr>
        <p:spPr>
          <a:xfrm>
            <a:off x="453867" y="5280847"/>
            <a:ext cx="10928134" cy="1264332"/>
          </a:xfrm>
        </p:spPr>
        <p:txBody>
          <a:bodyPr>
            <a:norm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It Switches to a specified branch. The working tree and the index are updated to match the branch. All new commits will be added to the tip of this branch.</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0C3273F3-FCAD-FA36-F09C-81A228292102}"/>
              </a:ext>
            </a:extLst>
          </p:cNvPr>
          <p:cNvPicPr>
            <a:picLocks noChangeAspect="1"/>
          </p:cNvPicPr>
          <p:nvPr/>
        </p:nvPicPr>
        <p:blipFill rotWithShape="1">
          <a:blip r:embed="rId2"/>
          <a:srcRect l="5014" t="2825" r="3043"/>
          <a:stretch/>
        </p:blipFill>
        <p:spPr>
          <a:xfrm>
            <a:off x="5014761" y="1001028"/>
            <a:ext cx="6882063" cy="3310796"/>
          </a:xfrm>
          <a:prstGeom prst="rect">
            <a:avLst/>
          </a:prstGeom>
        </p:spPr>
      </p:pic>
    </p:spTree>
    <p:extLst>
      <p:ext uri="{BB962C8B-B14F-4D97-AF65-F5344CB8AC3E}">
        <p14:creationId xmlns:p14="http://schemas.microsoft.com/office/powerpoint/2010/main" val="367177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B5259F-7C59-54B0-EB57-C787A5E321B4}"/>
              </a:ext>
            </a:extLst>
          </p:cNvPr>
          <p:cNvSpPr txBox="1"/>
          <p:nvPr/>
        </p:nvSpPr>
        <p:spPr>
          <a:xfrm>
            <a:off x="125127" y="151179"/>
            <a:ext cx="4254367" cy="5078313"/>
          </a:xfrm>
          <a:prstGeom prst="rect">
            <a:avLst/>
          </a:prstGeom>
          <a:noFill/>
        </p:spPr>
        <p:txBody>
          <a:bodyPr wrap="square" rtlCol="0">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most common scenario is to simply specify the local branch you want to switch to:</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git switch other-branch</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This will make the given branch the new HEAD branch. If in one go, you also want to create a new local branch, you can use the "-c" parameter:</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git switch -c new-branch</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If you want to check out a remote branch (that doesn't yet exist as a local branch in your local repository), you can simply provide the remote branch's name. </a:t>
            </a:r>
          </a:p>
        </p:txBody>
      </p:sp>
      <p:pic>
        <p:nvPicPr>
          <p:cNvPr id="4" name="Picture 3">
            <a:extLst>
              <a:ext uri="{FF2B5EF4-FFF2-40B4-BE49-F238E27FC236}">
                <a16:creationId xmlns:a16="http://schemas.microsoft.com/office/drawing/2014/main" id="{725F07AC-5030-E1D2-CED3-F0B50C587F9A}"/>
              </a:ext>
            </a:extLst>
          </p:cNvPr>
          <p:cNvPicPr>
            <a:picLocks noChangeAspect="1"/>
          </p:cNvPicPr>
          <p:nvPr/>
        </p:nvPicPr>
        <p:blipFill>
          <a:blip r:embed="rId2"/>
          <a:stretch>
            <a:fillRect/>
          </a:stretch>
        </p:blipFill>
        <p:spPr>
          <a:xfrm>
            <a:off x="6740614" y="328420"/>
            <a:ext cx="4902745" cy="89398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6" name="Picture 5">
            <a:extLst>
              <a:ext uri="{FF2B5EF4-FFF2-40B4-BE49-F238E27FC236}">
                <a16:creationId xmlns:a16="http://schemas.microsoft.com/office/drawing/2014/main" id="{629D2319-CCDA-39FF-8389-FF36EA016AEA}"/>
              </a:ext>
            </a:extLst>
          </p:cNvPr>
          <p:cNvPicPr>
            <a:picLocks noChangeAspect="1"/>
          </p:cNvPicPr>
          <p:nvPr/>
        </p:nvPicPr>
        <p:blipFill>
          <a:blip r:embed="rId3"/>
          <a:stretch>
            <a:fillRect/>
          </a:stretch>
        </p:blipFill>
        <p:spPr>
          <a:xfrm>
            <a:off x="5149516" y="2559530"/>
            <a:ext cx="5874052" cy="3448227"/>
          </a:xfrm>
          <a:prstGeom prst="rect">
            <a:avLst/>
          </a:prstGeom>
        </p:spPr>
      </p:pic>
    </p:spTree>
    <p:extLst>
      <p:ext uri="{BB962C8B-B14F-4D97-AF65-F5344CB8AC3E}">
        <p14:creationId xmlns:p14="http://schemas.microsoft.com/office/powerpoint/2010/main" val="120496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78B7F-D578-0F77-BCE6-853EFCB88DC9}"/>
              </a:ext>
            </a:extLst>
          </p:cNvPr>
          <p:cNvSpPr>
            <a:spLocks noGrp="1"/>
          </p:cNvSpPr>
          <p:nvPr>
            <p:ph type="ctrTitle"/>
          </p:nvPr>
        </p:nvSpPr>
        <p:spPr>
          <a:xfrm>
            <a:off x="559744" y="1943474"/>
            <a:ext cx="5638925" cy="2971051"/>
          </a:xfrm>
        </p:spPr>
        <p:txBody>
          <a:bodyPr/>
          <a:lstStyle/>
          <a:p>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rebase</a:t>
            </a:r>
            <a:b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command</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Rebasing is a process to reapply commits on top of another base trip. It is used to apply a sequence of commits from distinct branches into a final commit. It is an alternative of git merge command. It is a linear process of merging.</a:t>
            </a:r>
            <a:br>
              <a:rPr lang="en-IN" dirty="0"/>
            </a:br>
            <a:endParaRPr lang="en-IN" dirty="0"/>
          </a:p>
        </p:txBody>
      </p:sp>
      <p:sp>
        <p:nvSpPr>
          <p:cNvPr id="3" name="Subtitle 2">
            <a:extLst>
              <a:ext uri="{FF2B5EF4-FFF2-40B4-BE49-F238E27FC236}">
                <a16:creationId xmlns:a16="http://schemas.microsoft.com/office/drawing/2014/main" id="{04897C71-9E21-B38B-4E66-12DE4CD9907B}"/>
              </a:ext>
            </a:extLst>
          </p:cNvPr>
          <p:cNvSpPr>
            <a:spLocks noGrp="1"/>
          </p:cNvSpPr>
          <p:nvPr>
            <p:ph type="subTitle" idx="1"/>
          </p:nvPr>
        </p:nvSpPr>
        <p:spPr>
          <a:xfrm>
            <a:off x="356135" y="5280846"/>
            <a:ext cx="11025866" cy="1042951"/>
          </a:xfrm>
        </p:spPr>
        <p:txBody>
          <a:bodyPr>
            <a:norm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In Git, the term rebase is referred to as the process of moving or combining a sequence of commits to a new base commit. Rebasing is very beneficial and it visualized the process in the environment of a feature branching workflow.</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7" name="Picture 6">
            <a:extLst>
              <a:ext uri="{FF2B5EF4-FFF2-40B4-BE49-F238E27FC236}">
                <a16:creationId xmlns:a16="http://schemas.microsoft.com/office/drawing/2014/main" id="{F7A66D61-948B-B352-D1AA-B572048DF4BA}"/>
              </a:ext>
            </a:extLst>
          </p:cNvPr>
          <p:cNvPicPr>
            <a:picLocks noChangeAspect="1"/>
          </p:cNvPicPr>
          <p:nvPr/>
        </p:nvPicPr>
        <p:blipFill>
          <a:blip r:embed="rId2"/>
          <a:stretch>
            <a:fillRect/>
          </a:stretch>
        </p:blipFill>
        <p:spPr>
          <a:xfrm>
            <a:off x="6739619" y="701963"/>
            <a:ext cx="4045158" cy="3086259"/>
          </a:xfrm>
          <a:prstGeom prst="rect">
            <a:avLst/>
          </a:prstGeom>
        </p:spPr>
      </p:pic>
    </p:spTree>
    <p:extLst>
      <p:ext uri="{BB962C8B-B14F-4D97-AF65-F5344CB8AC3E}">
        <p14:creationId xmlns:p14="http://schemas.microsoft.com/office/powerpoint/2010/main" val="1993210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17AE91-DD75-5E29-9098-796B7EE38629}"/>
              </a:ext>
            </a:extLst>
          </p:cNvPr>
          <p:cNvPicPr>
            <a:picLocks noChangeAspect="1"/>
          </p:cNvPicPr>
          <p:nvPr/>
        </p:nvPicPr>
        <p:blipFill>
          <a:blip r:embed="rId2"/>
          <a:stretch>
            <a:fillRect/>
          </a:stretch>
        </p:blipFill>
        <p:spPr>
          <a:xfrm>
            <a:off x="1220796" y="4091818"/>
            <a:ext cx="4657940" cy="1909535"/>
          </a:xfrm>
          <a:prstGeom prst="rect">
            <a:avLst/>
          </a:prstGeom>
        </p:spPr>
      </p:pic>
      <p:pic>
        <p:nvPicPr>
          <p:cNvPr id="9" name="Picture 8">
            <a:extLst>
              <a:ext uri="{FF2B5EF4-FFF2-40B4-BE49-F238E27FC236}">
                <a16:creationId xmlns:a16="http://schemas.microsoft.com/office/drawing/2014/main" id="{50D00960-2FF3-2748-AF27-46BDD9851C4A}"/>
              </a:ext>
            </a:extLst>
          </p:cNvPr>
          <p:cNvPicPr>
            <a:picLocks noChangeAspect="1"/>
          </p:cNvPicPr>
          <p:nvPr/>
        </p:nvPicPr>
        <p:blipFill>
          <a:blip r:embed="rId3"/>
          <a:stretch>
            <a:fillRect/>
          </a:stretch>
        </p:blipFill>
        <p:spPr>
          <a:xfrm>
            <a:off x="6785812" y="505566"/>
            <a:ext cx="4971434" cy="3454725"/>
          </a:xfrm>
          <a:prstGeom prst="rect">
            <a:avLst/>
          </a:prstGeom>
        </p:spPr>
      </p:pic>
      <p:sp>
        <p:nvSpPr>
          <p:cNvPr id="10" name="TextBox 9">
            <a:extLst>
              <a:ext uri="{FF2B5EF4-FFF2-40B4-BE49-F238E27FC236}">
                <a16:creationId xmlns:a16="http://schemas.microsoft.com/office/drawing/2014/main" id="{34A316F5-AB29-B727-28A4-76681AE81886}"/>
              </a:ext>
            </a:extLst>
          </p:cNvPr>
          <p:cNvSpPr txBox="1"/>
          <p:nvPr/>
        </p:nvSpPr>
        <p:spPr>
          <a:xfrm>
            <a:off x="596766" y="856647"/>
            <a:ext cx="4148489" cy="2215991"/>
          </a:xfrm>
          <a:prstGeom prst="rect">
            <a:avLst/>
          </a:prstGeom>
          <a:noFill/>
        </p:spPr>
        <p:txBody>
          <a:bodyPr wrap="square" rtlCol="0">
            <a:spAutoFit/>
          </a:bodyPr>
          <a:lstStyle/>
          <a:p>
            <a:r>
              <a:rPr lang="en-IN"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The syntax can be seen here.</a:t>
            </a:r>
          </a:p>
          <a:p>
            <a:r>
              <a:rPr lang="en-IN"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Being on the master branch, the new feature commits have been rebased on top of it</a:t>
            </a:r>
          </a:p>
          <a:p>
            <a:endParaRPr lang="en-IN" dirty="0"/>
          </a:p>
        </p:txBody>
      </p:sp>
    </p:spTree>
    <p:extLst>
      <p:ext uri="{BB962C8B-B14F-4D97-AF65-F5344CB8AC3E}">
        <p14:creationId xmlns:p14="http://schemas.microsoft.com/office/powerpoint/2010/main" val="2587616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70E2-03A2-99E5-4D86-6AE4949A7B5F}"/>
              </a:ext>
            </a:extLst>
          </p:cNvPr>
          <p:cNvSpPr>
            <a:spLocks noGrp="1"/>
          </p:cNvSpPr>
          <p:nvPr>
            <p:ph type="ctrTitle"/>
          </p:nvPr>
        </p:nvSpPr>
        <p:spPr>
          <a:xfrm>
            <a:off x="114551" y="1260080"/>
            <a:ext cx="6305500" cy="2971051"/>
          </a:xfrm>
        </p:spPr>
        <p:txBody>
          <a:bodyPr/>
          <a:lstStyle/>
          <a:p>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cherry-pick</a:t>
            </a:r>
            <a:b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Command </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For example, say a commit is accidentally made to the wrong branch. You can switch to the correct branch and cherry-pick the commit to where it should belong. The git cherry-pick is used to access the changes introduced to a sub-branch, without changing the branch.</a:t>
            </a:r>
            <a:endParaRPr lang="en-IN"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0299C9BC-C878-8749-1FD8-FF1243E661EE}"/>
              </a:ext>
            </a:extLst>
          </p:cNvPr>
          <p:cNvSpPr>
            <a:spLocks noGrp="1"/>
          </p:cNvSpPr>
          <p:nvPr>
            <p:ph type="subTitle" idx="1"/>
          </p:nvPr>
        </p:nvSpPr>
        <p:spPr>
          <a:xfrm>
            <a:off x="693019" y="5280846"/>
            <a:ext cx="10688982" cy="1793721"/>
          </a:xfrm>
        </p:spPr>
        <p:txBody>
          <a:bodyPr>
            <a:norm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main motive of a cherry-pick is to apply the changes introduced by some existing commit. A cherry-pick looks at a previous commit in the repository history and updates the changes that were part of that last commit to the current working tree.</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6" name="Picture 5">
            <a:extLst>
              <a:ext uri="{FF2B5EF4-FFF2-40B4-BE49-F238E27FC236}">
                <a16:creationId xmlns:a16="http://schemas.microsoft.com/office/drawing/2014/main" id="{E6DD5F2C-7366-3705-DF5E-7E03A7FA2B03}"/>
              </a:ext>
            </a:extLst>
          </p:cNvPr>
          <p:cNvPicPr>
            <a:picLocks noChangeAspect="1"/>
          </p:cNvPicPr>
          <p:nvPr/>
        </p:nvPicPr>
        <p:blipFill>
          <a:blip r:embed="rId2"/>
          <a:stretch>
            <a:fillRect/>
          </a:stretch>
        </p:blipFill>
        <p:spPr>
          <a:xfrm>
            <a:off x="6631966" y="1371982"/>
            <a:ext cx="5445483" cy="2971050"/>
          </a:xfrm>
          <a:prstGeom prst="rect">
            <a:avLst/>
          </a:prstGeom>
        </p:spPr>
      </p:pic>
    </p:spTree>
    <p:extLst>
      <p:ext uri="{BB962C8B-B14F-4D97-AF65-F5344CB8AC3E}">
        <p14:creationId xmlns:p14="http://schemas.microsoft.com/office/powerpoint/2010/main" val="20395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D5AFDA-F708-8647-6AF5-EB6403C61FBA}"/>
              </a:ext>
            </a:extLst>
          </p:cNvPr>
          <p:cNvSpPr txBox="1"/>
          <p:nvPr/>
        </p:nvSpPr>
        <p:spPr>
          <a:xfrm>
            <a:off x="86629" y="144379"/>
            <a:ext cx="11675444" cy="5755422"/>
          </a:xfrm>
          <a:prstGeom prst="rect">
            <a:avLst/>
          </a:prstGeom>
          <a:noFill/>
        </p:spPr>
        <p:txBody>
          <a:bodyPr wrap="square" rtlCol="0">
            <a:spAutoFit/>
          </a:bodyPr>
          <a:lstStyle/>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To demonstrate how to use git cherry-pick let us assume we have a repository with the following branch state:</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a - b - c - d   Main</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e - f - g Feature</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cherry-pick usage is straightforward and can be executed like:</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cherry-pick </a:t>
            </a:r>
            <a:r>
              <a:rPr lang="en-US" sz="16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commitSha</a:t>
            </a:r>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In this example, </a:t>
            </a:r>
            <a:r>
              <a:rPr lang="en-US" sz="16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commitSha</a:t>
            </a:r>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is a commit reference. You can find a commit reference by using the git log. In this example, we have constructed let’s say we wanted to use commit `f` in main. First we ensure that we are working on the main branch.</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checkout main</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Then we execute the cherry-pick with the following command:</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cherry-pick f</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Once executed our Git history will look like:</a:t>
            </a:r>
          </a:p>
          <a:p>
            <a:endPar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a - b - c - d - f   Main</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           e - f - g Feature</a:t>
            </a:r>
          </a:p>
          <a:p>
            <a:r>
              <a:rPr lang="en-US" sz="1600" dirty="0">
                <a:latin typeface="Cascadia Code SemiBold" panose="020B0609020000020004" pitchFamily="49" charset="0"/>
                <a:ea typeface="Cascadia Code SemiBold" panose="020B0609020000020004" pitchFamily="49" charset="0"/>
                <a:cs typeface="Cascadia Code SemiBold" panose="020B0609020000020004" pitchFamily="49" charset="0"/>
              </a:rPr>
              <a:t>The f commit has been successfully picked into the main branch</a:t>
            </a:r>
            <a:endParaRPr lang="en-IN" sz="16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0AF83A15-EFD0-C67D-D63A-32B2322CD70D}"/>
              </a:ext>
            </a:extLst>
          </p:cNvPr>
          <p:cNvPicPr>
            <a:picLocks noChangeAspect="1"/>
          </p:cNvPicPr>
          <p:nvPr/>
        </p:nvPicPr>
        <p:blipFill>
          <a:blip r:embed="rId2"/>
          <a:stretch>
            <a:fillRect/>
          </a:stretch>
        </p:blipFill>
        <p:spPr>
          <a:xfrm>
            <a:off x="7514550" y="3257800"/>
            <a:ext cx="4430401" cy="2408066"/>
          </a:xfrm>
          <a:prstGeom prst="rect">
            <a:avLst/>
          </a:prstGeom>
        </p:spPr>
      </p:pic>
    </p:spTree>
    <p:extLst>
      <p:ext uri="{BB962C8B-B14F-4D97-AF65-F5344CB8AC3E}">
        <p14:creationId xmlns:p14="http://schemas.microsoft.com/office/powerpoint/2010/main" val="421204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9FCC80-5348-63CD-ECF1-0182C107ABA2}"/>
              </a:ext>
            </a:extLst>
          </p:cNvPr>
          <p:cNvSpPr txBox="1"/>
          <p:nvPr/>
        </p:nvSpPr>
        <p:spPr>
          <a:xfrm>
            <a:off x="490888" y="452387"/>
            <a:ext cx="10876548" cy="6001643"/>
          </a:xfrm>
          <a:prstGeom prst="rect">
            <a:avLst/>
          </a:prstGeom>
          <a:noFill/>
        </p:spPr>
        <p:txBody>
          <a:bodyPr wrap="square" rtlCol="0">
            <a:spAutoFit/>
          </a:bodyPr>
          <a:lstStyle/>
          <a:p>
            <a:r>
              <a:rPr lang="en-IN" sz="2400" b="1" u="sng" dirty="0">
                <a:latin typeface="Cascadia Code SemiBold" panose="020B0609020000020004" pitchFamily="49" charset="0"/>
                <a:ea typeface="Cascadia Code SemiBold" panose="020B0609020000020004" pitchFamily="49" charset="0"/>
                <a:cs typeface="Cascadia Code SemiBold" panose="020B0609020000020004" pitchFamily="49" charset="0"/>
              </a:rPr>
              <a:t>ACKNOWLEDGEMENT</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I have taken help from these sites :</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hlinkClick r:id="rId2"/>
              </a:rPr>
              <a:t>https://www.atlassian.com/git/tutorials</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hlinkClick r:id="rId3"/>
              </a:rPr>
              <a:t>https://www.javatpoint.com/</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hlinkClick r:id="rId4"/>
              </a:rPr>
              <a:t>https://www.git-tower.com/windows?utm_source=learn-website&amp;utm_medium=navigation</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hlinkClick r:id="rId5"/>
              </a:rPr>
              <a:t>https://www.youtube.com/watch?v=8JJ101D3knE</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Arial" panose="020B0604020202020204" pitchFamily="34" charset="0"/>
              <a:buChar char="•"/>
            </a:pP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I have used some images available on Google as well.</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This was the first time I tried to understand git. It was an interesting experience. Looking forward to learning more.</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Amrita Ghosh.</a:t>
            </a:r>
          </a:p>
          <a:p>
            <a:endParaRPr lang="en-IN" dirty="0"/>
          </a:p>
        </p:txBody>
      </p:sp>
    </p:spTree>
    <p:extLst>
      <p:ext uri="{BB962C8B-B14F-4D97-AF65-F5344CB8AC3E}">
        <p14:creationId xmlns:p14="http://schemas.microsoft.com/office/powerpoint/2010/main" val="786079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8E71D8-5BDC-A50B-244B-CE567351E6B0}"/>
              </a:ext>
            </a:extLst>
          </p:cNvPr>
          <p:cNvSpPr txBox="1"/>
          <p:nvPr/>
        </p:nvSpPr>
        <p:spPr>
          <a:xfrm>
            <a:off x="3869356" y="1511167"/>
            <a:ext cx="5043638" cy="4708981"/>
          </a:xfrm>
          <a:prstGeom prst="rect">
            <a:avLst/>
          </a:prstGeom>
          <a:noFill/>
        </p:spPr>
        <p:txBody>
          <a:bodyPr wrap="square" rtlCol="0">
            <a:spAutoFit/>
          </a:bodyPr>
          <a:lstStyle/>
          <a:p>
            <a:r>
              <a:rPr lang="en-IN" sz="15000" dirty="0">
                <a:latin typeface="Chiller" panose="04020404031007020602" pitchFamily="82" charset="0"/>
              </a:rPr>
              <a:t>Thank you</a:t>
            </a:r>
          </a:p>
        </p:txBody>
      </p:sp>
    </p:spTree>
    <p:extLst>
      <p:ext uri="{BB962C8B-B14F-4D97-AF65-F5344CB8AC3E}">
        <p14:creationId xmlns:p14="http://schemas.microsoft.com/office/powerpoint/2010/main" val="4043513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0DEA-E70C-1FCE-02A9-9299FE7F31ED}"/>
              </a:ext>
            </a:extLst>
          </p:cNvPr>
          <p:cNvSpPr>
            <a:spLocks noGrp="1"/>
          </p:cNvSpPr>
          <p:nvPr>
            <p:ph type="title"/>
          </p:nvPr>
        </p:nvSpPr>
        <p:spPr>
          <a:xfrm>
            <a:off x="742624" y="4980687"/>
            <a:ext cx="10571998" cy="970450"/>
          </a:xfrm>
        </p:spPr>
        <p:txBody>
          <a:bodyPr/>
          <a:lstStyle/>
          <a:p>
            <a:r>
              <a:rPr lang="en-IN" sz="4400" dirty="0">
                <a:latin typeface="Cascadia Code SemiBold" panose="020B0609020000020004" pitchFamily="49" charset="0"/>
                <a:ea typeface="Cascadia Code SemiBold" panose="020B0609020000020004" pitchFamily="49" charset="0"/>
                <a:cs typeface="Cascadia Code SemiBold" panose="020B0609020000020004" pitchFamily="49" charset="0"/>
              </a:rPr>
              <a:t>Content:</a:t>
            </a: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This is a presentation from my side on: </a:t>
            </a:r>
            <a:b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stash</a:t>
            </a:r>
            <a:b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bisect</a:t>
            </a:r>
            <a:b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a:t>
            </a:r>
            <a:r>
              <a:rPr lang="en-US" sz="28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a:t>
            </a:r>
            <a:b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diff</a:t>
            </a:r>
            <a:b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switch</a:t>
            </a:r>
            <a:b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rebase</a:t>
            </a:r>
            <a:b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800" dirty="0">
                <a:latin typeface="Cascadia Code SemiBold" panose="020B0609020000020004" pitchFamily="49" charset="0"/>
                <a:ea typeface="Cascadia Code SemiBold" panose="020B0609020000020004" pitchFamily="49" charset="0"/>
                <a:cs typeface="Cascadia Code SemiBold" panose="020B0609020000020004" pitchFamily="49" charset="0"/>
              </a:rPr>
              <a:t>git cherry-pick</a:t>
            </a:r>
            <a:br>
              <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rPr>
            </a:br>
            <a:endParaRPr lang="en-IN" sz="28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extLst>
      <p:ext uri="{BB962C8B-B14F-4D97-AF65-F5344CB8AC3E}">
        <p14:creationId xmlns:p14="http://schemas.microsoft.com/office/powerpoint/2010/main" val="39598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9F11D-FA06-C552-E4A0-0E14AC0CE8BC}"/>
              </a:ext>
            </a:extLst>
          </p:cNvPr>
          <p:cNvSpPr>
            <a:spLocks noGrp="1"/>
          </p:cNvSpPr>
          <p:nvPr>
            <p:ph type="ctrTitle"/>
          </p:nvPr>
        </p:nvSpPr>
        <p:spPr>
          <a:xfrm>
            <a:off x="328738" y="2828022"/>
            <a:ext cx="4339515" cy="1946505"/>
          </a:xfrm>
        </p:spPr>
        <p:txBody>
          <a:bodyPr/>
          <a:lstStyle/>
          <a:p>
            <a:r>
              <a:rPr lang="en-IN" b="0"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stash command</a:t>
            </a:r>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1800" dirty="0"/>
              <a:t>Git stash is extremely useful when you have some changes that you want to save but aren't ready to make a commit. Git stash stores the changes you made to the working directory locally and allows you to retrieve the changes when you need them. </a:t>
            </a:r>
            <a:endParaRPr lang="en-IN" sz="1800" dirty="0"/>
          </a:p>
        </p:txBody>
      </p:sp>
      <p:sp>
        <p:nvSpPr>
          <p:cNvPr id="3" name="Subtitle 2">
            <a:extLst>
              <a:ext uri="{FF2B5EF4-FFF2-40B4-BE49-F238E27FC236}">
                <a16:creationId xmlns:a16="http://schemas.microsoft.com/office/drawing/2014/main" id="{87592F84-01A8-0C74-239D-6C6708395DFF}"/>
              </a:ext>
            </a:extLst>
          </p:cNvPr>
          <p:cNvSpPr>
            <a:spLocks noGrp="1"/>
          </p:cNvSpPr>
          <p:nvPr>
            <p:ph type="subTitle" idx="1"/>
          </p:nvPr>
        </p:nvSpPr>
        <p:spPr>
          <a:xfrm>
            <a:off x="423512" y="5280846"/>
            <a:ext cx="10958489" cy="1232449"/>
          </a:xfrm>
        </p:spPr>
        <p:txBody>
          <a:bodyPr>
            <a:normAutofit/>
          </a:bodyPr>
          <a:lstStyle/>
          <a:p>
            <a:r>
              <a:rPr lang="en-US" sz="2300" dirty="0">
                <a:latin typeface="Cascadia Code SemiBold" panose="020B0609020000020004" pitchFamily="49" charset="0"/>
                <a:ea typeface="Cascadia Code SemiBold" panose="020B0609020000020004" pitchFamily="49" charset="0"/>
                <a:cs typeface="Cascadia Code SemiBold" panose="020B0609020000020004" pitchFamily="49" charset="0"/>
              </a:rPr>
              <a:t>The simplest command to stash your changes is git stash:</a:t>
            </a:r>
          </a:p>
          <a:p>
            <a:endParaRPr lang="en-IN" dirty="0"/>
          </a:p>
        </p:txBody>
      </p:sp>
      <p:pic>
        <p:nvPicPr>
          <p:cNvPr id="5" name="Picture 4">
            <a:extLst>
              <a:ext uri="{FF2B5EF4-FFF2-40B4-BE49-F238E27FC236}">
                <a16:creationId xmlns:a16="http://schemas.microsoft.com/office/drawing/2014/main" id="{05898D93-B202-26FB-006E-05EDF13120E0}"/>
              </a:ext>
            </a:extLst>
          </p:cNvPr>
          <p:cNvPicPr>
            <a:picLocks noChangeAspect="1"/>
          </p:cNvPicPr>
          <p:nvPr/>
        </p:nvPicPr>
        <p:blipFill>
          <a:blip r:embed="rId2"/>
          <a:stretch>
            <a:fillRect/>
          </a:stretch>
        </p:blipFill>
        <p:spPr>
          <a:xfrm>
            <a:off x="5015964" y="676190"/>
            <a:ext cx="6704797" cy="3657162"/>
          </a:xfrm>
          <a:prstGeom prst="rect">
            <a:avLst/>
          </a:prstGeom>
        </p:spPr>
      </p:pic>
      <p:pic>
        <p:nvPicPr>
          <p:cNvPr id="7" name="Picture 6">
            <a:extLst>
              <a:ext uri="{FF2B5EF4-FFF2-40B4-BE49-F238E27FC236}">
                <a16:creationId xmlns:a16="http://schemas.microsoft.com/office/drawing/2014/main" id="{21490778-0FCF-6968-C815-B7CDB29B6A3E}"/>
              </a:ext>
            </a:extLst>
          </p:cNvPr>
          <p:cNvPicPr>
            <a:picLocks noChangeAspect="1"/>
          </p:cNvPicPr>
          <p:nvPr/>
        </p:nvPicPr>
        <p:blipFill>
          <a:blip r:embed="rId3"/>
          <a:stretch>
            <a:fillRect/>
          </a:stretch>
        </p:blipFill>
        <p:spPr>
          <a:xfrm>
            <a:off x="546289" y="5897070"/>
            <a:ext cx="6902805" cy="857294"/>
          </a:xfrm>
          <a:prstGeom prst="rect">
            <a:avLst/>
          </a:prstGeom>
        </p:spPr>
      </p:pic>
    </p:spTree>
    <p:extLst>
      <p:ext uri="{BB962C8B-B14F-4D97-AF65-F5344CB8AC3E}">
        <p14:creationId xmlns:p14="http://schemas.microsoft.com/office/powerpoint/2010/main" val="183580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D03B370-6FA7-E776-0E2A-B1800C96CDE0}"/>
              </a:ext>
            </a:extLst>
          </p:cNvPr>
          <p:cNvPicPr>
            <a:picLocks noChangeAspect="1"/>
          </p:cNvPicPr>
          <p:nvPr/>
        </p:nvPicPr>
        <p:blipFill>
          <a:blip r:embed="rId2"/>
          <a:stretch>
            <a:fillRect/>
          </a:stretch>
        </p:blipFill>
        <p:spPr>
          <a:xfrm>
            <a:off x="306354" y="200877"/>
            <a:ext cx="5606766" cy="2009857"/>
          </a:xfrm>
          <a:prstGeom prst="rect">
            <a:avLst/>
          </a:prstGeom>
        </p:spPr>
      </p:pic>
      <p:pic>
        <p:nvPicPr>
          <p:cNvPr id="10" name="Picture 9">
            <a:extLst>
              <a:ext uri="{FF2B5EF4-FFF2-40B4-BE49-F238E27FC236}">
                <a16:creationId xmlns:a16="http://schemas.microsoft.com/office/drawing/2014/main" id="{353ED1D4-6966-47B5-9C66-25B94CEA108D}"/>
              </a:ext>
            </a:extLst>
          </p:cNvPr>
          <p:cNvPicPr>
            <a:picLocks noChangeAspect="1"/>
          </p:cNvPicPr>
          <p:nvPr/>
        </p:nvPicPr>
        <p:blipFill rotWithShape="1">
          <a:blip r:embed="rId3"/>
          <a:srcRect r="19589" b="13463"/>
          <a:stretch/>
        </p:blipFill>
        <p:spPr>
          <a:xfrm>
            <a:off x="269405" y="2210734"/>
            <a:ext cx="5643715" cy="237858"/>
          </a:xfrm>
          <a:prstGeom prst="rect">
            <a:avLst/>
          </a:prstGeom>
        </p:spPr>
      </p:pic>
      <p:sp>
        <p:nvSpPr>
          <p:cNvPr id="11" name="TextBox 10">
            <a:extLst>
              <a:ext uri="{FF2B5EF4-FFF2-40B4-BE49-F238E27FC236}">
                <a16:creationId xmlns:a16="http://schemas.microsoft.com/office/drawing/2014/main" id="{F8DD7612-19B1-A443-F5F2-216099D16A7C}"/>
              </a:ext>
            </a:extLst>
          </p:cNvPr>
          <p:cNvSpPr txBox="1"/>
          <p:nvPr/>
        </p:nvSpPr>
        <p:spPr>
          <a:xfrm>
            <a:off x="462013" y="3108960"/>
            <a:ext cx="5284269" cy="3139321"/>
          </a:xfrm>
          <a:prstGeom prst="rect">
            <a:avLst/>
          </a:prstGeom>
          <a:noFill/>
        </p:spPr>
        <p:txBody>
          <a:bodyPr wrap="square" rtlCol="0">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How Stash command works</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1. Save changes to branch A.</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2. Run git stash.</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3. Check out branch B.</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4. Fix the bug in branch B.</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5. Commit and (optionally) push to remote.</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6. Check out branch A</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7. Run git stash pop to get your stashed changes back.</a:t>
            </a:r>
          </a:p>
        </p:txBody>
      </p:sp>
      <p:pic>
        <p:nvPicPr>
          <p:cNvPr id="15" name="Picture 14">
            <a:extLst>
              <a:ext uri="{FF2B5EF4-FFF2-40B4-BE49-F238E27FC236}">
                <a16:creationId xmlns:a16="http://schemas.microsoft.com/office/drawing/2014/main" id="{0193CD39-7EB1-43AE-5766-725D8086DBF1}"/>
              </a:ext>
            </a:extLst>
          </p:cNvPr>
          <p:cNvPicPr>
            <a:picLocks noChangeAspect="1"/>
          </p:cNvPicPr>
          <p:nvPr/>
        </p:nvPicPr>
        <p:blipFill>
          <a:blip r:embed="rId4"/>
          <a:stretch>
            <a:fillRect/>
          </a:stretch>
        </p:blipFill>
        <p:spPr>
          <a:xfrm>
            <a:off x="6891688" y="311353"/>
            <a:ext cx="4219073" cy="2625411"/>
          </a:xfrm>
          <a:prstGeom prst="rect">
            <a:avLst/>
          </a:prstGeom>
        </p:spPr>
      </p:pic>
    </p:spTree>
    <p:extLst>
      <p:ext uri="{BB962C8B-B14F-4D97-AF65-F5344CB8AC3E}">
        <p14:creationId xmlns:p14="http://schemas.microsoft.com/office/powerpoint/2010/main" val="205642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B6FD-687B-24BA-5875-0CD82D2AB34D}"/>
              </a:ext>
            </a:extLst>
          </p:cNvPr>
          <p:cNvSpPr>
            <a:spLocks noGrp="1"/>
          </p:cNvSpPr>
          <p:nvPr>
            <p:ph type="ctrTitle"/>
          </p:nvPr>
        </p:nvSpPr>
        <p:spPr>
          <a:xfrm>
            <a:off x="107357" y="1815111"/>
            <a:ext cx="5484921" cy="2971051"/>
          </a:xfrm>
        </p:spPr>
        <p:txBody>
          <a:bodyPr/>
          <a:lstStyle/>
          <a:p>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Bisect Command</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Git lets you bisect all the changes made and find</a:t>
            </a:r>
            <a:b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the commit which caused any issue.</a:t>
            </a:r>
            <a:b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It pinpoints the change. git bisect performs a binary search to find the faulty commit</a:t>
            </a:r>
            <a:endParaRPr lang="en-IN" sz="20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0E58C986-3125-F553-770F-36911845A794}"/>
              </a:ext>
            </a:extLst>
          </p:cNvPr>
          <p:cNvSpPr>
            <a:spLocks noGrp="1"/>
          </p:cNvSpPr>
          <p:nvPr>
            <p:ph type="subTitle" idx="1"/>
          </p:nvPr>
        </p:nvSpPr>
        <p:spPr>
          <a:xfrm>
            <a:off x="298383" y="5280846"/>
            <a:ext cx="11083618" cy="2005477"/>
          </a:xfrm>
        </p:spPr>
        <p:txBody>
          <a:bodyPr>
            <a:norm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The git bisect command is used to discover the commit that has introduced a bug in the code. It helps track down the commit where the code works and the commit where it does not, hence, tracking down the commit that introduced the bug into the code.</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BDD80792-8117-8718-C787-603DE9B9DD6D}"/>
              </a:ext>
            </a:extLst>
          </p:cNvPr>
          <p:cNvPicPr>
            <a:picLocks noChangeAspect="1"/>
          </p:cNvPicPr>
          <p:nvPr/>
        </p:nvPicPr>
        <p:blipFill>
          <a:blip r:embed="rId2"/>
          <a:stretch>
            <a:fillRect/>
          </a:stretch>
        </p:blipFill>
        <p:spPr>
          <a:xfrm>
            <a:off x="5698156" y="330947"/>
            <a:ext cx="6070006" cy="3413279"/>
          </a:xfrm>
          <a:prstGeom prst="rect">
            <a:avLst/>
          </a:prstGeom>
        </p:spPr>
      </p:pic>
    </p:spTree>
    <p:extLst>
      <p:ext uri="{BB962C8B-B14F-4D97-AF65-F5344CB8AC3E}">
        <p14:creationId xmlns:p14="http://schemas.microsoft.com/office/powerpoint/2010/main" val="1939217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A5E3A7-641C-7F19-123F-D9FB99162642}"/>
              </a:ext>
            </a:extLst>
          </p:cNvPr>
          <p:cNvPicPr>
            <a:picLocks noChangeAspect="1"/>
          </p:cNvPicPr>
          <p:nvPr/>
        </p:nvPicPr>
        <p:blipFill>
          <a:blip r:embed="rId2"/>
          <a:stretch>
            <a:fillRect/>
          </a:stretch>
        </p:blipFill>
        <p:spPr>
          <a:xfrm>
            <a:off x="1248626" y="4021654"/>
            <a:ext cx="5848350" cy="1047750"/>
          </a:xfrm>
          <a:prstGeom prst="rect">
            <a:avLst/>
          </a:prstGeom>
        </p:spPr>
      </p:pic>
      <p:pic>
        <p:nvPicPr>
          <p:cNvPr id="6" name="Picture 5">
            <a:extLst>
              <a:ext uri="{FF2B5EF4-FFF2-40B4-BE49-F238E27FC236}">
                <a16:creationId xmlns:a16="http://schemas.microsoft.com/office/drawing/2014/main" id="{40B4F5CF-B9B8-F0C3-8D5E-AF7D602FE7E7}"/>
              </a:ext>
            </a:extLst>
          </p:cNvPr>
          <p:cNvPicPr>
            <a:picLocks noChangeAspect="1"/>
          </p:cNvPicPr>
          <p:nvPr/>
        </p:nvPicPr>
        <p:blipFill>
          <a:blip r:embed="rId3"/>
          <a:stretch>
            <a:fillRect/>
          </a:stretch>
        </p:blipFill>
        <p:spPr>
          <a:xfrm>
            <a:off x="1248626" y="5191927"/>
            <a:ext cx="8582025" cy="1057275"/>
          </a:xfrm>
          <a:prstGeom prst="rect">
            <a:avLst/>
          </a:prstGeom>
        </p:spPr>
      </p:pic>
      <p:sp>
        <p:nvSpPr>
          <p:cNvPr id="7" name="TextBox 6">
            <a:extLst>
              <a:ext uri="{FF2B5EF4-FFF2-40B4-BE49-F238E27FC236}">
                <a16:creationId xmlns:a16="http://schemas.microsoft.com/office/drawing/2014/main" id="{AD193E6F-7708-9A04-9ADD-8F7E3887D2BA}"/>
              </a:ext>
            </a:extLst>
          </p:cNvPr>
          <p:cNvSpPr txBox="1"/>
          <p:nvPr/>
        </p:nvSpPr>
        <p:spPr>
          <a:xfrm>
            <a:off x="6574056" y="289679"/>
            <a:ext cx="5091765" cy="3139321"/>
          </a:xfrm>
          <a:prstGeom prst="rect">
            <a:avLst/>
          </a:prstGeom>
          <a:noFill/>
        </p:spPr>
        <p:txBody>
          <a:bodyPr wrap="square" rtlCol="0">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We can categorize the first commit as good and the last commit as bad. We check the contents of the test file.</a:t>
            </a: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git bisect now takes us to another commit. We repeat the process till the new commit to being bad.</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git bisect finally returns the commit to us where the first error took place.</a:t>
            </a:r>
          </a:p>
        </p:txBody>
      </p:sp>
      <p:pic>
        <p:nvPicPr>
          <p:cNvPr id="10" name="Picture 9">
            <a:extLst>
              <a:ext uri="{FF2B5EF4-FFF2-40B4-BE49-F238E27FC236}">
                <a16:creationId xmlns:a16="http://schemas.microsoft.com/office/drawing/2014/main" id="{5F325F76-0FB0-2917-64F0-084C4CC601DF}"/>
              </a:ext>
            </a:extLst>
          </p:cNvPr>
          <p:cNvPicPr>
            <a:picLocks noChangeAspect="1"/>
          </p:cNvPicPr>
          <p:nvPr/>
        </p:nvPicPr>
        <p:blipFill>
          <a:blip r:embed="rId4"/>
          <a:stretch>
            <a:fillRect/>
          </a:stretch>
        </p:blipFill>
        <p:spPr>
          <a:xfrm>
            <a:off x="1248626" y="385055"/>
            <a:ext cx="2815865" cy="3636599"/>
          </a:xfrm>
          <a:prstGeom prst="rect">
            <a:avLst/>
          </a:prstGeom>
        </p:spPr>
      </p:pic>
    </p:spTree>
    <p:extLst>
      <p:ext uri="{BB962C8B-B14F-4D97-AF65-F5344CB8AC3E}">
        <p14:creationId xmlns:p14="http://schemas.microsoft.com/office/powerpoint/2010/main" val="2716875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18AC-BC18-4D01-0CA7-B93644D723D4}"/>
              </a:ext>
            </a:extLst>
          </p:cNvPr>
          <p:cNvSpPr>
            <a:spLocks noGrp="1"/>
          </p:cNvSpPr>
          <p:nvPr>
            <p:ph type="ctrTitle"/>
          </p:nvPr>
        </p:nvSpPr>
        <p:spPr>
          <a:xfrm>
            <a:off x="86627" y="1449147"/>
            <a:ext cx="6256421" cy="2971051"/>
          </a:xfrm>
        </p:spPr>
        <p:txBody>
          <a:bodyPr/>
          <a:lstStyle/>
          <a:p>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a:t>
            </a:r>
            <a:r>
              <a:rPr lang="en-IN" u="sng"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a:t>
            </a: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 </a:t>
            </a:r>
            <a:b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Command</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The git </a:t>
            </a:r>
            <a:r>
              <a:rPr lang="en-US" sz="20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a:t>
            </a: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 command is used for Git to record updates made to the tip of branches. After rewriting history, the </a:t>
            </a:r>
            <a:r>
              <a:rPr lang="en-US" sz="2000"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a:t>
            </a:r>
            <a:r>
              <a:rPr lang="en-US" sz="2000" dirty="0">
                <a:latin typeface="Cascadia Code SemiBold" panose="020B0609020000020004" pitchFamily="49" charset="0"/>
                <a:ea typeface="Cascadia Code SemiBold" panose="020B0609020000020004" pitchFamily="49" charset="0"/>
                <a:cs typeface="Cascadia Code SemiBold" panose="020B0609020000020004" pitchFamily="49" charset="0"/>
              </a:rPr>
              <a:t> includes information about the previous state of branches and makes it possible to go back to that state if needed.</a:t>
            </a:r>
            <a:endParaRPr lang="en-IN" sz="20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322E99E6-94E9-195F-65BA-E48C99E19DB2}"/>
              </a:ext>
            </a:extLst>
          </p:cNvPr>
          <p:cNvSpPr>
            <a:spLocks noGrp="1"/>
          </p:cNvSpPr>
          <p:nvPr>
            <p:ph type="subTitle" idx="1"/>
          </p:nvPr>
        </p:nvSpPr>
        <p:spPr>
          <a:xfrm>
            <a:off x="1" y="5280847"/>
            <a:ext cx="7066422" cy="1384048"/>
          </a:xfrm>
        </p:spPr>
        <p:txBody>
          <a:bodyPr>
            <a:normAutofit lnSpcReduction="10000"/>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Reference logs, or "</a:t>
            </a:r>
            <a:r>
              <a:rPr lang="en-US"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reflogs</a:t>
            </a: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record when the tips of branches and other references were updated in the local repository. </a:t>
            </a:r>
            <a:r>
              <a:rPr lang="en-US"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Reflogs</a:t>
            </a: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 are useful in various Git commands, to specify the old value of a reference.</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5" name="Picture 4">
            <a:extLst>
              <a:ext uri="{FF2B5EF4-FFF2-40B4-BE49-F238E27FC236}">
                <a16:creationId xmlns:a16="http://schemas.microsoft.com/office/drawing/2014/main" id="{24C0BEEA-B621-8F79-AD3E-3E80D26CAFE8}"/>
              </a:ext>
            </a:extLst>
          </p:cNvPr>
          <p:cNvPicPr>
            <a:picLocks noChangeAspect="1"/>
          </p:cNvPicPr>
          <p:nvPr/>
        </p:nvPicPr>
        <p:blipFill>
          <a:blip r:embed="rId2"/>
          <a:stretch>
            <a:fillRect/>
          </a:stretch>
        </p:blipFill>
        <p:spPr>
          <a:xfrm>
            <a:off x="6895288" y="193105"/>
            <a:ext cx="4874076" cy="3056321"/>
          </a:xfrm>
          <a:prstGeom prst="rect">
            <a:avLst/>
          </a:prstGeom>
        </p:spPr>
      </p:pic>
      <p:pic>
        <p:nvPicPr>
          <p:cNvPr id="7" name="Picture 6">
            <a:extLst>
              <a:ext uri="{FF2B5EF4-FFF2-40B4-BE49-F238E27FC236}">
                <a16:creationId xmlns:a16="http://schemas.microsoft.com/office/drawing/2014/main" id="{27F2ECD7-76BC-CCC8-A89B-730D1B3CD5F0}"/>
              </a:ext>
            </a:extLst>
          </p:cNvPr>
          <p:cNvPicPr>
            <a:picLocks noChangeAspect="1"/>
          </p:cNvPicPr>
          <p:nvPr/>
        </p:nvPicPr>
        <p:blipFill>
          <a:blip r:embed="rId3"/>
          <a:stretch>
            <a:fillRect/>
          </a:stretch>
        </p:blipFill>
        <p:spPr>
          <a:xfrm>
            <a:off x="8085002" y="3429000"/>
            <a:ext cx="2824401" cy="3297181"/>
          </a:xfrm>
          <a:prstGeom prst="rect">
            <a:avLst/>
          </a:prstGeom>
        </p:spPr>
      </p:pic>
    </p:spTree>
    <p:extLst>
      <p:ext uri="{BB962C8B-B14F-4D97-AF65-F5344CB8AC3E}">
        <p14:creationId xmlns:p14="http://schemas.microsoft.com/office/powerpoint/2010/main" val="80704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B67680-BDAB-9239-C226-E605A21D5753}"/>
              </a:ext>
            </a:extLst>
          </p:cNvPr>
          <p:cNvPicPr>
            <a:picLocks noChangeAspect="1"/>
          </p:cNvPicPr>
          <p:nvPr/>
        </p:nvPicPr>
        <p:blipFill>
          <a:blip r:embed="rId2"/>
          <a:stretch>
            <a:fillRect/>
          </a:stretch>
        </p:blipFill>
        <p:spPr>
          <a:xfrm>
            <a:off x="923922" y="2964059"/>
            <a:ext cx="3763684" cy="2115062"/>
          </a:xfrm>
          <a:prstGeom prst="rect">
            <a:avLst/>
          </a:prstGeom>
        </p:spPr>
      </p:pic>
      <p:pic>
        <p:nvPicPr>
          <p:cNvPr id="4" name="Picture 3">
            <a:extLst>
              <a:ext uri="{FF2B5EF4-FFF2-40B4-BE49-F238E27FC236}">
                <a16:creationId xmlns:a16="http://schemas.microsoft.com/office/drawing/2014/main" id="{44127099-0BA5-9D40-D6DB-46911D9E79CD}"/>
              </a:ext>
            </a:extLst>
          </p:cNvPr>
          <p:cNvPicPr>
            <a:picLocks noChangeAspect="1"/>
          </p:cNvPicPr>
          <p:nvPr/>
        </p:nvPicPr>
        <p:blipFill>
          <a:blip r:embed="rId3"/>
          <a:stretch>
            <a:fillRect/>
          </a:stretch>
        </p:blipFill>
        <p:spPr>
          <a:xfrm>
            <a:off x="5219928" y="387506"/>
            <a:ext cx="6459250" cy="3866860"/>
          </a:xfrm>
          <a:prstGeom prst="rect">
            <a:avLst/>
          </a:prstGeom>
        </p:spPr>
      </p:pic>
      <p:sp>
        <p:nvSpPr>
          <p:cNvPr id="5" name="TextBox 4">
            <a:extLst>
              <a:ext uri="{FF2B5EF4-FFF2-40B4-BE49-F238E27FC236}">
                <a16:creationId xmlns:a16="http://schemas.microsoft.com/office/drawing/2014/main" id="{AC9EF083-91A9-A38A-66C0-193E6F71F727}"/>
              </a:ext>
            </a:extLst>
          </p:cNvPr>
          <p:cNvSpPr txBox="1"/>
          <p:nvPr/>
        </p:nvSpPr>
        <p:spPr>
          <a:xfrm>
            <a:off x="259882" y="387506"/>
            <a:ext cx="5091764" cy="5355312"/>
          </a:xfrm>
          <a:prstGeom prst="rect">
            <a:avLst/>
          </a:prstGeom>
          <a:noFill/>
        </p:spPr>
        <p:txBody>
          <a:bodyPr wrap="square" rtlCol="0">
            <a:spAutoFit/>
          </a:bodyPr>
          <a:lstStyle/>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Recover a deleted branch using Git </a:t>
            </a:r>
            <a:r>
              <a:rPr lang="en-US" dirty="0" err="1">
                <a:latin typeface="Cascadia Code SemiBold" panose="020B0609020000020004" pitchFamily="49" charset="0"/>
                <a:ea typeface="Cascadia Code SemiBold" panose="020B0609020000020004" pitchFamily="49" charset="0"/>
                <a:cs typeface="Cascadia Code SemiBold" panose="020B0609020000020004" pitchFamily="49" charset="0"/>
              </a:rPr>
              <a:t>Reflog</a:t>
            </a:r>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Step 1: History logs of all the references</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Step 2: Identify the history stamp</a:t>
            </a:r>
          </a:p>
          <a:p>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Step 3: Recover</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Output:</a:t>
            </a:r>
          </a:p>
          <a:p>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pic>
        <p:nvPicPr>
          <p:cNvPr id="7" name="Picture 6">
            <a:extLst>
              <a:ext uri="{FF2B5EF4-FFF2-40B4-BE49-F238E27FC236}">
                <a16:creationId xmlns:a16="http://schemas.microsoft.com/office/drawing/2014/main" id="{A9B32708-FEEC-CBB0-ACF2-6C80FF8F5B64}"/>
              </a:ext>
            </a:extLst>
          </p:cNvPr>
          <p:cNvPicPr>
            <a:picLocks noChangeAspect="1"/>
          </p:cNvPicPr>
          <p:nvPr/>
        </p:nvPicPr>
        <p:blipFill>
          <a:blip r:embed="rId4"/>
          <a:stretch>
            <a:fillRect/>
          </a:stretch>
        </p:blipFill>
        <p:spPr>
          <a:xfrm>
            <a:off x="182880" y="5584780"/>
            <a:ext cx="9695238" cy="885714"/>
          </a:xfrm>
          <a:prstGeom prst="rect">
            <a:avLst/>
          </a:prstGeom>
        </p:spPr>
      </p:pic>
    </p:spTree>
    <p:extLst>
      <p:ext uri="{BB962C8B-B14F-4D97-AF65-F5344CB8AC3E}">
        <p14:creationId xmlns:p14="http://schemas.microsoft.com/office/powerpoint/2010/main" val="4048161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4FA5-DD5A-AD8A-E584-6842683C8E79}"/>
              </a:ext>
            </a:extLst>
          </p:cNvPr>
          <p:cNvSpPr>
            <a:spLocks noGrp="1"/>
          </p:cNvSpPr>
          <p:nvPr>
            <p:ph type="ctrTitle"/>
          </p:nvPr>
        </p:nvSpPr>
        <p:spPr>
          <a:xfrm>
            <a:off x="163629" y="654518"/>
            <a:ext cx="5505651" cy="3850105"/>
          </a:xfrm>
        </p:spPr>
        <p:txBody>
          <a:bodyPr/>
          <a:lstStyle/>
          <a:p>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Git diff </a:t>
            </a:r>
            <a:b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IN" u="sng" dirty="0">
                <a:latin typeface="Cascadia Code SemiBold" panose="020B0609020000020004" pitchFamily="49" charset="0"/>
                <a:ea typeface="Cascadia Code SemiBold" panose="020B0609020000020004" pitchFamily="49" charset="0"/>
                <a:cs typeface="Cascadia Code SemiBold" panose="020B0609020000020004" pitchFamily="49" charset="0"/>
              </a:rPr>
              <a:t>command</a:t>
            </a:r>
            <a:b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br>
            <a:r>
              <a:rPr lang="en-US" sz="1800" dirty="0">
                <a:latin typeface="Cascadia Code SemiBold" panose="020B0609020000020004" pitchFamily="49" charset="0"/>
                <a:ea typeface="Cascadia Code SemiBold" panose="020B0609020000020004" pitchFamily="49" charset="0"/>
                <a:cs typeface="Cascadia Code SemiBold" panose="020B0609020000020004" pitchFamily="49" charset="0"/>
              </a:rPr>
              <a:t>Diffing is a function that takes two input data sets and outputs the changes between them. git diff is a multi-use Git command that when executed runs a diff function on Git data sources. These data sources can be commits, branches, files and more.</a:t>
            </a:r>
            <a:endParaRPr lang="en-IN" sz="1800"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
        <p:nvSpPr>
          <p:cNvPr id="3" name="Subtitle 2">
            <a:extLst>
              <a:ext uri="{FF2B5EF4-FFF2-40B4-BE49-F238E27FC236}">
                <a16:creationId xmlns:a16="http://schemas.microsoft.com/office/drawing/2014/main" id="{E1656A6C-F94A-FF85-A4B5-FBA6134CC7AA}"/>
              </a:ext>
            </a:extLst>
          </p:cNvPr>
          <p:cNvSpPr>
            <a:spLocks noGrp="1"/>
          </p:cNvSpPr>
          <p:nvPr>
            <p:ph type="subTitle" idx="1"/>
          </p:nvPr>
        </p:nvSpPr>
        <p:spPr>
          <a:xfrm>
            <a:off x="163629" y="5280847"/>
            <a:ext cx="11218372" cy="1448584"/>
          </a:xfrm>
        </p:spPr>
        <p:txBody>
          <a:bodyPr>
            <a:normAutofit/>
          </a:bodyPr>
          <a:lstStyle/>
          <a:p>
            <a:r>
              <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rPr>
              <a:t>The default is the last commit. To find changes relative to any commit made earlier, we can do that by specifying its ID.</a:t>
            </a:r>
          </a:p>
        </p:txBody>
      </p:sp>
      <p:pic>
        <p:nvPicPr>
          <p:cNvPr id="5" name="Picture 4">
            <a:extLst>
              <a:ext uri="{FF2B5EF4-FFF2-40B4-BE49-F238E27FC236}">
                <a16:creationId xmlns:a16="http://schemas.microsoft.com/office/drawing/2014/main" id="{5C57F68B-0097-42DB-9EA9-493C27AE7070}"/>
              </a:ext>
            </a:extLst>
          </p:cNvPr>
          <p:cNvPicPr>
            <a:picLocks noChangeAspect="1"/>
          </p:cNvPicPr>
          <p:nvPr/>
        </p:nvPicPr>
        <p:blipFill>
          <a:blip r:embed="rId2"/>
          <a:stretch>
            <a:fillRect/>
          </a:stretch>
        </p:blipFill>
        <p:spPr>
          <a:xfrm>
            <a:off x="6018998" y="128569"/>
            <a:ext cx="5828571" cy="45968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7379006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2835</TotalTime>
  <Words>1264</Words>
  <Application>Microsoft Office PowerPoint</Application>
  <PresentationFormat>Widescreen</PresentationFormat>
  <Paragraphs>104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Cascadia Code SemiBold</vt:lpstr>
      <vt:lpstr>Century Gothic</vt:lpstr>
      <vt:lpstr>Chiller</vt:lpstr>
      <vt:lpstr>Wingdings 2</vt:lpstr>
      <vt:lpstr>Quotable</vt:lpstr>
      <vt:lpstr>KOSS SELECTION TASK</vt:lpstr>
      <vt:lpstr>Content:   This is a presentation from my side on:  git stash git bisect git reflog git diff git switch git rebase git cherry-pick </vt:lpstr>
      <vt:lpstr>Git stash command. Git stash is extremely useful when you have some changes that you want to save but aren't ready to make a commit. Git stash stores the changes you made to the working directory locally and allows you to retrieve the changes when you need them. </vt:lpstr>
      <vt:lpstr>PowerPoint Presentation</vt:lpstr>
      <vt:lpstr>Git Bisect Command  Git lets you bisect all the changes made and find the commit which caused any issue. It pinpoints the change. git bisect performs a binary search to find the faulty commit</vt:lpstr>
      <vt:lpstr>PowerPoint Presentation</vt:lpstr>
      <vt:lpstr>Git reflog  Command The git reflog command is used for Git to record updates made to the tip of branches. After rewriting history, the reflog includes information about the previous state of branches and makes it possible to go back to that state if needed.</vt:lpstr>
      <vt:lpstr>PowerPoint Presentation</vt:lpstr>
      <vt:lpstr>Git diff  command Diffing is a function that takes two input data sets and outputs the changes between them. git diff is a multi-use Git command that when executed runs a diff function on Git data sources. These data sources can be commits, branches, files and more.</vt:lpstr>
      <vt:lpstr>PowerPoint Presentation</vt:lpstr>
      <vt:lpstr>  Git switch  Command The git switch allows us to change the timeline, i.e the branches in git. It is different from git checkout since git checkout is used to change branches and also to revert local changes</vt:lpstr>
      <vt:lpstr>PowerPoint Presentation</vt:lpstr>
      <vt:lpstr>Git rebase command Rebasing is a process to reapply commits on top of another base trip. It is used to apply a sequence of commits from distinct branches into a final commit. It is an alternative of git merge command. It is a linear process of merging. </vt:lpstr>
      <vt:lpstr>PowerPoint Presentation</vt:lpstr>
      <vt:lpstr>Git cherry-pick Command  For example, say a commit is accidentally made to the wrong branch. You can switch to the correct branch and cherry-pick the commit to where it should belong. The git cherry-pick is used to access the changes introduced to a sub-branch, without changing the branch.</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KOSS SELECTION TASK</dc:title>
  <dc:creator>Amrita Ghosh</dc:creator>
  <cp:lastModifiedBy>Amrita Ghosh</cp:lastModifiedBy>
  <cp:revision>3</cp:revision>
  <cp:lastPrinted>2022-06-08T18:52:35Z</cp:lastPrinted>
  <dcterms:created xsi:type="dcterms:W3CDTF">2022-06-08T15:22:08Z</dcterms:created>
  <dcterms:modified xsi:type="dcterms:W3CDTF">2022-06-10T14:37:46Z</dcterms:modified>
</cp:coreProperties>
</file>