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atlassian.com/git/tutorials" TargetMode="External"/><Relationship Id="rId1" Type="http://schemas.openxmlformats.org/officeDocument/2006/relationships/slideLayout" Target="../slideLayouts/slideLayout7.xml"/><Relationship Id="rId5" Type="http://schemas.openxmlformats.org/officeDocument/2006/relationships/hyperlink" Target="https://www.youtube.com/watch?v=8JJ101D3knE" TargetMode="External"/><Relationship Id="rId4" Type="http://schemas.openxmlformats.org/officeDocument/2006/relationships/hyperlink" Target="https://www.git-tower.com/windows?utm_source=learn-website&amp;utm_medium=navig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BECE-D9A0-7085-698D-99F03F481E0E}"/>
              </a:ext>
            </a:extLst>
          </p:cNvPr>
          <p:cNvSpPr>
            <a:spLocks noGrp="1"/>
          </p:cNvSpPr>
          <p:nvPr>
            <p:ph type="title"/>
          </p:nvPr>
        </p:nvSpPr>
        <p:spPr/>
        <p:txBody>
          <a:bodyPr/>
          <a:lstStyle/>
          <a:p>
            <a:r>
              <a:rPr lang="en-IN" sz="5400" dirty="0">
                <a:latin typeface="Cascadia Code SemiBold" panose="020B0609020000020004" pitchFamily="49" charset="0"/>
                <a:ea typeface="Cascadia Code SemiBold" panose="020B0609020000020004" pitchFamily="49" charset="0"/>
                <a:cs typeface="Cascadia Code SemiBold" panose="020B0609020000020004" pitchFamily="49" charset="0"/>
              </a:rPr>
              <a:t>KOSS</a:t>
            </a:r>
            <a:br>
              <a:rPr lang="en-IN" sz="54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5400" dirty="0">
                <a:latin typeface="Cascadia Code SemiBold" panose="020B0609020000020004" pitchFamily="49" charset="0"/>
                <a:ea typeface="Cascadia Code SemiBold" panose="020B0609020000020004" pitchFamily="49" charset="0"/>
                <a:cs typeface="Cascadia Code SemiBold" panose="020B0609020000020004" pitchFamily="49" charset="0"/>
              </a:rPr>
              <a:t>SELECTION TASK</a:t>
            </a:r>
          </a:p>
        </p:txBody>
      </p:sp>
      <p:sp>
        <p:nvSpPr>
          <p:cNvPr id="5" name="Text Placeholder 4">
            <a:extLst>
              <a:ext uri="{FF2B5EF4-FFF2-40B4-BE49-F238E27FC236}">
                <a16:creationId xmlns:a16="http://schemas.microsoft.com/office/drawing/2014/main" id="{D71B3E1D-EF4D-23CB-1431-90F44C80FFEB}"/>
              </a:ext>
            </a:extLst>
          </p:cNvPr>
          <p:cNvSpPr>
            <a:spLocks noGrp="1"/>
          </p:cNvSpPr>
          <p:nvPr>
            <p:ph type="body" idx="1"/>
          </p:nvPr>
        </p:nvSpPr>
        <p:spPr/>
        <p:txBody>
          <a:bodyPr/>
          <a:lstStyle/>
          <a:p>
            <a:r>
              <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Presentation on new git concepts</a:t>
            </a:r>
          </a:p>
        </p:txBody>
      </p:sp>
      <p:sp>
        <p:nvSpPr>
          <p:cNvPr id="6" name="Text Placeholder 5">
            <a:extLst>
              <a:ext uri="{FF2B5EF4-FFF2-40B4-BE49-F238E27FC236}">
                <a16:creationId xmlns:a16="http://schemas.microsoft.com/office/drawing/2014/main" id="{38DAB1AB-8B20-77F9-2534-7C3307D06F6D}"/>
              </a:ext>
            </a:extLst>
          </p:cNvPr>
          <p:cNvSpPr>
            <a:spLocks noGrp="1"/>
          </p:cNvSpPr>
          <p:nvPr>
            <p:ph type="body" sz="quarter" idx="16"/>
          </p:nvPr>
        </p:nvSpPr>
        <p:spPr>
          <a:xfrm>
            <a:off x="7469204" y="1081456"/>
            <a:ext cx="3915439" cy="4818830"/>
          </a:xfrm>
          <a:noFill/>
          <a:ln>
            <a:solidFill>
              <a:schemeClr val="accent1">
                <a:lumMod val="60000"/>
                <a:lumOff val="40000"/>
              </a:schemeClr>
            </a:solidFill>
          </a:ln>
        </p:spPr>
        <p:style>
          <a:lnRef idx="0">
            <a:scrgbClr r="0" g="0" b="0"/>
          </a:lnRef>
          <a:fillRef idx="0">
            <a:scrgbClr r="0" g="0" b="0"/>
          </a:fillRef>
          <a:effectRef idx="0">
            <a:scrgbClr r="0" g="0" b="0"/>
          </a:effectRef>
          <a:fontRef idx="minor">
            <a:schemeClr val="accent1"/>
          </a:fontRef>
        </p:style>
        <p:txBody>
          <a:bodyPr>
            <a:noAutofit/>
          </a:bodyPr>
          <a:lstStyle/>
          <a:p>
            <a:pPr algn="ctr">
              <a:lnSpc>
                <a:spcPct val="300000"/>
              </a:lnSpc>
            </a:pPr>
            <a:r>
              <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AMRITA GHOSH</a:t>
            </a:r>
          </a:p>
          <a:p>
            <a:pPr algn="ctr">
              <a:lnSpc>
                <a:spcPct val="300000"/>
              </a:lnSpc>
            </a:pPr>
            <a:r>
              <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ROLL NO: 21AE30004</a:t>
            </a:r>
          </a:p>
          <a:p>
            <a:pPr algn="ctr">
              <a:lnSpc>
                <a:spcPct val="300000"/>
              </a:lnSpc>
            </a:pPr>
            <a:r>
              <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Email id: kgpamrita@gmail.com</a:t>
            </a:r>
          </a:p>
        </p:txBody>
      </p:sp>
    </p:spTree>
    <p:extLst>
      <p:ext uri="{BB962C8B-B14F-4D97-AF65-F5344CB8AC3E}">
        <p14:creationId xmlns:p14="http://schemas.microsoft.com/office/powerpoint/2010/main" val="124562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7585B-D53E-7527-DC78-DC435D827122}"/>
              </a:ext>
            </a:extLst>
          </p:cNvPr>
          <p:cNvPicPr>
            <a:picLocks noChangeAspect="1"/>
          </p:cNvPicPr>
          <p:nvPr/>
        </p:nvPicPr>
        <p:blipFill>
          <a:blip r:embed="rId2"/>
          <a:stretch>
            <a:fillRect/>
          </a:stretch>
        </p:blipFill>
        <p:spPr>
          <a:xfrm>
            <a:off x="7925868" y="3695220"/>
            <a:ext cx="2654436" cy="3048157"/>
          </a:xfrm>
          <a:prstGeom prst="rect">
            <a:avLst/>
          </a:prstGeom>
        </p:spPr>
      </p:pic>
      <p:pic>
        <p:nvPicPr>
          <p:cNvPr id="7" name="Picture 6">
            <a:extLst>
              <a:ext uri="{FF2B5EF4-FFF2-40B4-BE49-F238E27FC236}">
                <a16:creationId xmlns:a16="http://schemas.microsoft.com/office/drawing/2014/main" id="{08AAE012-094A-D190-1623-DF32E8BB85EC}"/>
              </a:ext>
            </a:extLst>
          </p:cNvPr>
          <p:cNvPicPr>
            <a:picLocks noChangeAspect="1"/>
          </p:cNvPicPr>
          <p:nvPr/>
        </p:nvPicPr>
        <p:blipFill>
          <a:blip r:embed="rId3"/>
          <a:stretch>
            <a:fillRect/>
          </a:stretch>
        </p:blipFill>
        <p:spPr>
          <a:xfrm>
            <a:off x="7400768" y="423617"/>
            <a:ext cx="3473629" cy="3149762"/>
          </a:xfrm>
          <a:prstGeom prst="rect">
            <a:avLst/>
          </a:prstGeom>
        </p:spPr>
      </p:pic>
      <p:sp>
        <p:nvSpPr>
          <p:cNvPr id="8" name="TextBox 7">
            <a:extLst>
              <a:ext uri="{FF2B5EF4-FFF2-40B4-BE49-F238E27FC236}">
                <a16:creationId xmlns:a16="http://schemas.microsoft.com/office/drawing/2014/main" id="{631A05E3-9DC6-FAA3-F15D-64C7BBD5AC51}"/>
              </a:ext>
            </a:extLst>
          </p:cNvPr>
          <p:cNvSpPr txBox="1"/>
          <p:nvPr/>
        </p:nvSpPr>
        <p:spPr>
          <a:xfrm>
            <a:off x="452387" y="423617"/>
            <a:ext cx="6362299" cy="563231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diff command is a widely used tool to track the changes.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diff command allows us to compare different versions of branches and repositories. To get the difference between branches, run the git diff command as follows: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git diff &lt;branch 1&gt; &lt; branch 2&gt; </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above command will display the differences between branch 1 and branch 2. So that you can decide whether you want to merge the branch or not.</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Sometimes, you might want to compare how a certain file differs in two branches. You can do this simply by adding the file's path:</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git diff main feature/login index.html</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187927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C93D-E166-3103-463D-3B656EAEBCD0}"/>
              </a:ext>
            </a:extLst>
          </p:cNvPr>
          <p:cNvSpPr>
            <a:spLocks noGrp="1"/>
          </p:cNvSpPr>
          <p:nvPr>
            <p:ph type="ctrTitle"/>
          </p:nvPr>
        </p:nvSpPr>
        <p:spPr>
          <a:xfrm>
            <a:off x="453867" y="2955440"/>
            <a:ext cx="4368391" cy="1821377"/>
          </a:xfrm>
        </p:spPr>
        <p:txBody>
          <a:bodyPr/>
          <a:lstStyle/>
          <a:p>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switch </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checkout command allows you to switch branches by updating the files in your working tree to match the version stored in the branch that you wish to switch to</a:t>
            </a:r>
            <a:endPar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A82EE8E3-51DB-B6D6-FEC1-379792D74425}"/>
              </a:ext>
            </a:extLst>
          </p:cNvPr>
          <p:cNvSpPr>
            <a:spLocks noGrp="1"/>
          </p:cNvSpPr>
          <p:nvPr>
            <p:ph type="subTitle" idx="1"/>
          </p:nvPr>
        </p:nvSpPr>
        <p:spPr>
          <a:xfrm>
            <a:off x="453867" y="5280847"/>
            <a:ext cx="10928134" cy="1264332"/>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Switch to a specified branch. The working tree and the index are updated to match the branch. All new commits will be added to the tip of this branch.</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0C3273F3-FCAD-FA36-F09C-81A228292102}"/>
              </a:ext>
            </a:extLst>
          </p:cNvPr>
          <p:cNvPicPr>
            <a:picLocks noChangeAspect="1"/>
          </p:cNvPicPr>
          <p:nvPr/>
        </p:nvPicPr>
        <p:blipFill rotWithShape="1">
          <a:blip r:embed="rId2"/>
          <a:srcRect l="5014" t="2825" r="3043"/>
          <a:stretch/>
        </p:blipFill>
        <p:spPr>
          <a:xfrm>
            <a:off x="5014761" y="1001028"/>
            <a:ext cx="6882063" cy="3310796"/>
          </a:xfrm>
          <a:prstGeom prst="rect">
            <a:avLst/>
          </a:prstGeom>
        </p:spPr>
      </p:pic>
    </p:spTree>
    <p:extLst>
      <p:ext uri="{BB962C8B-B14F-4D97-AF65-F5344CB8AC3E}">
        <p14:creationId xmlns:p14="http://schemas.microsoft.com/office/powerpoint/2010/main" val="367177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5259F-7C59-54B0-EB57-C787A5E321B4}"/>
              </a:ext>
            </a:extLst>
          </p:cNvPr>
          <p:cNvSpPr txBox="1"/>
          <p:nvPr/>
        </p:nvSpPr>
        <p:spPr>
          <a:xfrm>
            <a:off x="125128" y="151179"/>
            <a:ext cx="6063916" cy="6694140"/>
          </a:xfrm>
          <a:prstGeom prst="rect">
            <a:avLst/>
          </a:prstGeom>
          <a:noFill/>
        </p:spPr>
        <p:txBody>
          <a:bodyPr wrap="square" rtlCol="0">
            <a:spAutoFit/>
          </a:bodyPr>
          <a:lstStyle/>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The most common scenario is to simply specify the local branch you want to switch to:</a:t>
            </a:r>
          </a:p>
          <a:p>
            <a:endPar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other-branch</a:t>
            </a: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This will make the given branch the new HEAD branch. If in one go, you also want to create a new local branch, you can use the "-c" parameter:</a:t>
            </a:r>
          </a:p>
          <a:p>
            <a:endPar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-c new-branch</a:t>
            </a: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If you want to check out a remote branch (that doesn't yet exist as a local branch in your local repository), you can simply provide the remote branch's name. When Git cannot find the specified name as a local branch, it will assume you want to check out the respective remote branch of that name:</a:t>
            </a:r>
          </a:p>
          <a:p>
            <a:endPar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remote-branch</a:t>
            </a: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This will not only create a local branch but also set up a "tracking relationship" between the two branches, making sure that pulling and pushing will be as easy as "git pull" and "git push".</a:t>
            </a:r>
          </a:p>
          <a:p>
            <a:endPar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If you have local modifications that would conflict with the branch you want to switch to, you can instruct Git to clear your working copy of any local changes</a:t>
            </a:r>
          </a:p>
          <a:p>
            <a:endPar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other-branch --discard-changes</a:t>
            </a: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Finally, if you want to switch back to the previously checked out branch, you can simply do this by specifying only the "-" character:</a:t>
            </a:r>
          </a:p>
          <a:p>
            <a:endPar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3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a:t>
            </a:r>
            <a:endParaRPr lang="en-IN" sz="13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4" name="Picture 3">
            <a:extLst>
              <a:ext uri="{FF2B5EF4-FFF2-40B4-BE49-F238E27FC236}">
                <a16:creationId xmlns:a16="http://schemas.microsoft.com/office/drawing/2014/main" id="{725F07AC-5030-E1D2-CED3-F0B50C587F9A}"/>
              </a:ext>
            </a:extLst>
          </p:cNvPr>
          <p:cNvPicPr>
            <a:picLocks noChangeAspect="1"/>
          </p:cNvPicPr>
          <p:nvPr/>
        </p:nvPicPr>
        <p:blipFill>
          <a:blip r:embed="rId2"/>
          <a:stretch>
            <a:fillRect/>
          </a:stretch>
        </p:blipFill>
        <p:spPr>
          <a:xfrm>
            <a:off x="6740614" y="328420"/>
            <a:ext cx="4902745" cy="8939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29D2319-CCDA-39FF-8389-FF36EA016AEA}"/>
              </a:ext>
            </a:extLst>
          </p:cNvPr>
          <p:cNvPicPr>
            <a:picLocks noChangeAspect="1"/>
          </p:cNvPicPr>
          <p:nvPr/>
        </p:nvPicPr>
        <p:blipFill>
          <a:blip r:embed="rId3"/>
          <a:stretch>
            <a:fillRect/>
          </a:stretch>
        </p:blipFill>
        <p:spPr>
          <a:xfrm>
            <a:off x="6189044" y="1926267"/>
            <a:ext cx="5874052" cy="3448227"/>
          </a:xfrm>
          <a:prstGeom prst="rect">
            <a:avLst/>
          </a:prstGeom>
        </p:spPr>
      </p:pic>
    </p:spTree>
    <p:extLst>
      <p:ext uri="{BB962C8B-B14F-4D97-AF65-F5344CB8AC3E}">
        <p14:creationId xmlns:p14="http://schemas.microsoft.com/office/powerpoint/2010/main" val="120496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8B7F-D578-0F77-BCE6-853EFCB88DC9}"/>
              </a:ext>
            </a:extLst>
          </p:cNvPr>
          <p:cNvSpPr>
            <a:spLocks noGrp="1"/>
          </p:cNvSpPr>
          <p:nvPr>
            <p:ph type="ctrTitle"/>
          </p:nvPr>
        </p:nvSpPr>
        <p:spPr>
          <a:xfrm>
            <a:off x="559744" y="1943474"/>
            <a:ext cx="5638925"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rebase</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Rebasing is a process to reapply commits on top of another base trip. It is used to apply a sequence of commits from distinct branches into a final commit. It is an alternative of git merge command. It is a linear process of merging.</a:t>
            </a:r>
            <a:br>
              <a:rPr lang="en-IN" dirty="0"/>
            </a:br>
            <a:endParaRPr lang="en-IN" dirty="0"/>
          </a:p>
        </p:txBody>
      </p:sp>
      <p:sp>
        <p:nvSpPr>
          <p:cNvPr id="3" name="Subtitle 2">
            <a:extLst>
              <a:ext uri="{FF2B5EF4-FFF2-40B4-BE49-F238E27FC236}">
                <a16:creationId xmlns:a16="http://schemas.microsoft.com/office/drawing/2014/main" id="{04897C71-9E21-B38B-4E66-12DE4CD9907B}"/>
              </a:ext>
            </a:extLst>
          </p:cNvPr>
          <p:cNvSpPr>
            <a:spLocks noGrp="1"/>
          </p:cNvSpPr>
          <p:nvPr>
            <p:ph type="subTitle" idx="1"/>
          </p:nvPr>
        </p:nvSpPr>
        <p:spPr>
          <a:xfrm>
            <a:off x="356135" y="5280846"/>
            <a:ext cx="11025866" cy="1042951"/>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In Git, the term rebase is referred to as the process of moving or combining a sequence of commits to a new base commit. Rebasing is very beneficial and it visualized the process in the environment of a feature branching workflow.</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7" name="Picture 6">
            <a:extLst>
              <a:ext uri="{FF2B5EF4-FFF2-40B4-BE49-F238E27FC236}">
                <a16:creationId xmlns:a16="http://schemas.microsoft.com/office/drawing/2014/main" id="{F7A66D61-948B-B352-D1AA-B572048DF4BA}"/>
              </a:ext>
            </a:extLst>
          </p:cNvPr>
          <p:cNvPicPr>
            <a:picLocks noChangeAspect="1"/>
          </p:cNvPicPr>
          <p:nvPr/>
        </p:nvPicPr>
        <p:blipFill>
          <a:blip r:embed="rId2"/>
          <a:stretch>
            <a:fillRect/>
          </a:stretch>
        </p:blipFill>
        <p:spPr>
          <a:xfrm>
            <a:off x="6739619" y="701963"/>
            <a:ext cx="4045158" cy="3086259"/>
          </a:xfrm>
          <a:prstGeom prst="rect">
            <a:avLst/>
          </a:prstGeom>
        </p:spPr>
      </p:pic>
    </p:spTree>
    <p:extLst>
      <p:ext uri="{BB962C8B-B14F-4D97-AF65-F5344CB8AC3E}">
        <p14:creationId xmlns:p14="http://schemas.microsoft.com/office/powerpoint/2010/main" val="199321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17AE91-DD75-5E29-9098-796B7EE38629}"/>
              </a:ext>
            </a:extLst>
          </p:cNvPr>
          <p:cNvPicPr>
            <a:picLocks noChangeAspect="1"/>
          </p:cNvPicPr>
          <p:nvPr/>
        </p:nvPicPr>
        <p:blipFill>
          <a:blip r:embed="rId2"/>
          <a:stretch>
            <a:fillRect/>
          </a:stretch>
        </p:blipFill>
        <p:spPr>
          <a:xfrm>
            <a:off x="5927550" y="4533499"/>
            <a:ext cx="4657940" cy="1909535"/>
          </a:xfrm>
          <a:prstGeom prst="rect">
            <a:avLst/>
          </a:prstGeom>
        </p:spPr>
      </p:pic>
      <p:sp>
        <p:nvSpPr>
          <p:cNvPr id="4" name="TextBox 3">
            <a:extLst>
              <a:ext uri="{FF2B5EF4-FFF2-40B4-BE49-F238E27FC236}">
                <a16:creationId xmlns:a16="http://schemas.microsoft.com/office/drawing/2014/main" id="{55ACC7A7-19B8-8D29-270C-56140D71512E}"/>
              </a:ext>
            </a:extLst>
          </p:cNvPr>
          <p:cNvSpPr txBox="1"/>
          <p:nvPr/>
        </p:nvSpPr>
        <p:spPr>
          <a:xfrm>
            <a:off x="5359676" y="-105878"/>
            <a:ext cx="6392770" cy="2739211"/>
          </a:xfrm>
          <a:prstGeom prst="rect">
            <a:avLst/>
          </a:prstGeom>
          <a:noFill/>
        </p:spPr>
        <p:txBody>
          <a:bodyPr wrap="square" rtlCol="0">
            <a:spAutoFit/>
          </a:bodyPr>
          <a:lstStyle/>
          <a:p>
            <a:endParaRPr lang="en-US" dirty="0"/>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Suppose that we have a branch say test2 on which you are working. You are now on the test2 branch and made some changes in the project's file newfile1.txt.</a:t>
            </a:r>
          </a:p>
          <a:p>
            <a:endPar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Add this file to the repository:</a:t>
            </a:r>
          </a:p>
          <a:p>
            <a:endPar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add newfile1.txt  </a:t>
            </a: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Now, commit the changes. Use the below command:</a:t>
            </a:r>
          </a:p>
          <a:p>
            <a:endPar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commit -m "new commit for test2 branch."  </a:t>
            </a: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The output will look like</a:t>
            </a:r>
            <a:endParaRPr lang="en-IN"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2AE0ECCC-0A90-98A0-08A0-2CD18D0B6F48}"/>
              </a:ext>
            </a:extLst>
          </p:cNvPr>
          <p:cNvSpPr txBox="1"/>
          <p:nvPr/>
        </p:nvSpPr>
        <p:spPr>
          <a:xfrm flipH="1">
            <a:off x="0" y="0"/>
            <a:ext cx="5359675" cy="6001643"/>
          </a:xfrm>
          <a:prstGeom prst="rect">
            <a:avLst/>
          </a:prstGeom>
          <a:noFill/>
        </p:spPr>
        <p:txBody>
          <a:bodyPr wrap="square" rtlCol="0">
            <a:spAutoFit/>
          </a:bodyPr>
          <a:lstStyle/>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When you made some commits on a feature branch (test branch) and some in the master branch. You can rebase any of these branches.</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Syntax:</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rebase &lt;branch name&gt;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If there are some conflicts in the branch, resolve them, and perform below commands to continue changes:</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status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It is used to check the status,</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rebase --continue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The above command is used to continue with the changes you made. If you want to skip the change, you can skip as follows:</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git rebase --skip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When the rebasing is completed. Push the repository to the origin. Consider the below example to understand the git merge command.</a:t>
            </a:r>
          </a:p>
        </p:txBody>
      </p:sp>
      <p:pic>
        <p:nvPicPr>
          <p:cNvPr id="7" name="Picture 6">
            <a:extLst>
              <a:ext uri="{FF2B5EF4-FFF2-40B4-BE49-F238E27FC236}">
                <a16:creationId xmlns:a16="http://schemas.microsoft.com/office/drawing/2014/main" id="{BB671183-7DA5-8E9F-1943-01595ACE3B06}"/>
              </a:ext>
            </a:extLst>
          </p:cNvPr>
          <p:cNvPicPr>
            <a:picLocks noChangeAspect="1"/>
          </p:cNvPicPr>
          <p:nvPr/>
        </p:nvPicPr>
        <p:blipFill>
          <a:blip r:embed="rId3"/>
          <a:stretch>
            <a:fillRect/>
          </a:stretch>
        </p:blipFill>
        <p:spPr>
          <a:xfrm>
            <a:off x="5626163" y="2814099"/>
            <a:ext cx="5185159" cy="1064882"/>
          </a:xfrm>
          <a:prstGeom prst="rect">
            <a:avLst/>
          </a:prstGeom>
        </p:spPr>
      </p:pic>
    </p:spTree>
    <p:extLst>
      <p:ext uri="{BB962C8B-B14F-4D97-AF65-F5344CB8AC3E}">
        <p14:creationId xmlns:p14="http://schemas.microsoft.com/office/powerpoint/2010/main" val="258761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70E2-03A2-99E5-4D86-6AE4949A7B5F}"/>
              </a:ext>
            </a:extLst>
          </p:cNvPr>
          <p:cNvSpPr>
            <a:spLocks noGrp="1"/>
          </p:cNvSpPr>
          <p:nvPr>
            <p:ph type="ctrTitle"/>
          </p:nvPr>
        </p:nvSpPr>
        <p:spPr>
          <a:xfrm>
            <a:off x="114551" y="1722093"/>
            <a:ext cx="6688080"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 </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is a powerful command that enables arbitrary Git commits to be picked by reference and appended to the current working HEAD. Cherry-picking is the act of picking a commit from a branch and applying it to another. Git cherry-pick can be useful for undoing changes. For example, say a commit is accidentally made to the wrong branch. You can switch to the correct branch and cherry-pick the commit to where it should belong. The git cherry-pick is used to access the changes introduced to a sub-branch, without changing the branch.</a:t>
            </a:r>
            <a:endParaRPr lang="en-IN"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0299C9BC-C878-8749-1FD8-FF1243E661EE}"/>
              </a:ext>
            </a:extLst>
          </p:cNvPr>
          <p:cNvSpPr>
            <a:spLocks noGrp="1"/>
          </p:cNvSpPr>
          <p:nvPr>
            <p:ph type="subTitle" idx="1"/>
          </p:nvPr>
        </p:nvSpPr>
        <p:spPr>
          <a:xfrm>
            <a:off x="693019" y="5280846"/>
            <a:ext cx="10688982" cy="1793721"/>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main motive of a cherry-pick is to apply the changes introduced by some existing commit. A cherry-pick looks at a previous commit in the repository history and updates the changes that were part of that last commit to the current working tree.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6" name="Picture 5">
            <a:extLst>
              <a:ext uri="{FF2B5EF4-FFF2-40B4-BE49-F238E27FC236}">
                <a16:creationId xmlns:a16="http://schemas.microsoft.com/office/drawing/2014/main" id="{E6DD5F2C-7366-3705-DF5E-7E03A7FA2B03}"/>
              </a:ext>
            </a:extLst>
          </p:cNvPr>
          <p:cNvPicPr>
            <a:picLocks noChangeAspect="1"/>
          </p:cNvPicPr>
          <p:nvPr/>
        </p:nvPicPr>
        <p:blipFill>
          <a:blip r:embed="rId2"/>
          <a:stretch>
            <a:fillRect/>
          </a:stretch>
        </p:blipFill>
        <p:spPr>
          <a:xfrm>
            <a:off x="6631966" y="1371982"/>
            <a:ext cx="5445483" cy="2971050"/>
          </a:xfrm>
          <a:prstGeom prst="rect">
            <a:avLst/>
          </a:prstGeom>
        </p:spPr>
      </p:pic>
    </p:spTree>
    <p:extLst>
      <p:ext uri="{BB962C8B-B14F-4D97-AF65-F5344CB8AC3E}">
        <p14:creationId xmlns:p14="http://schemas.microsoft.com/office/powerpoint/2010/main" val="20395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D5AFDA-F708-8647-6AF5-EB6403C61FBA}"/>
              </a:ext>
            </a:extLst>
          </p:cNvPr>
          <p:cNvSpPr txBox="1"/>
          <p:nvPr/>
        </p:nvSpPr>
        <p:spPr>
          <a:xfrm>
            <a:off x="86629" y="144379"/>
            <a:ext cx="11675444" cy="5755422"/>
          </a:xfrm>
          <a:prstGeom prst="rect">
            <a:avLst/>
          </a:prstGeom>
          <a:noFill/>
        </p:spPr>
        <p:txBody>
          <a:bodyPr wrap="square" rtlCol="0">
            <a:spAutoFit/>
          </a:bodyPr>
          <a:lstStyle/>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To demonstrate how to use git cherry-pick let us assume we have a repository with the following branch state:</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 - b - c - d   Main</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e - f - g Feature</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usage is straightforward and can be executed like:</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a:t>
            </a:r>
            <a:r>
              <a:rPr lang="en-US" sz="16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commitSha</a:t>
            </a:r>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In this example, </a:t>
            </a:r>
            <a:r>
              <a:rPr lang="en-US" sz="16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commitSha</a:t>
            </a:r>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is a commit reference. You can find a commit reference by using the git log. In this example, we have constructed let’s say we wanted to use commit `f` in main. First we ensure that we are working on the main branch.</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checkout main</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Then we execute the cherry-pick with the following command:</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f</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Once executed our Git history will look like:</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 - b - c - d - f   Main</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e - f - g Feature</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The f commit has been successfully picked into the main branch</a:t>
            </a:r>
            <a:endParaRPr lang="en-IN"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0AF83A15-EFD0-C67D-D63A-32B2322CD70D}"/>
              </a:ext>
            </a:extLst>
          </p:cNvPr>
          <p:cNvPicPr>
            <a:picLocks noChangeAspect="1"/>
          </p:cNvPicPr>
          <p:nvPr/>
        </p:nvPicPr>
        <p:blipFill>
          <a:blip r:embed="rId2"/>
          <a:stretch>
            <a:fillRect/>
          </a:stretch>
        </p:blipFill>
        <p:spPr>
          <a:xfrm>
            <a:off x="7514550" y="3257800"/>
            <a:ext cx="4430401" cy="2408066"/>
          </a:xfrm>
          <a:prstGeom prst="rect">
            <a:avLst/>
          </a:prstGeom>
        </p:spPr>
      </p:pic>
    </p:spTree>
    <p:extLst>
      <p:ext uri="{BB962C8B-B14F-4D97-AF65-F5344CB8AC3E}">
        <p14:creationId xmlns:p14="http://schemas.microsoft.com/office/powerpoint/2010/main" val="421204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0DEA-E70C-1FCE-02A9-9299FE7F31ED}"/>
              </a:ext>
            </a:extLst>
          </p:cNvPr>
          <p:cNvSpPr>
            <a:spLocks noGrp="1"/>
          </p:cNvSpPr>
          <p:nvPr>
            <p:ph type="title"/>
          </p:nvPr>
        </p:nvSpPr>
        <p:spPr>
          <a:xfrm>
            <a:off x="742624" y="4980687"/>
            <a:ext cx="10571998" cy="970450"/>
          </a:xfrm>
        </p:spPr>
        <p:txBody>
          <a:bodyPr/>
          <a:lstStyle/>
          <a:p>
            <a:r>
              <a:rPr lang="en-IN" sz="4400" dirty="0">
                <a:latin typeface="Cascadia Code SemiBold" panose="020B0609020000020004" pitchFamily="49" charset="0"/>
                <a:ea typeface="Cascadia Code SemiBold" panose="020B0609020000020004" pitchFamily="49" charset="0"/>
                <a:cs typeface="Cascadia Code SemiBold" panose="020B0609020000020004" pitchFamily="49" charset="0"/>
              </a:rPr>
              <a:t>Conclusion:</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This was a short presentation from my side on </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stash</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a:t>
            </a:r>
            <a:r>
              <a:rPr lang="en-IN" sz="28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diff</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switch</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rebase</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a:t>
            </a:r>
          </a:p>
        </p:txBody>
      </p:sp>
    </p:spTree>
    <p:extLst>
      <p:ext uri="{BB962C8B-B14F-4D97-AF65-F5344CB8AC3E}">
        <p14:creationId xmlns:p14="http://schemas.microsoft.com/office/powerpoint/2010/main" val="395980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E71D8-5BDC-A50B-244B-CE567351E6B0}"/>
              </a:ext>
            </a:extLst>
          </p:cNvPr>
          <p:cNvSpPr txBox="1"/>
          <p:nvPr/>
        </p:nvSpPr>
        <p:spPr>
          <a:xfrm>
            <a:off x="3869356" y="1511167"/>
            <a:ext cx="5043638" cy="4708981"/>
          </a:xfrm>
          <a:prstGeom prst="rect">
            <a:avLst/>
          </a:prstGeom>
          <a:noFill/>
        </p:spPr>
        <p:txBody>
          <a:bodyPr wrap="square" rtlCol="0">
            <a:spAutoFit/>
          </a:bodyPr>
          <a:lstStyle/>
          <a:p>
            <a:r>
              <a:rPr lang="en-IN" sz="15000" dirty="0">
                <a:latin typeface="Chiller" panose="04020404031007020602" pitchFamily="82" charset="0"/>
              </a:rPr>
              <a:t>Thank you</a:t>
            </a:r>
          </a:p>
        </p:txBody>
      </p:sp>
    </p:spTree>
    <p:extLst>
      <p:ext uri="{BB962C8B-B14F-4D97-AF65-F5344CB8AC3E}">
        <p14:creationId xmlns:p14="http://schemas.microsoft.com/office/powerpoint/2010/main" val="404351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FCC80-5348-63CD-ECF1-0182C107ABA2}"/>
              </a:ext>
            </a:extLst>
          </p:cNvPr>
          <p:cNvSpPr txBox="1"/>
          <p:nvPr/>
        </p:nvSpPr>
        <p:spPr>
          <a:xfrm>
            <a:off x="490888" y="452387"/>
            <a:ext cx="10876548" cy="6001643"/>
          </a:xfrm>
          <a:prstGeom prst="rect">
            <a:avLst/>
          </a:prstGeom>
          <a:noFill/>
        </p:spPr>
        <p:txBody>
          <a:bodyPr wrap="square" rtlCol="0">
            <a:spAutoFit/>
          </a:bodyPr>
          <a:lstStyle/>
          <a:p>
            <a:r>
              <a:rPr lang="en-IN" sz="2400" b="1" u="sng" dirty="0">
                <a:latin typeface="Cascadia Code SemiBold" panose="020B0609020000020004" pitchFamily="49" charset="0"/>
                <a:ea typeface="Cascadia Code SemiBold" panose="020B0609020000020004" pitchFamily="49" charset="0"/>
                <a:cs typeface="Cascadia Code SemiBold" panose="020B0609020000020004" pitchFamily="49" charset="0"/>
              </a:rPr>
              <a:t>ACKNOWLEDGEMENT</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I have taken help from these sites :</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2"/>
              </a:rPr>
              <a:t>https://www.atlassian.com/git/tutorials</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3"/>
              </a:rPr>
              <a:t>https://www.javatpoint.com/</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4"/>
              </a:rPr>
              <a:t>https://www.git-tower.com/windows?utm_source=learn-website&amp;utm_medium=navigation</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5"/>
              </a:rPr>
              <a:t>https://www.youtube.com/watch?v=8JJ101D3knE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I have used some images available on Google as well.</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This was the first time I tried to understand git. It was an interesting experience. Looking forward to learning more.</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Amrita Ghosh.</a:t>
            </a:r>
          </a:p>
          <a:p>
            <a:endParaRPr lang="en-IN" dirty="0"/>
          </a:p>
        </p:txBody>
      </p:sp>
    </p:spTree>
    <p:extLst>
      <p:ext uri="{BB962C8B-B14F-4D97-AF65-F5344CB8AC3E}">
        <p14:creationId xmlns:p14="http://schemas.microsoft.com/office/powerpoint/2010/main" val="78607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F11D-FA06-C552-E4A0-0E14AC0CE8BC}"/>
              </a:ext>
            </a:extLst>
          </p:cNvPr>
          <p:cNvSpPr>
            <a:spLocks noGrp="1"/>
          </p:cNvSpPr>
          <p:nvPr>
            <p:ph type="ctrTitle"/>
          </p:nvPr>
        </p:nvSpPr>
        <p:spPr>
          <a:xfrm>
            <a:off x="328738" y="2828022"/>
            <a:ext cx="4339515" cy="1946505"/>
          </a:xfrm>
        </p:spPr>
        <p:txBody>
          <a:bodyPr/>
          <a:lstStyle/>
          <a:p>
            <a:r>
              <a:rPr lang="en-IN" b="0"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stash command</a:t>
            </a: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1800" dirty="0"/>
              <a:t>Git stash is extremely useful when you have some changes that you want to save but aren't ready to make a commit. Git stash stores the changes you made to the working directory locally and allows you to retrieve the changes when you need them. </a:t>
            </a:r>
            <a:endParaRPr lang="en-IN" sz="1800" dirty="0"/>
          </a:p>
        </p:txBody>
      </p:sp>
      <p:sp>
        <p:nvSpPr>
          <p:cNvPr id="3" name="Subtitle 2">
            <a:extLst>
              <a:ext uri="{FF2B5EF4-FFF2-40B4-BE49-F238E27FC236}">
                <a16:creationId xmlns:a16="http://schemas.microsoft.com/office/drawing/2014/main" id="{87592F84-01A8-0C74-239D-6C6708395DFF}"/>
              </a:ext>
            </a:extLst>
          </p:cNvPr>
          <p:cNvSpPr>
            <a:spLocks noGrp="1"/>
          </p:cNvSpPr>
          <p:nvPr>
            <p:ph type="subTitle" idx="1"/>
          </p:nvPr>
        </p:nvSpPr>
        <p:spPr>
          <a:xfrm>
            <a:off x="423512" y="5280846"/>
            <a:ext cx="10958489" cy="1232449"/>
          </a:xfrm>
        </p:spPr>
        <p:txBody>
          <a:bodyPr>
            <a:normAutofit/>
          </a:bodyPr>
          <a:lstStyle/>
          <a:p>
            <a:r>
              <a:rPr lang="en-US" sz="2300" dirty="0">
                <a:latin typeface="Cascadia Code SemiBold" panose="020B0609020000020004" pitchFamily="49" charset="0"/>
                <a:ea typeface="Cascadia Code SemiBold" panose="020B0609020000020004" pitchFamily="49" charset="0"/>
                <a:cs typeface="Cascadia Code SemiBold" panose="020B0609020000020004" pitchFamily="49" charset="0"/>
              </a:rPr>
              <a:t>The simplest command to stash your changes is git stash:</a:t>
            </a:r>
          </a:p>
          <a:p>
            <a:endParaRPr lang="en-IN" dirty="0"/>
          </a:p>
        </p:txBody>
      </p:sp>
      <p:pic>
        <p:nvPicPr>
          <p:cNvPr id="5" name="Picture 4">
            <a:extLst>
              <a:ext uri="{FF2B5EF4-FFF2-40B4-BE49-F238E27FC236}">
                <a16:creationId xmlns:a16="http://schemas.microsoft.com/office/drawing/2014/main" id="{05898D93-B202-26FB-006E-05EDF13120E0}"/>
              </a:ext>
            </a:extLst>
          </p:cNvPr>
          <p:cNvPicPr>
            <a:picLocks noChangeAspect="1"/>
          </p:cNvPicPr>
          <p:nvPr/>
        </p:nvPicPr>
        <p:blipFill>
          <a:blip r:embed="rId2"/>
          <a:stretch>
            <a:fillRect/>
          </a:stretch>
        </p:blipFill>
        <p:spPr>
          <a:xfrm>
            <a:off x="5015964" y="676190"/>
            <a:ext cx="6704797" cy="3657162"/>
          </a:xfrm>
          <a:prstGeom prst="rect">
            <a:avLst/>
          </a:prstGeom>
        </p:spPr>
      </p:pic>
      <p:pic>
        <p:nvPicPr>
          <p:cNvPr id="7" name="Picture 6">
            <a:extLst>
              <a:ext uri="{FF2B5EF4-FFF2-40B4-BE49-F238E27FC236}">
                <a16:creationId xmlns:a16="http://schemas.microsoft.com/office/drawing/2014/main" id="{21490778-0FCF-6968-C815-B7CDB29B6A3E}"/>
              </a:ext>
            </a:extLst>
          </p:cNvPr>
          <p:cNvPicPr>
            <a:picLocks noChangeAspect="1"/>
          </p:cNvPicPr>
          <p:nvPr/>
        </p:nvPicPr>
        <p:blipFill>
          <a:blip r:embed="rId3"/>
          <a:stretch>
            <a:fillRect/>
          </a:stretch>
        </p:blipFill>
        <p:spPr>
          <a:xfrm>
            <a:off x="546289" y="5897070"/>
            <a:ext cx="6902805" cy="857294"/>
          </a:xfrm>
          <a:prstGeom prst="rect">
            <a:avLst/>
          </a:prstGeom>
        </p:spPr>
      </p:pic>
    </p:spTree>
    <p:extLst>
      <p:ext uri="{BB962C8B-B14F-4D97-AF65-F5344CB8AC3E}">
        <p14:creationId xmlns:p14="http://schemas.microsoft.com/office/powerpoint/2010/main" val="183580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5A3D4-2651-6969-F6DA-866CF0F3FC2A}"/>
              </a:ext>
            </a:extLst>
          </p:cNvPr>
          <p:cNvSpPr txBox="1"/>
          <p:nvPr/>
        </p:nvSpPr>
        <p:spPr>
          <a:xfrm>
            <a:off x="7918382" y="689788"/>
            <a:ext cx="3811605" cy="5693866"/>
          </a:xfrm>
          <a:prstGeom prst="rect">
            <a:avLst/>
          </a:prstGeom>
          <a:noFill/>
        </p:spPr>
        <p:txBody>
          <a:bodyPr wrap="square" rtlCol="0">
            <a:spAutoFit/>
          </a:bodyPr>
          <a:lstStyle/>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Before you can run git stash, you need to have some uncommitted changes in your Git repository.</a:t>
            </a: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By default, git stash stores (or "stashes") the uncommitted changes (staged and </a:t>
            </a:r>
            <a:r>
              <a:rPr lang="en-US" sz="14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unstaged</a:t>
            </a:r>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 files) and overlooks untracked and ignored files. Usually, you don't need to stash untracked and ignored files, but sometimes they might interfere with other things you want to do in your codebase.</a:t>
            </a:r>
          </a:p>
          <a:p>
            <a:endPar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You can use additional options to let git stash take care of untracked and ignored files:</a:t>
            </a:r>
          </a:p>
          <a:p>
            <a:endPar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git stash -u or git stash --include-untracked stash untracked files.</a:t>
            </a: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git stash -a or git stash --all stash untracked files and ignored files.</a:t>
            </a:r>
          </a:p>
          <a:p>
            <a:r>
              <a:rPr lang="en-US" sz="1400" dirty="0">
                <a:latin typeface="Cascadia Code SemiBold" panose="020B0609020000020004" pitchFamily="49" charset="0"/>
                <a:ea typeface="Cascadia Code SemiBold" panose="020B0609020000020004" pitchFamily="49" charset="0"/>
                <a:cs typeface="Cascadia Code SemiBold" panose="020B0609020000020004" pitchFamily="49" charset="0"/>
              </a:rPr>
              <a:t>To stash specific files, you can use the command git stash -p or git stash –patch:</a:t>
            </a:r>
            <a:endParaRPr lang="en-IN" sz="1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6" name="Picture 5">
            <a:extLst>
              <a:ext uri="{FF2B5EF4-FFF2-40B4-BE49-F238E27FC236}">
                <a16:creationId xmlns:a16="http://schemas.microsoft.com/office/drawing/2014/main" id="{DD03B370-6FA7-E776-0E2A-B1800C96CDE0}"/>
              </a:ext>
            </a:extLst>
          </p:cNvPr>
          <p:cNvPicPr>
            <a:picLocks noChangeAspect="1"/>
          </p:cNvPicPr>
          <p:nvPr/>
        </p:nvPicPr>
        <p:blipFill>
          <a:blip r:embed="rId2"/>
          <a:stretch>
            <a:fillRect/>
          </a:stretch>
        </p:blipFill>
        <p:spPr>
          <a:xfrm>
            <a:off x="306354" y="200877"/>
            <a:ext cx="5606766" cy="2009857"/>
          </a:xfrm>
          <a:prstGeom prst="rect">
            <a:avLst/>
          </a:prstGeom>
        </p:spPr>
      </p:pic>
      <p:pic>
        <p:nvPicPr>
          <p:cNvPr id="10" name="Picture 9">
            <a:extLst>
              <a:ext uri="{FF2B5EF4-FFF2-40B4-BE49-F238E27FC236}">
                <a16:creationId xmlns:a16="http://schemas.microsoft.com/office/drawing/2014/main" id="{353ED1D4-6966-47B5-9C66-25B94CEA108D}"/>
              </a:ext>
            </a:extLst>
          </p:cNvPr>
          <p:cNvPicPr>
            <a:picLocks noChangeAspect="1"/>
          </p:cNvPicPr>
          <p:nvPr/>
        </p:nvPicPr>
        <p:blipFill rotWithShape="1">
          <a:blip r:embed="rId3"/>
          <a:srcRect r="19589" b="13463"/>
          <a:stretch/>
        </p:blipFill>
        <p:spPr>
          <a:xfrm>
            <a:off x="306354" y="2227766"/>
            <a:ext cx="5606766" cy="236301"/>
          </a:xfrm>
          <a:prstGeom prst="rect">
            <a:avLst/>
          </a:prstGeom>
        </p:spPr>
      </p:pic>
      <p:sp>
        <p:nvSpPr>
          <p:cNvPr id="11" name="TextBox 10">
            <a:extLst>
              <a:ext uri="{FF2B5EF4-FFF2-40B4-BE49-F238E27FC236}">
                <a16:creationId xmlns:a16="http://schemas.microsoft.com/office/drawing/2014/main" id="{F8DD7612-19B1-A443-F5F2-216099D16A7C}"/>
              </a:ext>
            </a:extLst>
          </p:cNvPr>
          <p:cNvSpPr txBox="1"/>
          <p:nvPr/>
        </p:nvSpPr>
        <p:spPr>
          <a:xfrm>
            <a:off x="462013" y="3108960"/>
            <a:ext cx="5284269" cy="313932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How Stash command works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1. Save changes to branch A.</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2. Run git stash.</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3. Check out branch B.</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4. Fix the bug in branch B.</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5. Commit and (optionally) push to remote.</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6. Check out branch A</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7. Run git stash pop to get your stashed changes back.</a:t>
            </a:r>
          </a:p>
        </p:txBody>
      </p:sp>
      <p:pic>
        <p:nvPicPr>
          <p:cNvPr id="15" name="Picture 14">
            <a:extLst>
              <a:ext uri="{FF2B5EF4-FFF2-40B4-BE49-F238E27FC236}">
                <a16:creationId xmlns:a16="http://schemas.microsoft.com/office/drawing/2014/main" id="{0193CD39-7EB1-43AE-5766-725D8086DBF1}"/>
              </a:ext>
            </a:extLst>
          </p:cNvPr>
          <p:cNvPicPr>
            <a:picLocks noChangeAspect="1"/>
          </p:cNvPicPr>
          <p:nvPr/>
        </p:nvPicPr>
        <p:blipFill>
          <a:blip r:embed="rId4"/>
          <a:stretch>
            <a:fillRect/>
          </a:stretch>
        </p:blipFill>
        <p:spPr>
          <a:xfrm>
            <a:off x="4481972" y="2612703"/>
            <a:ext cx="3269572" cy="2034563"/>
          </a:xfrm>
          <a:prstGeom prst="rect">
            <a:avLst/>
          </a:prstGeom>
        </p:spPr>
      </p:pic>
    </p:spTree>
    <p:extLst>
      <p:ext uri="{BB962C8B-B14F-4D97-AF65-F5344CB8AC3E}">
        <p14:creationId xmlns:p14="http://schemas.microsoft.com/office/powerpoint/2010/main" val="205642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B6FD-687B-24BA-5875-0CD82D2AB34D}"/>
              </a:ext>
            </a:extLst>
          </p:cNvPr>
          <p:cNvSpPr>
            <a:spLocks noGrp="1"/>
          </p:cNvSpPr>
          <p:nvPr>
            <p:ph type="ctrTitle"/>
          </p:nvPr>
        </p:nvSpPr>
        <p:spPr>
          <a:xfrm>
            <a:off x="213235" y="457949"/>
            <a:ext cx="5484921"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performs a binary search to find the faulty commit</a:t>
            </a:r>
            <a:endPar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0E58C986-3125-F553-770F-36911845A794}"/>
              </a:ext>
            </a:extLst>
          </p:cNvPr>
          <p:cNvSpPr>
            <a:spLocks noGrp="1"/>
          </p:cNvSpPr>
          <p:nvPr>
            <p:ph type="subTitle" idx="1"/>
          </p:nvPr>
        </p:nvSpPr>
        <p:spPr>
          <a:xfrm>
            <a:off x="298383" y="5280846"/>
            <a:ext cx="11083618" cy="2005477"/>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bisect command is used to discover the commit that has introduced a bug in the code. It helps track down the commit where the code works and the commit where it does not, hence, tracking down the commit that introduced the bug into the code.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BDD80792-8117-8718-C787-603DE9B9DD6D}"/>
              </a:ext>
            </a:extLst>
          </p:cNvPr>
          <p:cNvPicPr>
            <a:picLocks noChangeAspect="1"/>
          </p:cNvPicPr>
          <p:nvPr/>
        </p:nvPicPr>
        <p:blipFill>
          <a:blip r:embed="rId2"/>
          <a:stretch>
            <a:fillRect/>
          </a:stretch>
        </p:blipFill>
        <p:spPr>
          <a:xfrm>
            <a:off x="5698156" y="330947"/>
            <a:ext cx="6070006" cy="3413279"/>
          </a:xfrm>
          <a:prstGeom prst="rect">
            <a:avLst/>
          </a:prstGeom>
        </p:spPr>
      </p:pic>
    </p:spTree>
    <p:extLst>
      <p:ext uri="{BB962C8B-B14F-4D97-AF65-F5344CB8AC3E}">
        <p14:creationId xmlns:p14="http://schemas.microsoft.com/office/powerpoint/2010/main" val="193921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77E0-CC18-AFB0-9ABD-C4007FA98A5A}"/>
              </a:ext>
            </a:extLst>
          </p:cNvPr>
          <p:cNvSpPr txBox="1"/>
          <p:nvPr/>
        </p:nvSpPr>
        <p:spPr>
          <a:xfrm>
            <a:off x="231006" y="413886"/>
            <a:ext cx="5091765" cy="2862322"/>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following code demonstrates the use of git bisect to find the faulty commit.</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indent="-342900">
              <a:buAutoNum type="arabicPeriod"/>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Initializing the repository</a:t>
            </a:r>
          </a:p>
          <a:p>
            <a:pPr marL="342900" indent="-342900">
              <a:buAutoNum type="arabicPeriod"/>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Creating commits to demonstrate git bisect</a:t>
            </a:r>
          </a:p>
          <a:p>
            <a:pPr marL="342900" indent="-342900">
              <a:buAutoNum type="arabicPeriod"/>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Finding the log history and narrowing down the bad commit.</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4" name="Picture 3">
            <a:extLst>
              <a:ext uri="{FF2B5EF4-FFF2-40B4-BE49-F238E27FC236}">
                <a16:creationId xmlns:a16="http://schemas.microsoft.com/office/drawing/2014/main" id="{E5A5E3A7-641C-7F19-123F-D9FB99162642}"/>
              </a:ext>
            </a:extLst>
          </p:cNvPr>
          <p:cNvPicPr>
            <a:picLocks noChangeAspect="1"/>
          </p:cNvPicPr>
          <p:nvPr/>
        </p:nvPicPr>
        <p:blipFill>
          <a:blip r:embed="rId2"/>
          <a:stretch>
            <a:fillRect/>
          </a:stretch>
        </p:blipFill>
        <p:spPr>
          <a:xfrm>
            <a:off x="1248626" y="4021654"/>
            <a:ext cx="5848350" cy="1047750"/>
          </a:xfrm>
          <a:prstGeom prst="rect">
            <a:avLst/>
          </a:prstGeom>
        </p:spPr>
      </p:pic>
      <p:pic>
        <p:nvPicPr>
          <p:cNvPr id="6" name="Picture 5">
            <a:extLst>
              <a:ext uri="{FF2B5EF4-FFF2-40B4-BE49-F238E27FC236}">
                <a16:creationId xmlns:a16="http://schemas.microsoft.com/office/drawing/2014/main" id="{40B4F5CF-B9B8-F0C3-8D5E-AF7D602FE7E7}"/>
              </a:ext>
            </a:extLst>
          </p:cNvPr>
          <p:cNvPicPr>
            <a:picLocks noChangeAspect="1"/>
          </p:cNvPicPr>
          <p:nvPr/>
        </p:nvPicPr>
        <p:blipFill>
          <a:blip r:embed="rId3"/>
          <a:stretch>
            <a:fillRect/>
          </a:stretch>
        </p:blipFill>
        <p:spPr>
          <a:xfrm>
            <a:off x="1248626" y="5191927"/>
            <a:ext cx="8582025" cy="1057275"/>
          </a:xfrm>
          <a:prstGeom prst="rect">
            <a:avLst/>
          </a:prstGeom>
        </p:spPr>
      </p:pic>
      <p:sp>
        <p:nvSpPr>
          <p:cNvPr id="7" name="TextBox 6">
            <a:extLst>
              <a:ext uri="{FF2B5EF4-FFF2-40B4-BE49-F238E27FC236}">
                <a16:creationId xmlns:a16="http://schemas.microsoft.com/office/drawing/2014/main" id="{AD193E6F-7708-9A04-9ADD-8F7E3887D2BA}"/>
              </a:ext>
            </a:extLst>
          </p:cNvPr>
          <p:cNvSpPr txBox="1"/>
          <p:nvPr/>
        </p:nvSpPr>
        <p:spPr>
          <a:xfrm>
            <a:off x="6574056" y="289679"/>
            <a:ext cx="5091765" cy="313932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We can now categorize the first commit as good and the last commit as bad. We check the contents of the test file.</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now takes us to another commit. We repeat the process till the new commit to being bad.</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finally returns the commit to us where the first error took place.</a:t>
            </a:r>
          </a:p>
        </p:txBody>
      </p:sp>
    </p:spTree>
    <p:extLst>
      <p:ext uri="{BB962C8B-B14F-4D97-AF65-F5344CB8AC3E}">
        <p14:creationId xmlns:p14="http://schemas.microsoft.com/office/powerpoint/2010/main" val="271687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18AC-BC18-4D01-0CA7-B93644D723D4}"/>
              </a:ext>
            </a:extLst>
          </p:cNvPr>
          <p:cNvSpPr>
            <a:spLocks noGrp="1"/>
          </p:cNvSpPr>
          <p:nvPr>
            <p:ph type="ctrTitle"/>
          </p:nvPr>
        </p:nvSpPr>
        <p:spPr>
          <a:xfrm>
            <a:off x="86627" y="1449147"/>
            <a:ext cx="6256421"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a:t>
            </a:r>
            <a:r>
              <a:rPr lang="en-IN" u="sng"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a:t>
            </a:r>
            <a:r>
              <a:rPr lang="en-US" sz="20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 command is used for Git to record updates made to the tip of branches. It allows returning to commits even to the ones that are not referenced by any branch or any tag. After rewriting history, the </a:t>
            </a:r>
            <a:r>
              <a:rPr lang="en-US" sz="20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 includes information about the previous state of branches and makes it possible to go back to that state if needed.</a:t>
            </a:r>
            <a:endPar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322E99E6-94E9-195F-65BA-E48C99E19DB2}"/>
              </a:ext>
            </a:extLst>
          </p:cNvPr>
          <p:cNvSpPr>
            <a:spLocks noGrp="1"/>
          </p:cNvSpPr>
          <p:nvPr>
            <p:ph type="subTitle" idx="1"/>
          </p:nvPr>
        </p:nvSpPr>
        <p:spPr>
          <a:xfrm>
            <a:off x="1" y="5280847"/>
            <a:ext cx="7066422" cy="1384048"/>
          </a:xfrm>
        </p:spPr>
        <p:txBody>
          <a:bodyPr>
            <a:normAutofit lnSpcReduction="10000"/>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Reference logs, or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reflogs</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record when the tips of branches and other references were updated in the local repository.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Reflogs</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are useful in various Git commands, to specify the old value of a reference.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24C0BEEA-B621-8F79-AD3E-3E80D26CAFE8}"/>
              </a:ext>
            </a:extLst>
          </p:cNvPr>
          <p:cNvPicPr>
            <a:picLocks noChangeAspect="1"/>
          </p:cNvPicPr>
          <p:nvPr/>
        </p:nvPicPr>
        <p:blipFill>
          <a:blip r:embed="rId2"/>
          <a:stretch>
            <a:fillRect/>
          </a:stretch>
        </p:blipFill>
        <p:spPr>
          <a:xfrm>
            <a:off x="6895288" y="193105"/>
            <a:ext cx="4874076" cy="3056321"/>
          </a:xfrm>
          <a:prstGeom prst="rect">
            <a:avLst/>
          </a:prstGeom>
        </p:spPr>
      </p:pic>
      <p:pic>
        <p:nvPicPr>
          <p:cNvPr id="7" name="Picture 6">
            <a:extLst>
              <a:ext uri="{FF2B5EF4-FFF2-40B4-BE49-F238E27FC236}">
                <a16:creationId xmlns:a16="http://schemas.microsoft.com/office/drawing/2014/main" id="{27F2ECD7-76BC-CCC8-A89B-730D1B3CD5F0}"/>
              </a:ext>
            </a:extLst>
          </p:cNvPr>
          <p:cNvPicPr>
            <a:picLocks noChangeAspect="1"/>
          </p:cNvPicPr>
          <p:nvPr/>
        </p:nvPicPr>
        <p:blipFill>
          <a:blip r:embed="rId3"/>
          <a:stretch>
            <a:fillRect/>
          </a:stretch>
        </p:blipFill>
        <p:spPr>
          <a:xfrm>
            <a:off x="8085002" y="3429000"/>
            <a:ext cx="2824401" cy="3297181"/>
          </a:xfrm>
          <a:prstGeom prst="rect">
            <a:avLst/>
          </a:prstGeom>
        </p:spPr>
      </p:pic>
    </p:spTree>
    <p:extLst>
      <p:ext uri="{BB962C8B-B14F-4D97-AF65-F5344CB8AC3E}">
        <p14:creationId xmlns:p14="http://schemas.microsoft.com/office/powerpoint/2010/main" val="80704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B67680-BDAB-9239-C226-E605A21D5753}"/>
              </a:ext>
            </a:extLst>
          </p:cNvPr>
          <p:cNvPicPr>
            <a:picLocks noChangeAspect="1"/>
          </p:cNvPicPr>
          <p:nvPr/>
        </p:nvPicPr>
        <p:blipFill>
          <a:blip r:embed="rId2"/>
          <a:stretch>
            <a:fillRect/>
          </a:stretch>
        </p:blipFill>
        <p:spPr>
          <a:xfrm>
            <a:off x="923922" y="2964059"/>
            <a:ext cx="3763684" cy="2115062"/>
          </a:xfrm>
          <a:prstGeom prst="rect">
            <a:avLst/>
          </a:prstGeom>
        </p:spPr>
      </p:pic>
      <p:pic>
        <p:nvPicPr>
          <p:cNvPr id="4" name="Picture 3">
            <a:extLst>
              <a:ext uri="{FF2B5EF4-FFF2-40B4-BE49-F238E27FC236}">
                <a16:creationId xmlns:a16="http://schemas.microsoft.com/office/drawing/2014/main" id="{44127099-0BA5-9D40-D6DB-46911D9E79CD}"/>
              </a:ext>
            </a:extLst>
          </p:cNvPr>
          <p:cNvPicPr>
            <a:picLocks noChangeAspect="1"/>
          </p:cNvPicPr>
          <p:nvPr/>
        </p:nvPicPr>
        <p:blipFill>
          <a:blip r:embed="rId3"/>
          <a:stretch>
            <a:fillRect/>
          </a:stretch>
        </p:blipFill>
        <p:spPr>
          <a:xfrm>
            <a:off x="5219928" y="387506"/>
            <a:ext cx="6459250" cy="3866860"/>
          </a:xfrm>
          <a:prstGeom prst="rect">
            <a:avLst/>
          </a:prstGeom>
        </p:spPr>
      </p:pic>
      <p:sp>
        <p:nvSpPr>
          <p:cNvPr id="5" name="TextBox 4">
            <a:extLst>
              <a:ext uri="{FF2B5EF4-FFF2-40B4-BE49-F238E27FC236}">
                <a16:creationId xmlns:a16="http://schemas.microsoft.com/office/drawing/2014/main" id="{AC9EF083-91A9-A38A-66C0-193E6F71F727}"/>
              </a:ext>
            </a:extLst>
          </p:cNvPr>
          <p:cNvSpPr txBox="1"/>
          <p:nvPr/>
        </p:nvSpPr>
        <p:spPr>
          <a:xfrm>
            <a:off x="259882" y="387506"/>
            <a:ext cx="5091764" cy="5355312"/>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Recover a deleted branch using Git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Step 1: History logs of all the references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Step 2: Identify the history stamp</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Step 3: Recover</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Output:</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7" name="Picture 6">
            <a:extLst>
              <a:ext uri="{FF2B5EF4-FFF2-40B4-BE49-F238E27FC236}">
                <a16:creationId xmlns:a16="http://schemas.microsoft.com/office/drawing/2014/main" id="{A9B32708-FEEC-CBB0-ACF2-6C80FF8F5B64}"/>
              </a:ext>
            </a:extLst>
          </p:cNvPr>
          <p:cNvPicPr>
            <a:picLocks noChangeAspect="1"/>
          </p:cNvPicPr>
          <p:nvPr/>
        </p:nvPicPr>
        <p:blipFill>
          <a:blip r:embed="rId4"/>
          <a:stretch>
            <a:fillRect/>
          </a:stretch>
        </p:blipFill>
        <p:spPr>
          <a:xfrm>
            <a:off x="182880" y="5584780"/>
            <a:ext cx="9695238" cy="885714"/>
          </a:xfrm>
          <a:prstGeom prst="rect">
            <a:avLst/>
          </a:prstGeom>
        </p:spPr>
      </p:pic>
    </p:spTree>
    <p:extLst>
      <p:ext uri="{BB962C8B-B14F-4D97-AF65-F5344CB8AC3E}">
        <p14:creationId xmlns:p14="http://schemas.microsoft.com/office/powerpoint/2010/main" val="404816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4FA5-DD5A-AD8A-E584-6842683C8E79}"/>
              </a:ext>
            </a:extLst>
          </p:cNvPr>
          <p:cNvSpPr>
            <a:spLocks noGrp="1"/>
          </p:cNvSpPr>
          <p:nvPr>
            <p:ph type="ctrTitle"/>
          </p:nvPr>
        </p:nvSpPr>
        <p:spPr>
          <a:xfrm>
            <a:off x="163629" y="654518"/>
            <a:ext cx="5505651" cy="3850105"/>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diff </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1800" dirty="0">
                <a:latin typeface="Cascadia Code SemiBold" panose="020B0609020000020004" pitchFamily="49" charset="0"/>
                <a:ea typeface="Cascadia Code SemiBold" panose="020B0609020000020004" pitchFamily="49" charset="0"/>
                <a:cs typeface="Cascadia Code SemiBold" panose="020B0609020000020004" pitchFamily="49" charset="0"/>
              </a:rPr>
              <a:t>Diffing is a function that takes two input data sets and outputs the changes between them. git diff is a multi-use Git command that when executed runs a diff function on Git data sources. These data sources can be commits, branches, files and more.</a:t>
            </a:r>
            <a:endParaRPr lang="en-IN" sz="18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E1656A6C-F94A-FF85-A4B5-FBA6134CC7AA}"/>
              </a:ext>
            </a:extLst>
          </p:cNvPr>
          <p:cNvSpPr>
            <a:spLocks noGrp="1"/>
          </p:cNvSpPr>
          <p:nvPr>
            <p:ph type="subTitle" idx="1"/>
          </p:nvPr>
        </p:nvSpPr>
        <p:spPr>
          <a:xfrm>
            <a:off x="163629" y="5280847"/>
            <a:ext cx="11218372" cy="1448584"/>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Diff command is used in git to track the difference between the changes made on a file. Since Git is a version control system, tracking changes are something very vital to it. Diff command takes two inputs and reflects the differences between them.</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5C57F68B-0097-42DB-9EA9-493C27AE7070}"/>
              </a:ext>
            </a:extLst>
          </p:cNvPr>
          <p:cNvPicPr>
            <a:picLocks noChangeAspect="1"/>
          </p:cNvPicPr>
          <p:nvPr/>
        </p:nvPicPr>
        <p:blipFill>
          <a:blip r:embed="rId2"/>
          <a:stretch>
            <a:fillRect/>
          </a:stretch>
        </p:blipFill>
        <p:spPr>
          <a:xfrm>
            <a:off x="6018998" y="128569"/>
            <a:ext cx="5828571" cy="45968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3790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209</TotalTime>
  <Words>1871</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Cascadia Code SemiBold</vt:lpstr>
      <vt:lpstr>Century Gothic</vt:lpstr>
      <vt:lpstr>Chiller</vt:lpstr>
      <vt:lpstr>Wingdings 2</vt:lpstr>
      <vt:lpstr>Quotable</vt:lpstr>
      <vt:lpstr>KOSS SELECTION TASK</vt:lpstr>
      <vt:lpstr>PowerPoint Presentation</vt:lpstr>
      <vt:lpstr>Git stash command. Git stash is extremely useful when you have some changes that you want to save but aren't ready to make a commit. Git stash stores the changes you made to the working directory locally and allows you to retrieve the changes when you need them. </vt:lpstr>
      <vt:lpstr>PowerPoint Presentation</vt:lpstr>
      <vt:lpstr>Git Bisect Command  git bisect performs a binary search to find the faulty commit</vt:lpstr>
      <vt:lpstr>PowerPoint Presentation</vt:lpstr>
      <vt:lpstr>Git reflog  Command The git reflog command is used for Git to record updates made to the tip of branches. It allows returning to commits even to the ones that are not referenced by any branch or any tag. After rewriting history, the reflog includes information about the previous state of branches and makes it possible to go back to that state if needed.</vt:lpstr>
      <vt:lpstr>PowerPoint Presentation</vt:lpstr>
      <vt:lpstr>Git diff  command Diffing is a function that takes two input data sets and outputs the changes between them. git diff is a multi-use Git command that when executed runs a diff function on Git data sources. These data sources can be commits, branches, files and more.</vt:lpstr>
      <vt:lpstr>PowerPoint Presentation</vt:lpstr>
      <vt:lpstr>  Git switch  Command  The git checkout command allows you to switch branches by updating the files in your working tree to match the version stored in the branch that you wish to switch to</vt:lpstr>
      <vt:lpstr>PowerPoint Presentation</vt:lpstr>
      <vt:lpstr>Git rebase command Rebasing is a process to reapply commits on top of another base trip. It is used to apply a sequence of commits from distinct branches into a final commit. It is an alternative of git merge command. It is a linear process of merging. </vt:lpstr>
      <vt:lpstr>PowerPoint Presentation</vt:lpstr>
      <vt:lpstr>Git cherry-pick Command  git cherry-pick is a powerful command that enables arbitrary Git commits to be picked by reference and appended to the current working HEAD. Cherry-picking is the act of picking a commit from a branch and applying it to another. Git cherry-pick can be useful for undoing changes. For example, say a commit is accidentally made to the wrong branch. You can switch to the correct branch and cherry-pick the commit to where it should belong. The git cherry-pick is used to access the changes introduced to a sub-branch, without changing the branch.</vt:lpstr>
      <vt:lpstr>PowerPoint Presentation</vt:lpstr>
      <vt:lpstr>Conclusion:    This was a short presentation from my side on  git stash git bisect git reflog git diff git switch git rebase git cherry-pick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KOSS SELECTION TASK</dc:title>
  <dc:creator>Amrita Ghosh</dc:creator>
  <cp:lastModifiedBy>Amrita Ghosh</cp:lastModifiedBy>
  <cp:revision>2</cp:revision>
  <dcterms:created xsi:type="dcterms:W3CDTF">2022-06-08T15:22:08Z</dcterms:created>
  <dcterms:modified xsi:type="dcterms:W3CDTF">2022-06-08T18:52:01Z</dcterms:modified>
</cp:coreProperties>
</file>