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303" r:id="rId2"/>
    <p:sldId id="256" r:id="rId3"/>
    <p:sldId id="258" r:id="rId4"/>
    <p:sldId id="262" r:id="rId5"/>
    <p:sldId id="260" r:id="rId6"/>
    <p:sldId id="263" r:id="rId7"/>
    <p:sldId id="269" r:id="rId8"/>
    <p:sldId id="266" r:id="rId9"/>
    <p:sldId id="264" r:id="rId10"/>
    <p:sldId id="272" r:id="rId11"/>
    <p:sldId id="268" r:id="rId12"/>
    <p:sldId id="273" r:id="rId13"/>
    <p:sldId id="305" r:id="rId14"/>
    <p:sldId id="281" r:id="rId15"/>
    <p:sldId id="304" r:id="rId16"/>
    <p:sldId id="280" r:id="rId17"/>
    <p:sldId id="284" r:id="rId1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0"/>
    </p:embeddedFon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Merriweather Black" panose="00000A00000000000000" pitchFamily="2" charset="0"/>
      <p:bold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Source Serif Pro" panose="02040603050405020204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A19D"/>
    <a:srgbClr val="FFCC99"/>
    <a:srgbClr val="A89E90"/>
    <a:srgbClr val="A46D54"/>
    <a:srgbClr val="D29466"/>
    <a:srgbClr val="FFFFFF"/>
    <a:srgbClr val="1B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E9B4BA-06A1-4548-B323-7F9FDD951CF8}">
  <a:tblStyle styleId="{B2E9B4BA-06A1-4548-B323-7F9FDD951C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1c9dfcaa3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1c9dfcaa3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1c9dfcaa3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1c9dfcaa3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1c9dfca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1c9dfca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220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37a69d49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a37a69d49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1c9dfca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1c9dfca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108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a37a69d49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a37a69d49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1c9dfcaa3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a1c9dfcaa3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bb8b22931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bb8b22931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1c9dfcaa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1c9dfcaa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1c9dfcaa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1c9dfcaa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1c9dfcaa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1c9dfcaa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1c9dfcaa3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1c9dfcaa3_2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1c9dfca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1c9dfca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bb8b22931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bb8b22931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1c9dfcaa3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1c9dfcaa3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97800" y="441187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1200" y="1396800"/>
            <a:ext cx="76866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 hasCustomPrompt="1"/>
          </p:nvPr>
        </p:nvSpPr>
        <p:spPr>
          <a:xfrm>
            <a:off x="720000" y="1626363"/>
            <a:ext cx="2419200" cy="55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720000" y="2182509"/>
            <a:ext cx="2419200" cy="2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ctrTitle" idx="2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9" name="Google Shape;119;p16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6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483175"/>
            <a:ext cx="2419200" cy="55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7"/>
          </p:nvPr>
        </p:nvSpPr>
        <p:spPr>
          <a:xfrm>
            <a:off x="720000" y="3039321"/>
            <a:ext cx="2419200" cy="2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392388"/>
            <a:ext cx="2419200" cy="55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9"/>
          </p:nvPr>
        </p:nvSpPr>
        <p:spPr>
          <a:xfrm>
            <a:off x="720000" y="3948534"/>
            <a:ext cx="2419200" cy="2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7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1598400" y="3973388"/>
            <a:ext cx="20595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2"/>
          </p:nvPr>
        </p:nvSpPr>
        <p:spPr>
          <a:xfrm>
            <a:off x="1598400" y="3111988"/>
            <a:ext cx="2059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3"/>
          </p:nvPr>
        </p:nvSpPr>
        <p:spPr>
          <a:xfrm>
            <a:off x="1598400" y="2261363"/>
            <a:ext cx="20595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4"/>
          </p:nvPr>
        </p:nvSpPr>
        <p:spPr>
          <a:xfrm>
            <a:off x="5112000" y="2261363"/>
            <a:ext cx="20595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5"/>
          </p:nvPr>
        </p:nvSpPr>
        <p:spPr>
          <a:xfrm>
            <a:off x="5112000" y="3111988"/>
            <a:ext cx="2059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6"/>
          </p:nvPr>
        </p:nvSpPr>
        <p:spPr>
          <a:xfrm>
            <a:off x="5112000" y="3974831"/>
            <a:ext cx="20595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7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8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9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3"/>
          </p:nvPr>
        </p:nvSpPr>
        <p:spPr>
          <a:xfrm>
            <a:off x="720000" y="1819656"/>
            <a:ext cx="2937900" cy="3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4"/>
          </p:nvPr>
        </p:nvSpPr>
        <p:spPr>
          <a:xfrm>
            <a:off x="4233600" y="1819656"/>
            <a:ext cx="2937900" cy="3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8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8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4"/>
          </p:nvPr>
        </p:nvSpPr>
        <p:spPr>
          <a:xfrm flipH="1">
            <a:off x="720000" y="3827557"/>
            <a:ext cx="3266400" cy="28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5"/>
          </p:nvPr>
        </p:nvSpPr>
        <p:spPr>
          <a:xfrm>
            <a:off x="720000" y="4189357"/>
            <a:ext cx="32664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6"/>
          </p:nvPr>
        </p:nvSpPr>
        <p:spPr>
          <a:xfrm flipH="1">
            <a:off x="4233900" y="2190400"/>
            <a:ext cx="3297000" cy="28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7"/>
          </p:nvPr>
        </p:nvSpPr>
        <p:spPr>
          <a:xfrm>
            <a:off x="4233600" y="2548213"/>
            <a:ext cx="32970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8"/>
          </p:nvPr>
        </p:nvSpPr>
        <p:spPr>
          <a:xfrm flipH="1">
            <a:off x="720130" y="2190100"/>
            <a:ext cx="3297300" cy="28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9"/>
          </p:nvPr>
        </p:nvSpPr>
        <p:spPr>
          <a:xfrm>
            <a:off x="720170" y="2550613"/>
            <a:ext cx="32973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3"/>
          </p:nvPr>
        </p:nvSpPr>
        <p:spPr>
          <a:xfrm flipH="1">
            <a:off x="4233900" y="3827557"/>
            <a:ext cx="3297000" cy="28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14"/>
          </p:nvPr>
        </p:nvSpPr>
        <p:spPr>
          <a:xfrm>
            <a:off x="4233600" y="4189357"/>
            <a:ext cx="32970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0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0"/>
          <p:cNvSpPr txBox="1">
            <a:spLocks noGrp="1"/>
          </p:cNvSpPr>
          <p:nvPr>
            <p:ph type="subTitle" idx="1"/>
          </p:nvPr>
        </p:nvSpPr>
        <p:spPr>
          <a:xfrm>
            <a:off x="720000" y="3706160"/>
            <a:ext cx="24192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2"/>
          </p:nvPr>
        </p:nvSpPr>
        <p:spPr>
          <a:xfrm>
            <a:off x="720000" y="3039051"/>
            <a:ext cx="101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3"/>
          </p:nvPr>
        </p:nvSpPr>
        <p:spPr>
          <a:xfrm>
            <a:off x="720000" y="3306063"/>
            <a:ext cx="11145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4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5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6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7"/>
          </p:nvPr>
        </p:nvSpPr>
        <p:spPr>
          <a:xfrm>
            <a:off x="3355200" y="3706160"/>
            <a:ext cx="24192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8"/>
          </p:nvPr>
        </p:nvSpPr>
        <p:spPr>
          <a:xfrm>
            <a:off x="3355200" y="3039051"/>
            <a:ext cx="101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9"/>
          </p:nvPr>
        </p:nvSpPr>
        <p:spPr>
          <a:xfrm>
            <a:off x="3355200" y="3306063"/>
            <a:ext cx="11145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13"/>
          </p:nvPr>
        </p:nvSpPr>
        <p:spPr>
          <a:xfrm>
            <a:off x="5991850" y="3706160"/>
            <a:ext cx="24192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4"/>
          </p:nvPr>
        </p:nvSpPr>
        <p:spPr>
          <a:xfrm>
            <a:off x="5991850" y="3039051"/>
            <a:ext cx="101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15"/>
          </p:nvPr>
        </p:nvSpPr>
        <p:spPr>
          <a:xfrm>
            <a:off x="5991850" y="3306063"/>
            <a:ext cx="11145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4"/>
          </p:nvPr>
        </p:nvSpPr>
        <p:spPr>
          <a:xfrm>
            <a:off x="720000" y="1983361"/>
            <a:ext cx="32976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5"/>
          </p:nvPr>
        </p:nvSpPr>
        <p:spPr>
          <a:xfrm>
            <a:off x="720000" y="1610186"/>
            <a:ext cx="3297600" cy="3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6"/>
          </p:nvPr>
        </p:nvSpPr>
        <p:spPr>
          <a:xfrm>
            <a:off x="4233600" y="1983361"/>
            <a:ext cx="32976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cxnSp>
        <p:nvCxnSpPr>
          <p:cNvPr id="198" name="Google Shape;198;p23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hasCustomPrompt="1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233600" y="3452139"/>
            <a:ext cx="32976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20000" y="3452129"/>
            <a:ext cx="3297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233600" y="3009496"/>
            <a:ext cx="3297600" cy="39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20000" y="3009488"/>
            <a:ext cx="3297600" cy="39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1599550" y="484632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5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6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7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ctrTitle"/>
          </p:nvPr>
        </p:nvSpPr>
        <p:spPr>
          <a:xfrm>
            <a:off x="3355200" y="3110400"/>
            <a:ext cx="5054400" cy="1493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3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1579650" y="175728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579650" y="212913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 hasCustomPrompt="1"/>
          </p:nvPr>
        </p:nvSpPr>
        <p:spPr>
          <a:xfrm>
            <a:off x="719988" y="1714563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579650" y="261450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1579650" y="298635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4" y="2572220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3"/>
          </p:nvPr>
        </p:nvSpPr>
        <p:spPr>
          <a:xfrm>
            <a:off x="1579650" y="3471725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4"/>
          </p:nvPr>
        </p:nvSpPr>
        <p:spPr>
          <a:xfrm>
            <a:off x="1579650" y="3824307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719988" y="3434316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6"/>
          </p:nvPr>
        </p:nvSpPr>
        <p:spPr>
          <a:xfrm>
            <a:off x="5094900" y="175728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7"/>
          </p:nvPr>
        </p:nvSpPr>
        <p:spPr>
          <a:xfrm>
            <a:off x="5094900" y="212913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8" hasCustomPrompt="1"/>
          </p:nvPr>
        </p:nvSpPr>
        <p:spPr>
          <a:xfrm>
            <a:off x="4233600" y="1714563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9"/>
          </p:nvPr>
        </p:nvSpPr>
        <p:spPr>
          <a:xfrm>
            <a:off x="5094900" y="261450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0"/>
          </p:nvPr>
        </p:nvSpPr>
        <p:spPr>
          <a:xfrm>
            <a:off x="5094900" y="298635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1" hasCustomPrompt="1"/>
          </p:nvPr>
        </p:nvSpPr>
        <p:spPr>
          <a:xfrm>
            <a:off x="4236800" y="2572220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list">
  <p:cSld name="CUSTOM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"/>
          </p:nvPr>
        </p:nvSpPr>
        <p:spPr>
          <a:xfrm>
            <a:off x="720000" y="2148093"/>
            <a:ext cx="4176000" cy="25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5"/>
          </p:nvPr>
        </p:nvSpPr>
        <p:spPr>
          <a:xfrm>
            <a:off x="720000" y="1788624"/>
            <a:ext cx="4176000" cy="3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5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4"/>
          </p:nvPr>
        </p:nvSpPr>
        <p:spPr>
          <a:xfrm flipH="1">
            <a:off x="5990400" y="3463550"/>
            <a:ext cx="1545300" cy="3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5"/>
          </p:nvPr>
        </p:nvSpPr>
        <p:spPr>
          <a:xfrm>
            <a:off x="5990400" y="3834750"/>
            <a:ext cx="2419200" cy="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6"/>
          </p:nvPr>
        </p:nvSpPr>
        <p:spPr>
          <a:xfrm flipH="1">
            <a:off x="3355200" y="3463550"/>
            <a:ext cx="1545300" cy="3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7"/>
          </p:nvPr>
        </p:nvSpPr>
        <p:spPr>
          <a:xfrm>
            <a:off x="3355200" y="3834750"/>
            <a:ext cx="2419200" cy="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8"/>
          </p:nvPr>
        </p:nvSpPr>
        <p:spPr>
          <a:xfrm flipH="1">
            <a:off x="720000" y="3463550"/>
            <a:ext cx="1545300" cy="3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9"/>
          </p:nvPr>
        </p:nvSpPr>
        <p:spPr>
          <a:xfrm>
            <a:off x="720000" y="3834450"/>
            <a:ext cx="24192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3592488" y="487650"/>
            <a:ext cx="27903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13" hasCustomPrompt="1"/>
          </p:nvPr>
        </p:nvSpPr>
        <p:spPr>
          <a:xfrm>
            <a:off x="2561175" y="487650"/>
            <a:ext cx="815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8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8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6" r:id="rId13"/>
    <p:sldLayoutId id="2147483669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ishtime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صورة 10">
            <a:extLst>
              <a:ext uri="{FF2B5EF4-FFF2-40B4-BE49-F238E27FC236}">
                <a16:creationId xmlns:a16="http://schemas.microsoft.com/office/drawing/2014/main" id="{ED2140D1-DCCC-43A0-851F-5A275914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57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PRE_PROCESSING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16" name="Google Shape;416;p43"/>
          <p:cNvSpPr txBox="1">
            <a:spLocks noGrp="1"/>
          </p:cNvSpPr>
          <p:nvPr>
            <p:ph type="subTitle" idx="2"/>
          </p:nvPr>
        </p:nvSpPr>
        <p:spPr>
          <a:xfrm>
            <a:off x="1598400" y="3111988"/>
            <a:ext cx="20592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Punctuation removal</a:t>
            </a: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5"/>
          </p:nvPr>
        </p:nvSpPr>
        <p:spPr>
          <a:xfrm>
            <a:off x="5112000" y="3111988"/>
            <a:ext cx="2059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Stop Words Removal </a:t>
            </a:r>
          </a:p>
        </p:txBody>
      </p:sp>
      <p:sp>
        <p:nvSpPr>
          <p:cNvPr id="418" name="Google Shape;418;p43"/>
          <p:cNvSpPr txBox="1">
            <a:spLocks noGrp="1"/>
          </p:cNvSpPr>
          <p:nvPr>
            <p:ph type="subTitle" idx="1"/>
          </p:nvPr>
        </p:nvSpPr>
        <p:spPr>
          <a:xfrm>
            <a:off x="1598400" y="3973388"/>
            <a:ext cx="2059500" cy="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all the text to lower case</a:t>
            </a:r>
            <a:endParaRPr lang="ar-SA" dirty="0"/>
          </a:p>
        </p:txBody>
      </p:sp>
      <p:sp>
        <p:nvSpPr>
          <p:cNvPr id="419" name="Google Shape;419;p43"/>
          <p:cNvSpPr txBox="1">
            <a:spLocks noGrp="1"/>
          </p:cNvSpPr>
          <p:nvPr>
            <p:ph type="subTitle" idx="3"/>
          </p:nvPr>
        </p:nvSpPr>
        <p:spPr>
          <a:xfrm>
            <a:off x="1598400" y="2261363"/>
            <a:ext cx="2059500" cy="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 Detection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(29) languages</a:t>
            </a:r>
            <a:endParaRPr dirty="0"/>
          </a:p>
        </p:txBody>
      </p:sp>
      <p:sp>
        <p:nvSpPr>
          <p:cNvPr id="420" name="Google Shape;420;p43"/>
          <p:cNvSpPr txBox="1">
            <a:spLocks noGrp="1"/>
          </p:cNvSpPr>
          <p:nvPr>
            <p:ph type="subTitle" idx="4"/>
          </p:nvPr>
        </p:nvSpPr>
        <p:spPr>
          <a:xfrm>
            <a:off x="5112000" y="2261363"/>
            <a:ext cx="2059500" cy="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Tokenization</a:t>
            </a:r>
          </a:p>
        </p:txBody>
      </p:sp>
      <p:sp>
        <p:nvSpPr>
          <p:cNvPr id="421" name="Google Shape;421;p43"/>
          <p:cNvSpPr txBox="1">
            <a:spLocks noGrp="1"/>
          </p:cNvSpPr>
          <p:nvPr>
            <p:ph type="subTitle" idx="6"/>
          </p:nvPr>
        </p:nvSpPr>
        <p:spPr>
          <a:xfrm>
            <a:off x="5112000" y="3974831"/>
            <a:ext cx="2059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Lemmatization &amp; Stemming</a:t>
            </a:r>
          </a:p>
        </p:txBody>
      </p:sp>
      <p:sp>
        <p:nvSpPr>
          <p:cNvPr id="422" name="Google Shape;422;p43"/>
          <p:cNvSpPr txBox="1">
            <a:spLocks noGrp="1"/>
          </p:cNvSpPr>
          <p:nvPr>
            <p:ph type="subTitle" idx="7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indent="0"/>
            <a:r>
              <a:rPr lang="en-US" dirty="0"/>
              <a:t>Sunday 02/01/2022</a:t>
            </a:r>
          </a:p>
        </p:txBody>
      </p:sp>
      <p:sp>
        <p:nvSpPr>
          <p:cNvPr id="423" name="Google Shape;423;p43"/>
          <p:cNvSpPr txBox="1">
            <a:spLocks noGrp="1"/>
          </p:cNvSpPr>
          <p:nvPr>
            <p:ph type="subTitle" idx="8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424" name="Google Shape;424;p43"/>
          <p:cNvSpPr txBox="1">
            <a:spLocks noGrp="1"/>
          </p:cNvSpPr>
          <p:nvPr>
            <p:ph type="subTitle" idx="9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pic>
        <p:nvPicPr>
          <p:cNvPr id="425" name="Google Shape;425;p43"/>
          <p:cNvPicPr preferRelativeResize="0"/>
          <p:nvPr/>
        </p:nvPicPr>
        <p:blipFill rotWithShape="1">
          <a:blip r:embed="rId3">
            <a:alphaModFix/>
          </a:blip>
          <a:srcRect l="18341" r="25412" b="3372"/>
          <a:stretch/>
        </p:blipFill>
        <p:spPr>
          <a:xfrm>
            <a:off x="4233300" y="3112050"/>
            <a:ext cx="662400" cy="64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3"/>
          <p:cNvPicPr preferRelativeResize="0"/>
          <p:nvPr/>
        </p:nvPicPr>
        <p:blipFill rotWithShape="1">
          <a:blip r:embed="rId4">
            <a:alphaModFix/>
          </a:blip>
          <a:srcRect l="21875" r="21875" b="3372"/>
          <a:stretch/>
        </p:blipFill>
        <p:spPr>
          <a:xfrm>
            <a:off x="4233300" y="3970438"/>
            <a:ext cx="662400" cy="64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3"/>
          <p:cNvPicPr preferRelativeResize="0"/>
          <p:nvPr/>
        </p:nvPicPr>
        <p:blipFill rotWithShape="1">
          <a:blip r:embed="rId5">
            <a:alphaModFix/>
          </a:blip>
          <a:srcRect l="18308" r="12290"/>
          <a:stretch/>
        </p:blipFill>
        <p:spPr>
          <a:xfrm>
            <a:off x="720000" y="3113938"/>
            <a:ext cx="662400" cy="63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3"/>
          <p:cNvPicPr preferRelativeResize="0"/>
          <p:nvPr/>
        </p:nvPicPr>
        <p:blipFill rotWithShape="1">
          <a:blip r:embed="rId6">
            <a:alphaModFix/>
          </a:blip>
          <a:srcRect l="17172" r="24617"/>
          <a:stretch/>
        </p:blipFill>
        <p:spPr>
          <a:xfrm>
            <a:off x="4233300" y="2253688"/>
            <a:ext cx="662400" cy="64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3"/>
          <p:cNvPicPr preferRelativeResize="0"/>
          <p:nvPr/>
        </p:nvPicPr>
        <p:blipFill rotWithShape="1">
          <a:blip r:embed="rId7">
            <a:alphaModFix/>
          </a:blip>
          <a:srcRect l="15480" r="15473"/>
          <a:stretch/>
        </p:blipFill>
        <p:spPr>
          <a:xfrm>
            <a:off x="720000" y="2251713"/>
            <a:ext cx="66240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3"/>
          <p:cNvPicPr preferRelativeResize="0"/>
          <p:nvPr/>
        </p:nvPicPr>
        <p:blipFill rotWithShape="1">
          <a:blip r:embed="rId8">
            <a:alphaModFix/>
          </a:blip>
          <a:srcRect t="26610" b="9299"/>
          <a:stretch/>
        </p:blipFill>
        <p:spPr>
          <a:xfrm>
            <a:off x="720000" y="3970413"/>
            <a:ext cx="662399" cy="6363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3512D2D4-D253-4D11-8CF1-57BA389DA2D4}"/>
              </a:ext>
            </a:extLst>
          </p:cNvPr>
          <p:cNvSpPr txBox="1"/>
          <p:nvPr/>
        </p:nvSpPr>
        <p:spPr>
          <a:xfrm>
            <a:off x="720000" y="1792291"/>
            <a:ext cx="28206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Regular Expression/Normalization</a:t>
            </a:r>
            <a:endParaRPr lang="ar-SA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ctrTitle" idx="2"/>
          </p:nvPr>
        </p:nvSpPr>
        <p:spPr>
          <a:xfrm>
            <a:off x="2698575" y="466385"/>
            <a:ext cx="374685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TOPIC MODELING</a:t>
            </a:r>
          </a:p>
        </p:txBody>
      </p:sp>
      <p:sp>
        <p:nvSpPr>
          <p:cNvPr id="370" name="Google Shape;370;p39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indent="0"/>
            <a:r>
              <a:rPr lang="en-US" dirty="0"/>
              <a:t>Sunday 02/01/2022</a:t>
            </a:r>
          </a:p>
        </p:txBody>
      </p:sp>
      <p:sp>
        <p:nvSpPr>
          <p:cNvPr id="371" name="Google Shape;371;p39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FEE76B62-C638-4887-844E-27DB3C9376F6}"/>
              </a:ext>
            </a:extLst>
          </p:cNvPr>
          <p:cNvSpPr txBox="1"/>
          <p:nvPr/>
        </p:nvSpPr>
        <p:spPr>
          <a:xfrm>
            <a:off x="680885" y="164296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2"/>
                </a:solidFill>
                <a:latin typeface="Merriweather"/>
                <a:sym typeface="Merriweather"/>
              </a:rPr>
              <a:t>Latent Dirichlet Allocation (LDA).</a:t>
            </a:r>
            <a:endParaRPr lang="ar-SA" dirty="0">
              <a:solidFill>
                <a:schemeClr val="dk2"/>
              </a:solidFill>
              <a:latin typeface="Merriweather"/>
              <a:sym typeface="Merriweather"/>
            </a:endParaRP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180C2CE5-5183-41CA-ABDF-9670730A165D}"/>
              </a:ext>
            </a:extLst>
          </p:cNvPr>
          <p:cNvSpPr txBox="1"/>
          <p:nvPr/>
        </p:nvSpPr>
        <p:spPr>
          <a:xfrm>
            <a:off x="595826" y="338492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2"/>
                </a:solidFill>
                <a:latin typeface="Merriweather"/>
                <a:sym typeface="Merriweather"/>
              </a:rPr>
              <a:t>Latent Semantic Analysis (LSA)</a:t>
            </a:r>
            <a:endParaRPr lang="ar-SA" dirty="0">
              <a:solidFill>
                <a:schemeClr val="dk2"/>
              </a:solidFill>
              <a:latin typeface="Merriweather"/>
              <a:sym typeface="Merriweather"/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4C33B4FF-D9F0-4B0F-99FD-1B7C4EB3841C}"/>
              </a:ext>
            </a:extLst>
          </p:cNvPr>
          <p:cNvSpPr txBox="1"/>
          <p:nvPr/>
        </p:nvSpPr>
        <p:spPr>
          <a:xfrm>
            <a:off x="595826" y="3750758"/>
            <a:ext cx="6900530" cy="12772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solidFill>
                  <a:schemeClr val="dk2"/>
                </a:solidFill>
                <a:latin typeface="Merriweather"/>
              </a:rPr>
              <a:t>LSA is quick and efficient to use, but it does have a few primary drawbacks:</a:t>
            </a:r>
          </a:p>
          <a:p>
            <a:endParaRPr lang="en-US" sz="1100" dirty="0">
              <a:solidFill>
                <a:schemeClr val="dk2"/>
              </a:solidFill>
              <a:latin typeface="Merriweather"/>
            </a:endParaRPr>
          </a:p>
          <a:p>
            <a:r>
              <a:rPr lang="en-US" sz="1100" dirty="0">
                <a:solidFill>
                  <a:schemeClr val="dk2"/>
                </a:solidFill>
                <a:latin typeface="Merriweather"/>
              </a:rPr>
              <a:t>* lack of interpretable embeddings (we don’t know what the topics are, and the components may be arbitrarily positive/negative)</a:t>
            </a:r>
          </a:p>
          <a:p>
            <a:endParaRPr lang="en-US" sz="1100" dirty="0">
              <a:solidFill>
                <a:schemeClr val="dk2"/>
              </a:solidFill>
              <a:latin typeface="Merriweather"/>
            </a:endParaRPr>
          </a:p>
          <a:p>
            <a:r>
              <a:rPr lang="en-US" sz="1100" dirty="0">
                <a:solidFill>
                  <a:schemeClr val="dk2"/>
                </a:solidFill>
                <a:latin typeface="Merriweather"/>
              </a:rPr>
              <a:t>* large set of documents and vocabulary to get accurate results</a:t>
            </a:r>
          </a:p>
          <a:p>
            <a:r>
              <a:rPr lang="en-US" sz="1100" dirty="0">
                <a:solidFill>
                  <a:schemeClr val="dk2"/>
                </a:solidFill>
                <a:latin typeface="Merriweather"/>
              </a:rPr>
              <a:t>less efficient representation</a:t>
            </a:r>
            <a:endParaRPr lang="ar-SA" sz="1100" dirty="0">
              <a:solidFill>
                <a:schemeClr val="dk2"/>
              </a:solidFill>
              <a:latin typeface="Merriweather"/>
            </a:endParaRPr>
          </a:p>
        </p:txBody>
      </p:sp>
      <p:grpSp>
        <p:nvGrpSpPr>
          <p:cNvPr id="33" name="Google Shape;5265;p66">
            <a:extLst>
              <a:ext uri="{FF2B5EF4-FFF2-40B4-BE49-F238E27FC236}">
                <a16:creationId xmlns:a16="http://schemas.microsoft.com/office/drawing/2014/main" id="{39385AB2-B926-4181-A23E-61FDFCEC6EA5}"/>
              </a:ext>
            </a:extLst>
          </p:cNvPr>
          <p:cNvGrpSpPr/>
          <p:nvPr/>
        </p:nvGrpSpPr>
        <p:grpSpPr>
          <a:xfrm>
            <a:off x="967563" y="2054214"/>
            <a:ext cx="659970" cy="531416"/>
            <a:chOff x="3300325" y="249875"/>
            <a:chExt cx="433725" cy="480900"/>
          </a:xfrm>
          <a:solidFill>
            <a:schemeClr val="bg2">
              <a:lumMod val="25000"/>
              <a:lumOff val="75000"/>
            </a:schemeClr>
          </a:solidFill>
        </p:grpSpPr>
        <p:sp>
          <p:nvSpPr>
            <p:cNvPr id="34" name="Google Shape;5266;p66">
              <a:extLst>
                <a:ext uri="{FF2B5EF4-FFF2-40B4-BE49-F238E27FC236}">
                  <a16:creationId xmlns:a16="http://schemas.microsoft.com/office/drawing/2014/main" id="{C57CE458-0D93-4F0C-81BC-F3A54520DE61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267;p66">
              <a:extLst>
                <a:ext uri="{FF2B5EF4-FFF2-40B4-BE49-F238E27FC236}">
                  <a16:creationId xmlns:a16="http://schemas.microsoft.com/office/drawing/2014/main" id="{28B8AB16-DD3F-4CEF-B4FC-30946D98BC31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268;p66">
              <a:extLst>
                <a:ext uri="{FF2B5EF4-FFF2-40B4-BE49-F238E27FC236}">
                  <a16:creationId xmlns:a16="http://schemas.microsoft.com/office/drawing/2014/main" id="{55931344-79F2-4BAD-BCAF-3A313F0EF563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269;p66">
              <a:extLst>
                <a:ext uri="{FF2B5EF4-FFF2-40B4-BE49-F238E27FC236}">
                  <a16:creationId xmlns:a16="http://schemas.microsoft.com/office/drawing/2014/main" id="{943C1EBD-BA05-4A8B-B4D6-41BCB4995730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270;p66">
              <a:extLst>
                <a:ext uri="{FF2B5EF4-FFF2-40B4-BE49-F238E27FC236}">
                  <a16:creationId xmlns:a16="http://schemas.microsoft.com/office/drawing/2014/main" id="{33DBEA60-08C0-4C17-8E9A-6550773B03A6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271;p66">
              <a:extLst>
                <a:ext uri="{FF2B5EF4-FFF2-40B4-BE49-F238E27FC236}">
                  <a16:creationId xmlns:a16="http://schemas.microsoft.com/office/drawing/2014/main" id="{289A0D87-3501-4F8D-89AA-36A099F5F0D5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RESULTS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40" name="Google Shape;440;p44"/>
          <p:cNvSpPr txBox="1">
            <a:spLocks noGrp="1"/>
          </p:cNvSpPr>
          <p:nvPr>
            <p:ph type="subTitle" idx="5"/>
          </p:nvPr>
        </p:nvSpPr>
        <p:spPr>
          <a:xfrm>
            <a:off x="936441" y="2403931"/>
            <a:ext cx="2667006" cy="48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The distribution of topics in all documents”</a:t>
            </a:r>
          </a:p>
        </p:txBody>
      </p:sp>
      <p:sp>
        <p:nvSpPr>
          <p:cNvPr id="441" name="Google Shape;441;p44"/>
          <p:cNvSpPr txBox="1">
            <a:spLocks noGrp="1"/>
          </p:cNvSpPr>
          <p:nvPr>
            <p:ph type="subTitle" idx="1"/>
          </p:nvPr>
        </p:nvSpPr>
        <p:spPr>
          <a:xfrm>
            <a:off x="729144" y="1066132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indent="0"/>
            <a:r>
              <a:rPr lang="en-US" dirty="0"/>
              <a:t>Sunday 02/01/2022</a:t>
            </a:r>
          </a:p>
        </p:txBody>
      </p:sp>
      <p:sp>
        <p:nvSpPr>
          <p:cNvPr id="442" name="Google Shape;442;p44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Newsletter</a:t>
            </a:r>
            <a:endParaRPr/>
          </a:p>
        </p:txBody>
      </p:sp>
      <p:sp>
        <p:nvSpPr>
          <p:cNvPr id="443" name="Google Shape;443;p44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grpSp>
        <p:nvGrpSpPr>
          <p:cNvPr id="461" name="Google Shape;461;p44"/>
          <p:cNvGrpSpPr/>
          <p:nvPr/>
        </p:nvGrpSpPr>
        <p:grpSpPr>
          <a:xfrm>
            <a:off x="5035330" y="4807607"/>
            <a:ext cx="1522511" cy="217293"/>
            <a:chOff x="723300" y="4253549"/>
            <a:chExt cx="2276482" cy="324900"/>
          </a:xfrm>
          <a:solidFill>
            <a:srgbClr val="9FA19D"/>
          </a:solidFill>
        </p:grpSpPr>
        <p:sp>
          <p:nvSpPr>
            <p:cNvPr id="462" name="Google Shape;462;p44"/>
            <p:cNvSpPr/>
            <p:nvPr/>
          </p:nvSpPr>
          <p:spPr>
            <a:xfrm>
              <a:off x="723300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206995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1690691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2174386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2658082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صورة 14">
            <a:extLst>
              <a:ext uri="{FF2B5EF4-FFF2-40B4-BE49-F238E27FC236}">
                <a16:creationId xmlns:a16="http://schemas.microsoft.com/office/drawing/2014/main" id="{AB03F486-24CC-4AA9-8FBC-3E4E0E5C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47" y="1351550"/>
            <a:ext cx="4604111" cy="3322307"/>
          </a:xfrm>
          <a:prstGeom prst="rect">
            <a:avLst/>
          </a:prstGeom>
        </p:spPr>
      </p:pic>
      <p:sp>
        <p:nvSpPr>
          <p:cNvPr id="55" name="Google Shape;354;p37">
            <a:extLst>
              <a:ext uri="{FF2B5EF4-FFF2-40B4-BE49-F238E27FC236}">
                <a16:creationId xmlns:a16="http://schemas.microsoft.com/office/drawing/2014/main" id="{EE35AB8A-DDD9-41CC-BCC2-E9C7FFD22CFF}"/>
              </a:ext>
            </a:extLst>
          </p:cNvPr>
          <p:cNvSpPr/>
          <p:nvPr/>
        </p:nvSpPr>
        <p:spPr>
          <a:xfrm>
            <a:off x="521740" y="2427781"/>
            <a:ext cx="218400" cy="2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RESULTS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343" name="Google Shape;343;p37"/>
          <p:cNvSpPr txBox="1"/>
          <p:nvPr/>
        </p:nvSpPr>
        <p:spPr>
          <a:xfrm>
            <a:off x="5112000" y="1790015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>
                  <a:lumMod val="75000"/>
                  <a:lumOff val="2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112000" y="2782122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>
                  <a:lumMod val="75000"/>
                  <a:lumOff val="2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48" name="Google Shape;348;p37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37"/>
          <p:cNvSpPr/>
          <p:nvPr/>
        </p:nvSpPr>
        <p:spPr>
          <a:xfrm>
            <a:off x="521740" y="2427781"/>
            <a:ext cx="218400" cy="2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25;p29">
            <a:extLst>
              <a:ext uri="{FF2B5EF4-FFF2-40B4-BE49-F238E27FC236}">
                <a16:creationId xmlns:a16="http://schemas.microsoft.com/office/drawing/2014/main" id="{0068282C-D745-475D-BEF8-D62406CAD1D7}"/>
              </a:ext>
            </a:extLst>
          </p:cNvPr>
          <p:cNvSpPr txBox="1">
            <a:spLocks/>
          </p:cNvSpPr>
          <p:nvPr/>
        </p:nvSpPr>
        <p:spPr>
          <a:xfrm>
            <a:off x="734400" y="1057536"/>
            <a:ext cx="1540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dirty="0"/>
              <a:t>Sunday 02/01/2022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28763D8A-EDC5-4EF5-891E-569CB552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847" y="1790015"/>
            <a:ext cx="5240482" cy="2877345"/>
          </a:xfrm>
          <a:prstGeom prst="rect">
            <a:avLst/>
          </a:prstGeom>
        </p:spPr>
      </p:pic>
      <p:sp>
        <p:nvSpPr>
          <p:cNvPr id="20" name="Google Shape;440;p44">
            <a:extLst>
              <a:ext uri="{FF2B5EF4-FFF2-40B4-BE49-F238E27FC236}">
                <a16:creationId xmlns:a16="http://schemas.microsoft.com/office/drawing/2014/main" id="{A00FBB12-7D65-4E77-A30D-E30D788C92DE}"/>
              </a:ext>
            </a:extLst>
          </p:cNvPr>
          <p:cNvSpPr txBox="1">
            <a:spLocks/>
          </p:cNvSpPr>
          <p:nvPr/>
        </p:nvSpPr>
        <p:spPr>
          <a:xfrm>
            <a:off x="835422" y="2364975"/>
            <a:ext cx="2546142" cy="48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  <a:latin typeface="Merriweather"/>
                <a:sym typeface="Merriweather"/>
              </a:rPr>
              <a:t>Word Count and Weights of Topic Keywords</a:t>
            </a:r>
          </a:p>
        </p:txBody>
      </p:sp>
    </p:spTree>
    <p:extLst>
      <p:ext uri="{BB962C8B-B14F-4D97-AF65-F5344CB8AC3E}">
        <p14:creationId xmlns:p14="http://schemas.microsoft.com/office/powerpoint/2010/main" val="2667464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RESULTS</a:t>
            </a:r>
            <a:endParaRPr dirty="0"/>
          </a:p>
        </p:txBody>
      </p:sp>
      <p:sp>
        <p:nvSpPr>
          <p:cNvPr id="639" name="Google Shape;639;p52"/>
          <p:cNvSpPr txBox="1">
            <a:spLocks noGrp="1"/>
          </p:cNvSpPr>
          <p:nvPr>
            <p:ph type="subTitle" idx="1"/>
          </p:nvPr>
        </p:nvSpPr>
        <p:spPr>
          <a:xfrm>
            <a:off x="1402503" y="2738659"/>
            <a:ext cx="2419200" cy="8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A sample of our findings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52"/>
          <p:cNvSpPr txBox="1">
            <a:spLocks noGrp="1"/>
          </p:cNvSpPr>
          <p:nvPr>
            <p:ph type="subTitle" idx="3"/>
          </p:nvPr>
        </p:nvSpPr>
        <p:spPr>
          <a:xfrm>
            <a:off x="1467294" y="2251059"/>
            <a:ext cx="16848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4 </a:t>
            </a:r>
            <a:r>
              <a:rPr lang="en-US" dirty="0">
                <a:solidFill>
                  <a:schemeClr val="accent4"/>
                </a:solidFill>
              </a:rPr>
              <a:t>Topics 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2" name="Google Shape;642;p52"/>
          <p:cNvSpPr txBox="1">
            <a:spLocks noGrp="1"/>
          </p:cNvSpPr>
          <p:nvPr>
            <p:ph type="subTitle" idx="4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indent="0"/>
            <a:r>
              <a:rPr lang="en-US" dirty="0"/>
              <a:t>Sunday 02/01/2022</a:t>
            </a:r>
          </a:p>
        </p:txBody>
      </p:sp>
      <p:sp>
        <p:nvSpPr>
          <p:cNvPr id="643" name="Google Shape;643;p52"/>
          <p:cNvSpPr txBox="1">
            <a:spLocks noGrp="1"/>
          </p:cNvSpPr>
          <p:nvPr>
            <p:ph type="subTitle" idx="5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644" name="Google Shape;644;p52"/>
          <p:cNvSpPr txBox="1">
            <a:spLocks noGrp="1"/>
          </p:cNvSpPr>
          <p:nvPr>
            <p:ph type="subTitle" idx="6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F67C07FF-B25F-4535-9F99-C0200852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229" y="1679944"/>
            <a:ext cx="4391246" cy="2879551"/>
          </a:xfrm>
          <a:prstGeom prst="rect">
            <a:avLst/>
          </a:prstGeom>
        </p:spPr>
      </p:pic>
      <p:grpSp>
        <p:nvGrpSpPr>
          <p:cNvPr id="40" name="Google Shape;455;p44">
            <a:extLst>
              <a:ext uri="{FF2B5EF4-FFF2-40B4-BE49-F238E27FC236}">
                <a16:creationId xmlns:a16="http://schemas.microsoft.com/office/drawing/2014/main" id="{C5C8C032-971C-4FC5-AFB8-7A88073B7702}"/>
              </a:ext>
            </a:extLst>
          </p:cNvPr>
          <p:cNvGrpSpPr/>
          <p:nvPr/>
        </p:nvGrpSpPr>
        <p:grpSpPr>
          <a:xfrm>
            <a:off x="5436329" y="4655850"/>
            <a:ext cx="1522511" cy="217293"/>
            <a:chOff x="723300" y="4253549"/>
            <a:chExt cx="2276482" cy="324900"/>
          </a:xfrm>
          <a:solidFill>
            <a:srgbClr val="9FA19D"/>
          </a:solidFill>
        </p:grpSpPr>
        <p:sp>
          <p:nvSpPr>
            <p:cNvPr id="41" name="Google Shape;456;p44">
              <a:extLst>
                <a:ext uri="{FF2B5EF4-FFF2-40B4-BE49-F238E27FC236}">
                  <a16:creationId xmlns:a16="http://schemas.microsoft.com/office/drawing/2014/main" id="{1FF0F44E-BCDE-44EE-83AB-41D122754BA2}"/>
                </a:ext>
              </a:extLst>
            </p:cNvPr>
            <p:cNvSpPr/>
            <p:nvPr/>
          </p:nvSpPr>
          <p:spPr>
            <a:xfrm>
              <a:off x="723300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7;p44">
              <a:extLst>
                <a:ext uri="{FF2B5EF4-FFF2-40B4-BE49-F238E27FC236}">
                  <a16:creationId xmlns:a16="http://schemas.microsoft.com/office/drawing/2014/main" id="{7BBA12EF-4E23-4873-A3A1-2A73E12F01F7}"/>
                </a:ext>
              </a:extLst>
            </p:cNvPr>
            <p:cNvSpPr/>
            <p:nvPr/>
          </p:nvSpPr>
          <p:spPr>
            <a:xfrm>
              <a:off x="1206995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8;p44">
              <a:extLst>
                <a:ext uri="{FF2B5EF4-FFF2-40B4-BE49-F238E27FC236}">
                  <a16:creationId xmlns:a16="http://schemas.microsoft.com/office/drawing/2014/main" id="{9AE26B24-2D04-4A21-8564-973D2C54C227}"/>
                </a:ext>
              </a:extLst>
            </p:cNvPr>
            <p:cNvSpPr/>
            <p:nvPr/>
          </p:nvSpPr>
          <p:spPr>
            <a:xfrm>
              <a:off x="1690691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9;p44">
              <a:extLst>
                <a:ext uri="{FF2B5EF4-FFF2-40B4-BE49-F238E27FC236}">
                  <a16:creationId xmlns:a16="http://schemas.microsoft.com/office/drawing/2014/main" id="{35820B1C-2115-4AD1-B847-EC3AA53EA3A3}"/>
                </a:ext>
              </a:extLst>
            </p:cNvPr>
            <p:cNvSpPr/>
            <p:nvPr/>
          </p:nvSpPr>
          <p:spPr>
            <a:xfrm>
              <a:off x="2174386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60;p44">
              <a:extLst>
                <a:ext uri="{FF2B5EF4-FFF2-40B4-BE49-F238E27FC236}">
                  <a16:creationId xmlns:a16="http://schemas.microsoft.com/office/drawing/2014/main" id="{C636E69B-6536-4F19-9E4D-13986794A220}"/>
                </a:ext>
              </a:extLst>
            </p:cNvPr>
            <p:cNvSpPr/>
            <p:nvPr/>
          </p:nvSpPr>
          <p:spPr>
            <a:xfrm>
              <a:off x="2658082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354;p37">
            <a:extLst>
              <a:ext uri="{FF2B5EF4-FFF2-40B4-BE49-F238E27FC236}">
                <a16:creationId xmlns:a16="http://schemas.microsoft.com/office/drawing/2014/main" id="{0E5A9C0F-590A-4D08-8DFB-462C3A0298A5}"/>
              </a:ext>
            </a:extLst>
          </p:cNvPr>
          <p:cNvSpPr/>
          <p:nvPr/>
        </p:nvSpPr>
        <p:spPr>
          <a:xfrm>
            <a:off x="1121016" y="2353350"/>
            <a:ext cx="218400" cy="2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RESULTS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343" name="Google Shape;343;p37"/>
          <p:cNvSpPr txBox="1"/>
          <p:nvPr/>
        </p:nvSpPr>
        <p:spPr>
          <a:xfrm>
            <a:off x="5112000" y="1790015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>
                  <a:lumMod val="75000"/>
                  <a:lumOff val="2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112000" y="2782122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>
                  <a:lumMod val="75000"/>
                  <a:lumOff val="2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48" name="Google Shape;348;p37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37"/>
          <p:cNvSpPr/>
          <p:nvPr/>
        </p:nvSpPr>
        <p:spPr>
          <a:xfrm>
            <a:off x="734400" y="2353350"/>
            <a:ext cx="218400" cy="2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25;p29">
            <a:extLst>
              <a:ext uri="{FF2B5EF4-FFF2-40B4-BE49-F238E27FC236}">
                <a16:creationId xmlns:a16="http://schemas.microsoft.com/office/drawing/2014/main" id="{0068282C-D745-475D-BEF8-D62406CAD1D7}"/>
              </a:ext>
            </a:extLst>
          </p:cNvPr>
          <p:cNvSpPr txBox="1">
            <a:spLocks/>
          </p:cNvSpPr>
          <p:nvPr/>
        </p:nvSpPr>
        <p:spPr>
          <a:xfrm>
            <a:off x="734400" y="1057536"/>
            <a:ext cx="1540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dirty="0"/>
              <a:t>Sunday 02/01/2022</a:t>
            </a:r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FECEADDF-A7DB-4FCF-9F98-36B557253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717" y="1680621"/>
            <a:ext cx="4750628" cy="3155212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09273B14-3FA5-4BC7-9AEA-7B1129126818}"/>
              </a:ext>
            </a:extLst>
          </p:cNvPr>
          <p:cNvSpPr txBox="1"/>
          <p:nvPr/>
        </p:nvSpPr>
        <p:spPr>
          <a:xfrm>
            <a:off x="819101" y="2735007"/>
            <a:ext cx="254827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Merriweather"/>
                <a:sym typeface="Merriweather"/>
              </a:rPr>
              <a:t>A sample of our findings </a:t>
            </a:r>
          </a:p>
          <a:p>
            <a:endParaRPr lang="ar-SA" dirty="0"/>
          </a:p>
        </p:txBody>
      </p:sp>
      <p:sp>
        <p:nvSpPr>
          <p:cNvPr id="22" name="Google Shape;641;p52">
            <a:extLst>
              <a:ext uri="{FF2B5EF4-FFF2-40B4-BE49-F238E27FC236}">
                <a16:creationId xmlns:a16="http://schemas.microsoft.com/office/drawing/2014/main" id="{33BB5A4A-C3C9-46A4-A960-F7B93D0A6F81}"/>
              </a:ext>
            </a:extLst>
          </p:cNvPr>
          <p:cNvSpPr txBox="1">
            <a:spLocks/>
          </p:cNvSpPr>
          <p:nvPr/>
        </p:nvSpPr>
        <p:spPr>
          <a:xfrm>
            <a:off x="1101145" y="2228643"/>
            <a:ext cx="16848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l">
              <a:lnSpc>
                <a:spcPct val="115000"/>
              </a:lnSpc>
              <a:buSzPts val="2000"/>
            </a:pPr>
            <a:r>
              <a:rPr lang="en-US" sz="2000" b="1" dirty="0">
                <a:solidFill>
                  <a:schemeClr val="accent4"/>
                </a:solidFill>
              </a:rPr>
              <a:t>4 Topics  </a:t>
            </a:r>
          </a:p>
        </p:txBody>
      </p:sp>
    </p:spTree>
    <p:extLst>
      <p:ext uri="{BB962C8B-B14F-4D97-AF65-F5344CB8AC3E}">
        <p14:creationId xmlns:p14="http://schemas.microsoft.com/office/powerpoint/2010/main" val="2493370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1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CONCLUSIONS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17" name="Google Shape;617;p51"/>
          <p:cNvSpPr txBox="1">
            <a:spLocks noGrp="1"/>
          </p:cNvSpPr>
          <p:nvPr>
            <p:ph type="subTitle" idx="2"/>
          </p:nvPr>
        </p:nvSpPr>
        <p:spPr>
          <a:xfrm>
            <a:off x="623579" y="1044100"/>
            <a:ext cx="1813120" cy="20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Sunday 02/01/2022</a:t>
            </a:r>
          </a:p>
        </p:txBody>
      </p:sp>
      <p:sp>
        <p:nvSpPr>
          <p:cNvPr id="618" name="Google Shape;618;p51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619" name="Google Shape;619;p51"/>
          <p:cNvSpPr txBox="1"/>
          <p:nvPr/>
        </p:nvSpPr>
        <p:spPr>
          <a:xfrm>
            <a:off x="1352802" y="3000584"/>
            <a:ext cx="279999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  <a:latin typeface="Merriweather"/>
                <a:sym typeface="Merriweather"/>
              </a:rPr>
              <a:t>LDA can be used consistently and successfully to model text collections of news articles and policy documents.</a:t>
            </a:r>
            <a:endParaRPr dirty="0">
              <a:solidFill>
                <a:schemeClr val="accent4"/>
              </a:solidFill>
              <a:latin typeface="Merriweather"/>
              <a:sym typeface="Merriweather"/>
            </a:endParaRPr>
          </a:p>
        </p:txBody>
      </p:sp>
      <p:sp>
        <p:nvSpPr>
          <p:cNvPr id="621" name="Google Shape;621;p51"/>
          <p:cNvSpPr txBox="1"/>
          <p:nvPr/>
        </p:nvSpPr>
        <p:spPr>
          <a:xfrm>
            <a:off x="732750" y="2488788"/>
            <a:ext cx="1355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9" name="Google Shape;629;p51"/>
          <p:cNvSpPr txBox="1"/>
          <p:nvPr/>
        </p:nvSpPr>
        <p:spPr>
          <a:xfrm>
            <a:off x="4991210" y="3000584"/>
            <a:ext cx="2426799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  <a:latin typeface="Merriweather"/>
                <a:sym typeface="Merriweather"/>
              </a:rPr>
              <a:t>Generally, a dataset is unsuitable for topic modeling if the length of the documents is too short.</a:t>
            </a:r>
          </a:p>
        </p:txBody>
      </p:sp>
      <p:grpSp>
        <p:nvGrpSpPr>
          <p:cNvPr id="21" name="Google Shape;3972;p62">
            <a:extLst>
              <a:ext uri="{FF2B5EF4-FFF2-40B4-BE49-F238E27FC236}">
                <a16:creationId xmlns:a16="http://schemas.microsoft.com/office/drawing/2014/main" id="{8985D7C3-7D3C-4081-9401-1F2674AFA267}"/>
              </a:ext>
            </a:extLst>
          </p:cNvPr>
          <p:cNvGrpSpPr/>
          <p:nvPr/>
        </p:nvGrpSpPr>
        <p:grpSpPr>
          <a:xfrm>
            <a:off x="1844500" y="1602893"/>
            <a:ext cx="4822112" cy="968858"/>
            <a:chOff x="5198514" y="3484366"/>
            <a:chExt cx="2365460" cy="987304"/>
          </a:xfrm>
        </p:grpSpPr>
        <p:grpSp>
          <p:nvGrpSpPr>
            <p:cNvPr id="23" name="Google Shape;3977;p62">
              <a:extLst>
                <a:ext uri="{FF2B5EF4-FFF2-40B4-BE49-F238E27FC236}">
                  <a16:creationId xmlns:a16="http://schemas.microsoft.com/office/drawing/2014/main" id="{731B62DA-9013-4FE0-B451-0A2AD23C75DF}"/>
                </a:ext>
              </a:extLst>
            </p:cNvPr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32" name="Google Shape;3978;p62">
                <a:extLst>
                  <a:ext uri="{FF2B5EF4-FFF2-40B4-BE49-F238E27FC236}">
                    <a16:creationId xmlns:a16="http://schemas.microsoft.com/office/drawing/2014/main" id="{81BAF829-C4C8-4DB9-B184-E17216BAF55C}"/>
                  </a:ext>
                </a:extLst>
              </p:cNvPr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rgbClr val="A89E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979;p62">
                <a:extLst>
                  <a:ext uri="{FF2B5EF4-FFF2-40B4-BE49-F238E27FC236}">
                    <a16:creationId xmlns:a16="http://schemas.microsoft.com/office/drawing/2014/main" id="{CA57F977-B48B-4C31-BDE6-443B26074C4F}"/>
                  </a:ext>
                </a:extLst>
              </p:cNvPr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A46D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980;p62">
                <a:extLst>
                  <a:ext uri="{FF2B5EF4-FFF2-40B4-BE49-F238E27FC236}">
                    <a16:creationId xmlns:a16="http://schemas.microsoft.com/office/drawing/2014/main" id="{7BB8F1AD-21E7-4777-B8F3-84E00206EEFF}"/>
                  </a:ext>
                </a:extLst>
              </p:cNvPr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A46D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3985;p62">
              <a:extLst>
                <a:ext uri="{FF2B5EF4-FFF2-40B4-BE49-F238E27FC236}">
                  <a16:creationId xmlns:a16="http://schemas.microsoft.com/office/drawing/2014/main" id="{7EC3834E-B55C-487C-AAAD-92ADDB76E977}"/>
                </a:ext>
              </a:extLst>
            </p:cNvPr>
            <p:cNvGrpSpPr/>
            <p:nvPr/>
          </p:nvGrpSpPr>
          <p:grpSpPr>
            <a:xfrm>
              <a:off x="5198514" y="3484366"/>
              <a:ext cx="804874" cy="987304"/>
              <a:chOff x="243242" y="1617275"/>
              <a:chExt cx="1081965" cy="1327200"/>
            </a:xfrm>
          </p:grpSpPr>
          <p:sp>
            <p:nvSpPr>
              <p:cNvPr id="26" name="Google Shape;3986;p62">
                <a:extLst>
                  <a:ext uri="{FF2B5EF4-FFF2-40B4-BE49-F238E27FC236}">
                    <a16:creationId xmlns:a16="http://schemas.microsoft.com/office/drawing/2014/main" id="{E93BF9A7-88F0-4758-8470-E20A0380E598}"/>
                  </a:ext>
                </a:extLst>
              </p:cNvPr>
              <p:cNvSpPr/>
              <p:nvPr/>
            </p:nvSpPr>
            <p:spPr>
              <a:xfrm>
                <a:off x="414037" y="1807287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rgbClr val="A89E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3987;p62">
                <a:extLst>
                  <a:ext uri="{FF2B5EF4-FFF2-40B4-BE49-F238E27FC236}">
                    <a16:creationId xmlns:a16="http://schemas.microsoft.com/office/drawing/2014/main" id="{889A28FA-8121-4D68-AEFB-916CC654EEFA}"/>
                  </a:ext>
                </a:extLst>
              </p:cNvPr>
              <p:cNvSpPr/>
              <p:nvPr/>
            </p:nvSpPr>
            <p:spPr>
              <a:xfrm>
                <a:off x="243242" y="1617275"/>
                <a:ext cx="1081965" cy="1273949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A46D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3988;p62">
                <a:extLst>
                  <a:ext uri="{FF2B5EF4-FFF2-40B4-BE49-F238E27FC236}">
                    <a16:creationId xmlns:a16="http://schemas.microsoft.com/office/drawing/2014/main" id="{646C02AF-1853-4ACF-A93A-4BF379A0F039}"/>
                  </a:ext>
                </a:extLst>
              </p:cNvPr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A46D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5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692" name="Google Shape;692;p55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694" name="Google Shape;694;p55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89" name="مربع نص 88">
            <a:extLst>
              <a:ext uri="{FF2B5EF4-FFF2-40B4-BE49-F238E27FC236}">
                <a16:creationId xmlns:a16="http://schemas.microsoft.com/office/drawing/2014/main" id="{ECB67BE8-8892-4E30-BB1B-E820425F42A1}"/>
              </a:ext>
            </a:extLst>
          </p:cNvPr>
          <p:cNvSpPr txBox="1"/>
          <p:nvPr/>
        </p:nvSpPr>
        <p:spPr>
          <a:xfrm>
            <a:off x="2286000" y="2096026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>
                    <a:lumMod val="50000"/>
                    <a:lumOff val="50000"/>
                  </a:schemeClr>
                </a:solidFill>
                <a:latin typeface="Merriweather"/>
              </a:rPr>
              <a:t>Prepared by</a:t>
            </a:r>
            <a:r>
              <a:rPr lang="en-US" sz="2400" dirty="0">
                <a:solidFill>
                  <a:schemeClr val="accent2">
                    <a:lumMod val="50000"/>
                    <a:lumOff val="50000"/>
                  </a:schemeClr>
                </a:solidFill>
                <a:latin typeface="Merriweather"/>
                <a:sym typeface="Merriweather"/>
              </a:rPr>
              <a:t>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4"/>
              </a:solidFill>
              <a:latin typeface="Merriweather"/>
              <a:sym typeface="Merriweather"/>
            </a:endParaRP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Merriweather"/>
                <a:sym typeface="Merriweather"/>
              </a:rPr>
              <a:t>FAISAL ALJOWAIE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Merriweather"/>
                <a:sym typeface="Merriweather"/>
              </a:rPr>
              <a:t>FAHAD ALOMRAN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  <a:latin typeface="Merriweather"/>
                <a:sym typeface="Merriweather"/>
              </a:rPr>
              <a:t>ABDULLAH MORAISHED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  <a:latin typeface="Merriweather"/>
                <a:sym typeface="Merriweather"/>
              </a:rPr>
              <a:t>ALYA ALMANQOUR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/>
          </p:nvPr>
        </p:nvSpPr>
        <p:spPr>
          <a:xfrm>
            <a:off x="1597800" y="441187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The Irish Times</a:t>
            </a:r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1"/>
          </p:nvPr>
        </p:nvSpPr>
        <p:spPr>
          <a:xfrm>
            <a:off x="719700" y="1396800"/>
            <a:ext cx="76881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Topic Modeling Of Newspaper Headlines</a:t>
            </a:r>
            <a:r>
              <a:rPr lang="en" b="1" dirty="0">
                <a:solidFill>
                  <a:schemeClr val="accent5">
                    <a:lumMod val="75000"/>
                  </a:schemeClr>
                </a:solidFill>
              </a:rPr>
              <a:t>”</a:t>
            </a:r>
            <a:endParaRPr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Sunday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 02/01/2022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Edition: 001</a:t>
            </a:r>
            <a:endParaRPr dirty="0"/>
          </a:p>
        </p:txBody>
      </p:sp>
      <p:pic>
        <p:nvPicPr>
          <p:cNvPr id="14" name="صورة 13">
            <a:extLst>
              <a:ext uri="{FF2B5EF4-FFF2-40B4-BE49-F238E27FC236}">
                <a16:creationId xmlns:a16="http://schemas.microsoft.com/office/drawing/2014/main" id="{8F1E3BA5-7F80-4EDC-AB8D-5BCE753B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91" y="2037600"/>
            <a:ext cx="7688100" cy="2886602"/>
          </a:xfrm>
          <a:prstGeom prst="rect">
            <a:avLst/>
          </a:prstGeom>
        </p:spPr>
      </p:pic>
      <p:sp>
        <p:nvSpPr>
          <p:cNvPr id="15" name="مستطيل 14">
            <a:extLst>
              <a:ext uri="{FF2B5EF4-FFF2-40B4-BE49-F238E27FC236}">
                <a16:creationId xmlns:a16="http://schemas.microsoft.com/office/drawing/2014/main" id="{8B1480AF-BA23-4D90-A03A-98BB54501A5A}"/>
              </a:ext>
            </a:extLst>
          </p:cNvPr>
          <p:cNvSpPr/>
          <p:nvPr/>
        </p:nvSpPr>
        <p:spPr>
          <a:xfrm>
            <a:off x="2700670" y="3700129"/>
            <a:ext cx="3976576" cy="1224073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cs typeface="Arial"/>
                <a:sym typeface="Arial"/>
              </a:rPr>
              <a:t>Table of </a:t>
            </a:r>
            <a:r>
              <a:rPr lang="en-US" dirty="0">
                <a:solidFill>
                  <a:schemeClr val="accent4"/>
                </a:solidFill>
                <a:cs typeface="Arial"/>
                <a:sym typeface="Arial"/>
              </a:rPr>
              <a:t>C</a:t>
            </a:r>
            <a:r>
              <a:rPr lang="en" dirty="0">
                <a:solidFill>
                  <a:schemeClr val="accent4"/>
                </a:solidFill>
                <a:cs typeface="Arial"/>
                <a:sym typeface="Arial"/>
              </a:rPr>
              <a:t>ontents</a:t>
            </a:r>
            <a:endParaRPr dirty="0">
              <a:solidFill>
                <a:schemeClr val="accent4"/>
              </a:solidFill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Sunday 02/01/2022</a:t>
            </a:r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4"/>
          </p:nvPr>
        </p:nvSpPr>
        <p:spPr>
          <a:xfrm>
            <a:off x="1579650" y="2746117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Work flow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 idx="6"/>
          </p:nvPr>
        </p:nvSpPr>
        <p:spPr>
          <a:xfrm>
            <a:off x="719988" y="1714563"/>
            <a:ext cx="658500" cy="640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7"/>
          </p:nvPr>
        </p:nvSpPr>
        <p:spPr>
          <a:xfrm>
            <a:off x="1483953" y="1944645"/>
            <a:ext cx="265395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Data Description</a:t>
            </a:r>
          </a:p>
        </p:txBody>
      </p:sp>
      <p:sp>
        <p:nvSpPr>
          <p:cNvPr id="233" name="Google Shape;233;p29"/>
          <p:cNvSpPr txBox="1">
            <a:spLocks noGrp="1"/>
          </p:cNvSpPr>
          <p:nvPr>
            <p:ph type="title" idx="9"/>
          </p:nvPr>
        </p:nvSpPr>
        <p:spPr>
          <a:xfrm>
            <a:off x="720004" y="2572220"/>
            <a:ext cx="658500" cy="640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subTitle" idx="13"/>
          </p:nvPr>
        </p:nvSpPr>
        <p:spPr>
          <a:xfrm>
            <a:off x="1579650" y="3673748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In brief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6" name="Google Shape;236;p29"/>
          <p:cNvSpPr txBox="1">
            <a:spLocks noGrp="1"/>
          </p:cNvSpPr>
          <p:nvPr>
            <p:ph type="title" idx="15"/>
          </p:nvPr>
        </p:nvSpPr>
        <p:spPr>
          <a:xfrm>
            <a:off x="719988" y="3434316"/>
            <a:ext cx="658500" cy="640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7" name="Google Shape;237;p29"/>
          <p:cNvSpPr txBox="1">
            <a:spLocks noGrp="1"/>
          </p:cNvSpPr>
          <p:nvPr>
            <p:ph type="subTitle" idx="16"/>
          </p:nvPr>
        </p:nvSpPr>
        <p:spPr>
          <a:xfrm>
            <a:off x="5094900" y="1938049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O</a:t>
            </a:r>
            <a:r>
              <a:rPr lang="en" dirty="0">
                <a:solidFill>
                  <a:schemeClr val="accent4"/>
                </a:solidFill>
              </a:rPr>
              <a:t>ur model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title" idx="18"/>
          </p:nvPr>
        </p:nvSpPr>
        <p:spPr>
          <a:xfrm>
            <a:off x="4233600" y="1714563"/>
            <a:ext cx="658500" cy="640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subTitle" idx="19"/>
          </p:nvPr>
        </p:nvSpPr>
        <p:spPr>
          <a:xfrm>
            <a:off x="5094900" y="2773994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Results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21"/>
          </p:nvPr>
        </p:nvSpPr>
        <p:spPr>
          <a:xfrm>
            <a:off x="4242750" y="2572220"/>
            <a:ext cx="658500" cy="640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3" name="Google Shape;242;p29">
            <a:extLst>
              <a:ext uri="{FF2B5EF4-FFF2-40B4-BE49-F238E27FC236}">
                <a16:creationId xmlns:a16="http://schemas.microsoft.com/office/drawing/2014/main" id="{ECEE9220-B30F-4DF0-8C40-E155AEDBB2E8}"/>
              </a:ext>
            </a:extLst>
          </p:cNvPr>
          <p:cNvSpPr txBox="1">
            <a:spLocks/>
          </p:cNvSpPr>
          <p:nvPr/>
        </p:nvSpPr>
        <p:spPr>
          <a:xfrm>
            <a:off x="4229714" y="3437011"/>
            <a:ext cx="658500" cy="64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4" name="Google Shape;240;p29">
            <a:extLst>
              <a:ext uri="{FF2B5EF4-FFF2-40B4-BE49-F238E27FC236}">
                <a16:creationId xmlns:a16="http://schemas.microsoft.com/office/drawing/2014/main" id="{8ABA76BB-3798-45C7-9100-584A615E47F6}"/>
              </a:ext>
            </a:extLst>
          </p:cNvPr>
          <p:cNvSpPr txBox="1">
            <a:spLocks/>
          </p:cNvSpPr>
          <p:nvPr/>
        </p:nvSpPr>
        <p:spPr>
          <a:xfrm>
            <a:off x="5098440" y="3681307"/>
            <a:ext cx="241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dirty="0">
                <a:solidFill>
                  <a:schemeClr val="accent4"/>
                </a:solidFill>
              </a:rPr>
              <a:t>Conclusion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subTitle" idx="1"/>
          </p:nvPr>
        </p:nvSpPr>
        <p:spPr>
          <a:xfrm>
            <a:off x="719999" y="1114748"/>
            <a:ext cx="2427237" cy="10335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Sunday 02/01/2022</a:t>
            </a:r>
          </a:p>
        </p:txBody>
      </p:sp>
      <p:sp>
        <p:nvSpPr>
          <p:cNvPr id="284" name="Google Shape;284;p33"/>
          <p:cNvSpPr txBox="1">
            <a:spLocks noGrp="1"/>
          </p:cNvSpPr>
          <p:nvPr>
            <p:ph type="subTitle" idx="3"/>
          </p:nvPr>
        </p:nvSpPr>
        <p:spPr>
          <a:xfrm>
            <a:off x="6887700" y="1081001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1537D682-D01A-4C12-A434-8741469E9893}"/>
              </a:ext>
            </a:extLst>
          </p:cNvPr>
          <p:cNvSpPr txBox="1"/>
          <p:nvPr/>
        </p:nvSpPr>
        <p:spPr>
          <a:xfrm>
            <a:off x="2685460" y="451454"/>
            <a:ext cx="30866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Merriweather"/>
              </a:rPr>
              <a:t>WORK </a:t>
            </a:r>
            <a:r>
              <a:rPr lang="en" sz="2800" b="1" dirty="0">
                <a:solidFill>
                  <a:schemeClr val="accent4"/>
                </a:solidFill>
                <a:latin typeface="Merriweather"/>
                <a:sym typeface="Merriweather"/>
              </a:rPr>
              <a:t>PROCESS</a:t>
            </a:r>
            <a:r>
              <a:rPr lang="en" dirty="0">
                <a:solidFill>
                  <a:schemeClr val="accent4"/>
                </a:solidFill>
              </a:rPr>
              <a:t> </a:t>
            </a:r>
            <a:endParaRPr lang="ar-SA" dirty="0">
              <a:solidFill>
                <a:schemeClr val="accent4"/>
              </a:solidFill>
            </a:endParaRPr>
          </a:p>
        </p:txBody>
      </p:sp>
      <p:grpSp>
        <p:nvGrpSpPr>
          <p:cNvPr id="26" name="Google Shape;3989;p62">
            <a:extLst>
              <a:ext uri="{FF2B5EF4-FFF2-40B4-BE49-F238E27FC236}">
                <a16:creationId xmlns:a16="http://schemas.microsoft.com/office/drawing/2014/main" id="{49ED1EE3-7E1E-412F-86C7-9B1E0E1DA714}"/>
              </a:ext>
            </a:extLst>
          </p:cNvPr>
          <p:cNvGrpSpPr/>
          <p:nvPr/>
        </p:nvGrpSpPr>
        <p:grpSpPr>
          <a:xfrm>
            <a:off x="1270064" y="2711825"/>
            <a:ext cx="6603872" cy="1218055"/>
            <a:chOff x="6853641" y="2534077"/>
            <a:chExt cx="1515545" cy="501229"/>
          </a:xfrm>
        </p:grpSpPr>
        <p:grpSp>
          <p:nvGrpSpPr>
            <p:cNvPr id="27" name="Google Shape;3990;p62">
              <a:extLst>
                <a:ext uri="{FF2B5EF4-FFF2-40B4-BE49-F238E27FC236}">
                  <a16:creationId xmlns:a16="http://schemas.microsoft.com/office/drawing/2014/main" id="{D8CE5F33-0083-4FF4-8EC9-3BA72C82F139}"/>
                </a:ext>
              </a:extLst>
            </p:cNvPr>
            <p:cNvGrpSpPr/>
            <p:nvPr/>
          </p:nvGrpSpPr>
          <p:grpSpPr>
            <a:xfrm>
              <a:off x="6853641" y="2618923"/>
              <a:ext cx="1515545" cy="324556"/>
              <a:chOff x="6853641" y="2618923"/>
              <a:chExt cx="1515545" cy="324556"/>
            </a:xfrm>
          </p:grpSpPr>
          <p:sp>
            <p:nvSpPr>
              <p:cNvPr id="33" name="Google Shape;3991;p62">
                <a:extLst>
                  <a:ext uri="{FF2B5EF4-FFF2-40B4-BE49-F238E27FC236}">
                    <a16:creationId xmlns:a16="http://schemas.microsoft.com/office/drawing/2014/main" id="{7D936279-CD4A-4FD0-8063-163D4B80E3BE}"/>
                  </a:ext>
                </a:extLst>
              </p:cNvPr>
              <p:cNvSpPr/>
              <p:nvPr/>
            </p:nvSpPr>
            <p:spPr>
              <a:xfrm>
                <a:off x="7747010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3" y="1075"/>
                      <a:pt x="327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6132" y="3951"/>
                      <a:pt x="7903" y="2178"/>
                      <a:pt x="7903" y="0"/>
                    </a:cubicBezTo>
                    <a:lnTo>
                      <a:pt x="7248" y="0"/>
                    </a:lnTo>
                    <a:cubicBezTo>
                      <a:pt x="7248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992;p62">
                <a:extLst>
                  <a:ext uri="{FF2B5EF4-FFF2-40B4-BE49-F238E27FC236}">
                    <a16:creationId xmlns:a16="http://schemas.microsoft.com/office/drawing/2014/main" id="{155EFCBA-F544-4052-A779-CE081727D79E}"/>
                  </a:ext>
                </a:extLst>
              </p:cNvPr>
              <p:cNvSpPr/>
              <p:nvPr/>
            </p:nvSpPr>
            <p:spPr>
              <a:xfrm>
                <a:off x="7449412" y="2618923"/>
                <a:ext cx="324496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3951" extrusionOk="0">
                    <a:moveTo>
                      <a:pt x="3951" y="0"/>
                    </a:moveTo>
                    <a:cubicBezTo>
                      <a:pt x="2330" y="0"/>
                      <a:pt x="935" y="982"/>
                      <a:pt x="327" y="2380"/>
                    </a:cubicBezTo>
                    <a:cubicBezTo>
                      <a:pt x="111" y="2874"/>
                      <a:pt x="0" y="3409"/>
                      <a:pt x="0" y="3951"/>
                    </a:cubicBezTo>
                    <a:lnTo>
                      <a:pt x="653" y="3951"/>
                    </a:lnTo>
                    <a:cubicBezTo>
                      <a:pt x="653" y="2135"/>
                      <a:pt x="2133" y="657"/>
                      <a:pt x="3951" y="657"/>
                    </a:cubicBezTo>
                    <a:cubicBezTo>
                      <a:pt x="5767" y="657"/>
                      <a:pt x="7246" y="2135"/>
                      <a:pt x="7246" y="3951"/>
                    </a:cubicBezTo>
                    <a:lnTo>
                      <a:pt x="7901" y="3951"/>
                    </a:lnTo>
                    <a:cubicBezTo>
                      <a:pt x="7901" y="3411"/>
                      <a:pt x="7791" y="2876"/>
                      <a:pt x="7574" y="2381"/>
                    </a:cubicBezTo>
                    <a:cubicBezTo>
                      <a:pt x="6966" y="982"/>
                      <a:pt x="5571" y="0"/>
                      <a:pt x="3951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993;p62">
                <a:extLst>
                  <a:ext uri="{FF2B5EF4-FFF2-40B4-BE49-F238E27FC236}">
                    <a16:creationId xmlns:a16="http://schemas.microsoft.com/office/drawing/2014/main" id="{25982B22-0055-4E49-BF00-F8CF0AF9714E}"/>
                  </a:ext>
                </a:extLst>
              </p:cNvPr>
              <p:cNvSpPr/>
              <p:nvPr/>
            </p:nvSpPr>
            <p:spPr>
              <a:xfrm>
                <a:off x="6853641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8" y="0"/>
                    </a:moveTo>
                    <a:cubicBezTo>
                      <a:pt x="3954" y="0"/>
                      <a:pt x="3950" y="0"/>
                      <a:pt x="3946" y="0"/>
                    </a:cubicBezTo>
                    <a:cubicBezTo>
                      <a:pt x="1768" y="6"/>
                      <a:pt x="0" y="1784"/>
                      <a:pt x="6" y="3963"/>
                    </a:cubicBezTo>
                    <a:lnTo>
                      <a:pt x="661" y="3962"/>
                    </a:lnTo>
                    <a:cubicBezTo>
                      <a:pt x="657" y="2144"/>
                      <a:pt x="2131" y="661"/>
                      <a:pt x="3947" y="655"/>
                    </a:cubicBezTo>
                    <a:cubicBezTo>
                      <a:pt x="3951" y="655"/>
                      <a:pt x="3955" y="655"/>
                      <a:pt x="3959" y="655"/>
                    </a:cubicBezTo>
                    <a:cubicBezTo>
                      <a:pt x="5771" y="655"/>
                      <a:pt x="7248" y="2127"/>
                      <a:pt x="7254" y="3939"/>
                    </a:cubicBezTo>
                    <a:lnTo>
                      <a:pt x="7256" y="3939"/>
                    </a:lnTo>
                    <a:lnTo>
                      <a:pt x="7909" y="3938"/>
                    </a:lnTo>
                    <a:cubicBezTo>
                      <a:pt x="7907" y="3398"/>
                      <a:pt x="7795" y="2863"/>
                      <a:pt x="7578" y="2368"/>
                    </a:cubicBezTo>
                    <a:cubicBezTo>
                      <a:pt x="6966" y="976"/>
                      <a:pt x="5573" y="0"/>
                      <a:pt x="3958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994;p62">
                <a:extLst>
                  <a:ext uri="{FF2B5EF4-FFF2-40B4-BE49-F238E27FC236}">
                    <a16:creationId xmlns:a16="http://schemas.microsoft.com/office/drawing/2014/main" id="{50B525CF-EAE6-4FE8-BD5C-7867D07CEB55}"/>
                  </a:ext>
                </a:extLst>
              </p:cNvPr>
              <p:cNvSpPr/>
              <p:nvPr/>
            </p:nvSpPr>
            <p:spPr>
              <a:xfrm>
                <a:off x="7151691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1" y="1075"/>
                      <a:pt x="328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5574" y="3951"/>
                      <a:pt x="6967" y="2971"/>
                      <a:pt x="7575" y="1573"/>
                    </a:cubicBezTo>
                    <a:cubicBezTo>
                      <a:pt x="7791" y="1076"/>
                      <a:pt x="7903" y="541"/>
                      <a:pt x="7903" y="0"/>
                    </a:cubicBezTo>
                    <a:lnTo>
                      <a:pt x="7249" y="0"/>
                    </a:lnTo>
                    <a:cubicBezTo>
                      <a:pt x="7249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995;p62">
                <a:extLst>
                  <a:ext uri="{FF2B5EF4-FFF2-40B4-BE49-F238E27FC236}">
                    <a16:creationId xmlns:a16="http://schemas.microsoft.com/office/drawing/2014/main" id="{6A4A6E21-D7E7-4606-9917-FBC9CF7970F3}"/>
                  </a:ext>
                </a:extLst>
              </p:cNvPr>
              <p:cNvSpPr/>
              <p:nvPr/>
            </p:nvSpPr>
            <p:spPr>
              <a:xfrm>
                <a:off x="8044362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9" y="0"/>
                    </a:moveTo>
                    <a:cubicBezTo>
                      <a:pt x="3955" y="0"/>
                      <a:pt x="3951" y="0"/>
                      <a:pt x="3947" y="0"/>
                    </a:cubicBezTo>
                    <a:cubicBezTo>
                      <a:pt x="1769" y="8"/>
                      <a:pt x="1" y="1786"/>
                      <a:pt x="7" y="3963"/>
                    </a:cubicBezTo>
                    <a:lnTo>
                      <a:pt x="664" y="3962"/>
                    </a:lnTo>
                    <a:cubicBezTo>
                      <a:pt x="658" y="2144"/>
                      <a:pt x="2132" y="661"/>
                      <a:pt x="3948" y="657"/>
                    </a:cubicBezTo>
                    <a:cubicBezTo>
                      <a:pt x="3952" y="657"/>
                      <a:pt x="3956" y="657"/>
                      <a:pt x="3960" y="657"/>
                    </a:cubicBezTo>
                    <a:cubicBezTo>
                      <a:pt x="5772" y="657"/>
                      <a:pt x="7249" y="2127"/>
                      <a:pt x="7255" y="3941"/>
                    </a:cubicBezTo>
                    <a:lnTo>
                      <a:pt x="7257" y="3941"/>
                    </a:lnTo>
                    <a:lnTo>
                      <a:pt x="7910" y="3939"/>
                    </a:lnTo>
                    <a:cubicBezTo>
                      <a:pt x="7908" y="3398"/>
                      <a:pt x="7796" y="2865"/>
                      <a:pt x="7578" y="2370"/>
                    </a:cubicBezTo>
                    <a:cubicBezTo>
                      <a:pt x="6967" y="976"/>
                      <a:pt x="5574" y="0"/>
                      <a:pt x="3959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3996;p62">
              <a:extLst>
                <a:ext uri="{FF2B5EF4-FFF2-40B4-BE49-F238E27FC236}">
                  <a16:creationId xmlns:a16="http://schemas.microsoft.com/office/drawing/2014/main" id="{3A8FDE8B-D8A3-41B9-B988-8561D53739F3}"/>
                </a:ext>
              </a:extLst>
            </p:cNvPr>
            <p:cNvSpPr/>
            <p:nvPr/>
          </p:nvSpPr>
          <p:spPr>
            <a:xfrm>
              <a:off x="6899264" y="2673830"/>
              <a:ext cx="225242" cy="361476"/>
            </a:xfrm>
            <a:custGeom>
              <a:avLst/>
              <a:gdLst/>
              <a:ahLst/>
              <a:cxnLst/>
              <a:rect l="l" t="t" r="r" b="b"/>
              <a:pathLst>
                <a:path w="5485" h="8802" extrusionOk="0">
                  <a:moveTo>
                    <a:pt x="2798" y="1197"/>
                  </a:moveTo>
                  <a:cubicBezTo>
                    <a:pt x="2989" y="1197"/>
                    <a:pt x="3183" y="1234"/>
                    <a:pt x="3366" y="1310"/>
                  </a:cubicBezTo>
                  <a:cubicBezTo>
                    <a:pt x="3924" y="1542"/>
                    <a:pt x="4287" y="2085"/>
                    <a:pt x="4287" y="2689"/>
                  </a:cubicBezTo>
                  <a:cubicBezTo>
                    <a:pt x="4287" y="3512"/>
                    <a:pt x="3619" y="4178"/>
                    <a:pt x="2796" y="4180"/>
                  </a:cubicBezTo>
                  <a:cubicBezTo>
                    <a:pt x="2194" y="4180"/>
                    <a:pt x="1650" y="3816"/>
                    <a:pt x="1419" y="3259"/>
                  </a:cubicBezTo>
                  <a:cubicBezTo>
                    <a:pt x="1189" y="2702"/>
                    <a:pt x="1317" y="2061"/>
                    <a:pt x="1743" y="1634"/>
                  </a:cubicBezTo>
                  <a:cubicBezTo>
                    <a:pt x="2028" y="1348"/>
                    <a:pt x="2410" y="1197"/>
                    <a:pt x="2798" y="1197"/>
                  </a:cubicBezTo>
                  <a:close/>
                  <a:moveTo>
                    <a:pt x="2796" y="1"/>
                  </a:moveTo>
                  <a:cubicBezTo>
                    <a:pt x="2254" y="1"/>
                    <a:pt x="1714" y="165"/>
                    <a:pt x="1253" y="489"/>
                  </a:cubicBezTo>
                  <a:cubicBezTo>
                    <a:pt x="433" y="1063"/>
                    <a:pt x="0" y="2048"/>
                    <a:pt x="132" y="3043"/>
                  </a:cubicBezTo>
                  <a:cubicBezTo>
                    <a:pt x="263" y="4037"/>
                    <a:pt x="937" y="4875"/>
                    <a:pt x="1880" y="5216"/>
                  </a:cubicBezTo>
                  <a:lnTo>
                    <a:pt x="1880" y="6705"/>
                  </a:lnTo>
                  <a:lnTo>
                    <a:pt x="1067" y="6705"/>
                  </a:lnTo>
                  <a:lnTo>
                    <a:pt x="2723" y="8801"/>
                  </a:lnTo>
                  <a:lnTo>
                    <a:pt x="4377" y="6705"/>
                  </a:lnTo>
                  <a:lnTo>
                    <a:pt x="3563" y="6705"/>
                  </a:lnTo>
                  <a:lnTo>
                    <a:pt x="3563" y="5265"/>
                  </a:lnTo>
                  <a:cubicBezTo>
                    <a:pt x="4703" y="4926"/>
                    <a:pt x="5485" y="3877"/>
                    <a:pt x="5485" y="2689"/>
                  </a:cubicBezTo>
                  <a:cubicBezTo>
                    <a:pt x="5485" y="1685"/>
                    <a:pt x="4926" y="766"/>
                    <a:pt x="4037" y="304"/>
                  </a:cubicBezTo>
                  <a:cubicBezTo>
                    <a:pt x="3647" y="101"/>
                    <a:pt x="3221" y="1"/>
                    <a:pt x="2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997;p62">
              <a:extLst>
                <a:ext uri="{FF2B5EF4-FFF2-40B4-BE49-F238E27FC236}">
                  <a16:creationId xmlns:a16="http://schemas.microsoft.com/office/drawing/2014/main" id="{5A45B470-7EDB-4A38-98DA-8BF7BFCCB0DE}"/>
                </a:ext>
              </a:extLst>
            </p:cNvPr>
            <p:cNvSpPr/>
            <p:nvPr/>
          </p:nvSpPr>
          <p:spPr>
            <a:xfrm>
              <a:off x="7198259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98;p62">
              <a:extLst>
                <a:ext uri="{FF2B5EF4-FFF2-40B4-BE49-F238E27FC236}">
                  <a16:creationId xmlns:a16="http://schemas.microsoft.com/office/drawing/2014/main" id="{081B0C32-9ED0-407F-AE62-2E4602F21E91}"/>
                </a:ext>
              </a:extLst>
            </p:cNvPr>
            <p:cNvSpPr/>
            <p:nvPr/>
          </p:nvSpPr>
          <p:spPr>
            <a:xfrm>
              <a:off x="7493639" y="2673830"/>
              <a:ext cx="225200" cy="361476"/>
            </a:xfrm>
            <a:custGeom>
              <a:avLst/>
              <a:gdLst/>
              <a:ahLst/>
              <a:cxnLst/>
              <a:rect l="l" t="t" r="r" b="b"/>
              <a:pathLst>
                <a:path w="5484" h="8802" extrusionOk="0">
                  <a:moveTo>
                    <a:pt x="2796" y="1197"/>
                  </a:moveTo>
                  <a:cubicBezTo>
                    <a:pt x="2988" y="1197"/>
                    <a:pt x="3181" y="1234"/>
                    <a:pt x="3365" y="1310"/>
                  </a:cubicBezTo>
                  <a:cubicBezTo>
                    <a:pt x="3922" y="1542"/>
                    <a:pt x="4286" y="2085"/>
                    <a:pt x="4286" y="2689"/>
                  </a:cubicBezTo>
                  <a:cubicBezTo>
                    <a:pt x="4284" y="3512"/>
                    <a:pt x="3618" y="4178"/>
                    <a:pt x="2795" y="4180"/>
                  </a:cubicBezTo>
                  <a:cubicBezTo>
                    <a:pt x="2191" y="4180"/>
                    <a:pt x="1649" y="3816"/>
                    <a:pt x="1418" y="3259"/>
                  </a:cubicBezTo>
                  <a:cubicBezTo>
                    <a:pt x="1187" y="2702"/>
                    <a:pt x="1314" y="2061"/>
                    <a:pt x="1740" y="1634"/>
                  </a:cubicBezTo>
                  <a:cubicBezTo>
                    <a:pt x="2026" y="1348"/>
                    <a:pt x="2408" y="1197"/>
                    <a:pt x="2796" y="1197"/>
                  </a:cubicBezTo>
                  <a:close/>
                  <a:moveTo>
                    <a:pt x="2794" y="1"/>
                  </a:moveTo>
                  <a:cubicBezTo>
                    <a:pt x="2254" y="1"/>
                    <a:pt x="1717" y="163"/>
                    <a:pt x="1258" y="484"/>
                  </a:cubicBezTo>
                  <a:cubicBezTo>
                    <a:pt x="436" y="1055"/>
                    <a:pt x="1" y="2037"/>
                    <a:pt x="127" y="3030"/>
                  </a:cubicBezTo>
                  <a:cubicBezTo>
                    <a:pt x="255" y="4023"/>
                    <a:pt x="923" y="4863"/>
                    <a:pt x="1862" y="5211"/>
                  </a:cubicBezTo>
                  <a:lnTo>
                    <a:pt x="1862" y="6705"/>
                  </a:lnTo>
                  <a:lnTo>
                    <a:pt x="1048" y="6705"/>
                  </a:lnTo>
                  <a:lnTo>
                    <a:pt x="2704" y="8801"/>
                  </a:lnTo>
                  <a:lnTo>
                    <a:pt x="4360" y="6705"/>
                  </a:lnTo>
                  <a:lnTo>
                    <a:pt x="3545" y="6705"/>
                  </a:lnTo>
                  <a:lnTo>
                    <a:pt x="3545" y="5270"/>
                  </a:lnTo>
                  <a:cubicBezTo>
                    <a:pt x="4693" y="4935"/>
                    <a:pt x="5484" y="3883"/>
                    <a:pt x="5484" y="2689"/>
                  </a:cubicBezTo>
                  <a:cubicBezTo>
                    <a:pt x="5482" y="1688"/>
                    <a:pt x="4927" y="769"/>
                    <a:pt x="4039" y="306"/>
                  </a:cubicBezTo>
                  <a:cubicBezTo>
                    <a:pt x="3647" y="102"/>
                    <a:pt x="3220" y="1"/>
                    <a:pt x="2794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99;p62">
              <a:extLst>
                <a:ext uri="{FF2B5EF4-FFF2-40B4-BE49-F238E27FC236}">
                  <a16:creationId xmlns:a16="http://schemas.microsoft.com/office/drawing/2014/main" id="{B5BD4312-E01E-4728-B331-4FCE72BD3BFF}"/>
                </a:ext>
              </a:extLst>
            </p:cNvPr>
            <p:cNvSpPr/>
            <p:nvPr/>
          </p:nvSpPr>
          <p:spPr>
            <a:xfrm>
              <a:off x="7792387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61" y="4601"/>
                  </a:moveTo>
                  <a:cubicBezTo>
                    <a:pt x="3053" y="4601"/>
                    <a:pt x="3247" y="4638"/>
                    <a:pt x="3431" y="4715"/>
                  </a:cubicBezTo>
                  <a:cubicBezTo>
                    <a:pt x="3988" y="4945"/>
                    <a:pt x="4351" y="5488"/>
                    <a:pt x="4351" y="6092"/>
                  </a:cubicBezTo>
                  <a:cubicBezTo>
                    <a:pt x="4350" y="6915"/>
                    <a:pt x="3684" y="7581"/>
                    <a:pt x="2861" y="7583"/>
                  </a:cubicBezTo>
                  <a:cubicBezTo>
                    <a:pt x="2259" y="7583"/>
                    <a:pt x="1714" y="7219"/>
                    <a:pt x="1483" y="6662"/>
                  </a:cubicBezTo>
                  <a:cubicBezTo>
                    <a:pt x="1253" y="6105"/>
                    <a:pt x="1381" y="5464"/>
                    <a:pt x="1807" y="5038"/>
                  </a:cubicBezTo>
                  <a:cubicBezTo>
                    <a:pt x="2092" y="4752"/>
                    <a:pt x="2473" y="4601"/>
                    <a:pt x="2861" y="4601"/>
                  </a:cubicBezTo>
                  <a:close/>
                  <a:moveTo>
                    <a:pt x="2870" y="0"/>
                  </a:moveTo>
                  <a:lnTo>
                    <a:pt x="1214" y="2097"/>
                  </a:lnTo>
                  <a:lnTo>
                    <a:pt x="2028" y="2097"/>
                  </a:lnTo>
                  <a:lnTo>
                    <a:pt x="2028" y="3536"/>
                  </a:lnTo>
                  <a:cubicBezTo>
                    <a:pt x="773" y="3944"/>
                    <a:pt x="1" y="5205"/>
                    <a:pt x="204" y="6508"/>
                  </a:cubicBezTo>
                  <a:cubicBezTo>
                    <a:pt x="409" y="7813"/>
                    <a:pt x="1532" y="8776"/>
                    <a:pt x="2851" y="8779"/>
                  </a:cubicBezTo>
                  <a:cubicBezTo>
                    <a:pt x="2854" y="8779"/>
                    <a:pt x="2858" y="8779"/>
                    <a:pt x="2861" y="8779"/>
                  </a:cubicBezTo>
                  <a:cubicBezTo>
                    <a:pt x="4178" y="8779"/>
                    <a:pt x="5300" y="7828"/>
                    <a:pt x="5514" y="6527"/>
                  </a:cubicBezTo>
                  <a:cubicBezTo>
                    <a:pt x="5729" y="5225"/>
                    <a:pt x="4965" y="3959"/>
                    <a:pt x="3713" y="3543"/>
                  </a:cubicBezTo>
                  <a:lnTo>
                    <a:pt x="3713" y="2097"/>
                  </a:lnTo>
                  <a:lnTo>
                    <a:pt x="4526" y="2097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4000;p62">
              <a:extLst>
                <a:ext uri="{FF2B5EF4-FFF2-40B4-BE49-F238E27FC236}">
                  <a16:creationId xmlns:a16="http://schemas.microsoft.com/office/drawing/2014/main" id="{F375FD37-474C-412A-B219-933569C63B7C}"/>
                </a:ext>
              </a:extLst>
            </p:cNvPr>
            <p:cNvSpPr/>
            <p:nvPr/>
          </p:nvSpPr>
          <p:spPr>
            <a:xfrm>
              <a:off x="8090150" y="2673789"/>
              <a:ext cx="225857" cy="361517"/>
            </a:xfrm>
            <a:custGeom>
              <a:avLst/>
              <a:gdLst/>
              <a:ahLst/>
              <a:cxnLst/>
              <a:rect l="l" t="t" r="r" b="b"/>
              <a:pathLst>
                <a:path w="5500" h="8803" extrusionOk="0">
                  <a:moveTo>
                    <a:pt x="2811" y="1198"/>
                  </a:moveTo>
                  <a:cubicBezTo>
                    <a:pt x="3003" y="1198"/>
                    <a:pt x="3197" y="1235"/>
                    <a:pt x="3381" y="1311"/>
                  </a:cubicBezTo>
                  <a:cubicBezTo>
                    <a:pt x="3938" y="1543"/>
                    <a:pt x="4302" y="2086"/>
                    <a:pt x="4302" y="2690"/>
                  </a:cubicBezTo>
                  <a:cubicBezTo>
                    <a:pt x="4300" y="3513"/>
                    <a:pt x="3634" y="4179"/>
                    <a:pt x="2811" y="4181"/>
                  </a:cubicBezTo>
                  <a:cubicBezTo>
                    <a:pt x="2209" y="4181"/>
                    <a:pt x="1664" y="3817"/>
                    <a:pt x="1434" y="3260"/>
                  </a:cubicBezTo>
                  <a:cubicBezTo>
                    <a:pt x="1203" y="2703"/>
                    <a:pt x="1330" y="2062"/>
                    <a:pt x="1757" y="1635"/>
                  </a:cubicBezTo>
                  <a:cubicBezTo>
                    <a:pt x="2042" y="1349"/>
                    <a:pt x="2423" y="1198"/>
                    <a:pt x="2811" y="1198"/>
                  </a:cubicBezTo>
                  <a:close/>
                  <a:moveTo>
                    <a:pt x="2812" y="1"/>
                  </a:moveTo>
                  <a:cubicBezTo>
                    <a:pt x="2257" y="1"/>
                    <a:pt x="1706" y="172"/>
                    <a:pt x="1238" y="509"/>
                  </a:cubicBezTo>
                  <a:cubicBezTo>
                    <a:pt x="420" y="1098"/>
                    <a:pt x="1" y="2097"/>
                    <a:pt x="154" y="3095"/>
                  </a:cubicBezTo>
                  <a:cubicBezTo>
                    <a:pt x="306" y="4093"/>
                    <a:pt x="1005" y="4920"/>
                    <a:pt x="1962" y="5239"/>
                  </a:cubicBezTo>
                  <a:lnTo>
                    <a:pt x="1962" y="6706"/>
                  </a:lnTo>
                  <a:lnTo>
                    <a:pt x="1149" y="6706"/>
                  </a:lnTo>
                  <a:lnTo>
                    <a:pt x="2804" y="8802"/>
                  </a:lnTo>
                  <a:lnTo>
                    <a:pt x="4460" y="6706"/>
                  </a:lnTo>
                  <a:lnTo>
                    <a:pt x="3645" y="6706"/>
                  </a:lnTo>
                  <a:lnTo>
                    <a:pt x="3645" y="5244"/>
                  </a:lnTo>
                  <a:cubicBezTo>
                    <a:pt x="4750" y="4882"/>
                    <a:pt x="5499" y="3852"/>
                    <a:pt x="5499" y="2690"/>
                  </a:cubicBezTo>
                  <a:cubicBezTo>
                    <a:pt x="5499" y="1679"/>
                    <a:pt x="4934" y="755"/>
                    <a:pt x="4036" y="296"/>
                  </a:cubicBezTo>
                  <a:cubicBezTo>
                    <a:pt x="3650" y="98"/>
                    <a:pt x="3230" y="1"/>
                    <a:pt x="2812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127974B-6D54-4875-993D-9A92FAEED870}"/>
              </a:ext>
            </a:extLst>
          </p:cNvPr>
          <p:cNvSpPr txBox="1"/>
          <p:nvPr/>
        </p:nvSpPr>
        <p:spPr>
          <a:xfrm>
            <a:off x="1155934" y="4153437"/>
            <a:ext cx="184879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Merriweather"/>
                <a:sym typeface="Merriweather"/>
              </a:rPr>
              <a:t>Data Set pick up</a:t>
            </a: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2FF70A58-5921-428B-9B17-9E798F485146}"/>
              </a:ext>
            </a:extLst>
          </p:cNvPr>
          <p:cNvSpPr txBox="1"/>
          <p:nvPr/>
        </p:nvSpPr>
        <p:spPr>
          <a:xfrm>
            <a:off x="2617671" y="2294751"/>
            <a:ext cx="184879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Merriweather"/>
                <a:sym typeface="Merriweather"/>
              </a:rPr>
              <a:t>Divide Data Set 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82333EF3-6182-4A40-A7A0-CAD86A16BB1B}"/>
              </a:ext>
            </a:extLst>
          </p:cNvPr>
          <p:cNvSpPr txBox="1"/>
          <p:nvPr/>
        </p:nvSpPr>
        <p:spPr>
          <a:xfrm>
            <a:off x="3796843" y="4148472"/>
            <a:ext cx="184879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indent="0">
              <a:buClr>
                <a:schemeClr val="dk2"/>
              </a:buClr>
              <a:buSzPts val="1400"/>
              <a:buFont typeface="Arial"/>
              <a:buNone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Merriweather"/>
              </a:rPr>
              <a:t>Transformation</a:t>
            </a: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6A8B32D8-D506-4692-8563-B09B026F2400}"/>
              </a:ext>
            </a:extLst>
          </p:cNvPr>
          <p:cNvSpPr txBox="1"/>
          <p:nvPr/>
        </p:nvSpPr>
        <p:spPr>
          <a:xfrm>
            <a:off x="5179738" y="2305309"/>
            <a:ext cx="184879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" sz="1200" b="1" dirty="0">
                <a:solidFill>
                  <a:schemeClr val="tx2">
                    <a:lumMod val="75000"/>
                  </a:schemeClr>
                </a:solidFill>
                <a:latin typeface="Merriweather"/>
              </a:rPr>
              <a:t>P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Merriweather"/>
              </a:rPr>
              <a:t>re- processing </a:t>
            </a:r>
            <a:endParaRPr lang="en-US" sz="1200" b="1" dirty="0">
              <a:solidFill>
                <a:schemeClr val="tx2">
                  <a:lumMod val="75000"/>
                </a:schemeClr>
              </a:solidFill>
              <a:latin typeface="Merriweather"/>
              <a:sym typeface="Merriweather"/>
            </a:endParaRP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397B38AE-D7ED-4663-B7CB-A873B9F2E0AE}"/>
              </a:ext>
            </a:extLst>
          </p:cNvPr>
          <p:cNvSpPr txBox="1"/>
          <p:nvPr/>
        </p:nvSpPr>
        <p:spPr>
          <a:xfrm>
            <a:off x="6458540" y="4107119"/>
            <a:ext cx="184879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" sz="1200" b="1" dirty="0">
                <a:solidFill>
                  <a:schemeClr val="tx2">
                    <a:lumMod val="75000"/>
                  </a:schemeClr>
                </a:solidFill>
                <a:latin typeface="Merriweather"/>
              </a:rPr>
              <a:t>Data Modelin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Merriweather"/>
              </a:rPr>
              <a:t>g </a:t>
            </a:r>
            <a:endParaRPr lang="en-US" sz="1200" b="1" dirty="0">
              <a:solidFill>
                <a:schemeClr val="tx2">
                  <a:lumMod val="75000"/>
                </a:schemeClr>
              </a:solidFill>
              <a:latin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ABD92CF-A8B7-4A7D-8660-A7D4F259885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83060" y="1796917"/>
            <a:ext cx="4176000" cy="3793150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This news dataset is a composition of 1.61 million headlines posted by the </a:t>
            </a:r>
            <a:r>
              <a:rPr lang="en-US" b="1" i="0" u="none" strike="noStrike" dirty="0">
                <a:solidFill>
                  <a:schemeClr val="accent4"/>
                </a:solidFill>
                <a:effectLst/>
                <a:latin typeface="inherit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Irish Times</a:t>
            </a:r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 .</a:t>
            </a:r>
          </a:p>
          <a:p>
            <a:pPr algn="l" fontAlgn="base"/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provides long term birds eye view of the happenings in Europe. The major categories include business, sport, culture, lifestyle and opinion in addition to news.</a:t>
            </a:r>
          </a:p>
          <a:p>
            <a:pPr algn="l" fontAlgn="base"/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CSV Records: 1.611.495</a:t>
            </a:r>
          </a:p>
          <a:p>
            <a:pPr algn="l" fontAlgn="base"/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1- </a:t>
            </a:r>
            <a:r>
              <a:rPr lang="en-US" b="1" i="0" dirty="0">
                <a:solidFill>
                  <a:schemeClr val="accent4"/>
                </a:solidFill>
                <a:effectLst/>
                <a:latin typeface="inherit"/>
                <a:cs typeface="+mj-cs"/>
              </a:rPr>
              <a:t>publish date </a:t>
            </a:r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: Date of the article being published.</a:t>
            </a:r>
          </a:p>
          <a:p>
            <a:pPr algn="l" fontAlgn="base"/>
            <a:r>
              <a:rPr lang="en-US" b="1" dirty="0">
                <a:solidFill>
                  <a:schemeClr val="accent4"/>
                </a:solidFill>
                <a:latin typeface="Inter"/>
                <a:cs typeface="+mj-cs"/>
              </a:rPr>
              <a:t>2- </a:t>
            </a:r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 </a:t>
            </a:r>
            <a:r>
              <a:rPr lang="en-US" b="1" i="0" dirty="0">
                <a:solidFill>
                  <a:schemeClr val="accent4"/>
                </a:solidFill>
                <a:effectLst/>
                <a:latin typeface="inherit"/>
                <a:cs typeface="+mj-cs"/>
              </a:rPr>
              <a:t>headline text </a:t>
            </a:r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: Title of the article in UTF-8 charset</a:t>
            </a:r>
          </a:p>
          <a:p>
            <a:pPr marL="139700" indent="0">
              <a:buNone/>
            </a:pP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3E812B8-3F82-4C6B-B477-1D2597A51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950" y="1947774"/>
            <a:ext cx="3067050" cy="2867226"/>
          </a:xfrm>
          <a:prstGeom prst="rect">
            <a:avLst/>
          </a:prstGeom>
        </p:spPr>
      </p:pic>
      <p:sp>
        <p:nvSpPr>
          <p:cNvPr id="19" name="Google Shape;225;p29">
            <a:extLst>
              <a:ext uri="{FF2B5EF4-FFF2-40B4-BE49-F238E27FC236}">
                <a16:creationId xmlns:a16="http://schemas.microsoft.com/office/drawing/2014/main" id="{80F17C1E-EE2E-4639-8EF1-513722D4D0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65106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Sunday 02/01/2022</a:t>
            </a:r>
          </a:p>
        </p:txBody>
      </p:sp>
      <p:sp>
        <p:nvSpPr>
          <p:cNvPr id="12" name="عنوان 11">
            <a:extLst>
              <a:ext uri="{FF2B5EF4-FFF2-40B4-BE49-F238E27FC236}">
                <a16:creationId xmlns:a16="http://schemas.microsoft.com/office/drawing/2014/main" id="{9E7CCF78-649D-4E0B-AD8C-593C45022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32" y="692968"/>
            <a:ext cx="5933400" cy="42270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DATA DESCRIPTION</a:t>
            </a:r>
            <a:br>
              <a:rPr lang="en-US" dirty="0"/>
            </a:br>
            <a:endParaRPr lang="ar-SA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6409116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UNDERSTANDING THE PROBLEM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02" name="Google Shape;302;p34"/>
          <p:cNvSpPr txBox="1">
            <a:spLocks noGrp="1"/>
          </p:cNvSpPr>
          <p:nvPr>
            <p:ph type="ctrTitle" idx="2"/>
          </p:nvPr>
        </p:nvSpPr>
        <p:spPr>
          <a:xfrm>
            <a:off x="1599516" y="3168246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depth</a:t>
            </a:r>
            <a:endParaRPr dirty="0"/>
          </a:p>
        </p:txBody>
      </p:sp>
      <p:sp>
        <p:nvSpPr>
          <p:cNvPr id="303" name="Google Shape;303;p34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Sunday 02/01/2022</a:t>
            </a: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cxnSp>
        <p:nvCxnSpPr>
          <p:cNvPr id="306" name="Google Shape;306;p34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مربع نص 63">
            <a:extLst>
              <a:ext uri="{FF2B5EF4-FFF2-40B4-BE49-F238E27FC236}">
                <a16:creationId xmlns:a16="http://schemas.microsoft.com/office/drawing/2014/main" id="{ABA27DE8-5408-4F60-8AE9-22092CDCCCCA}"/>
              </a:ext>
            </a:extLst>
          </p:cNvPr>
          <p:cNvSpPr txBox="1"/>
          <p:nvPr/>
        </p:nvSpPr>
        <p:spPr>
          <a:xfrm>
            <a:off x="991347" y="2294451"/>
            <a:ext cx="3377685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Merriweather"/>
                <a:sym typeface="Merriweather"/>
              </a:rPr>
              <a:t>Topic modelling is a classic problem in the domain of natural language processing. Given a corpus of text  composed of n documents, the goal is to uncover any latent topic structure that may exist within the data. In other words, we are seeking to discover the set of topics T with which a given series of documents are concerned, and having done so, sort these documents into the differing topic categories.</a:t>
            </a:r>
          </a:p>
        </p:txBody>
      </p:sp>
      <p:grpSp>
        <p:nvGrpSpPr>
          <p:cNvPr id="65" name="Google Shape;5193;p65">
            <a:extLst>
              <a:ext uri="{FF2B5EF4-FFF2-40B4-BE49-F238E27FC236}">
                <a16:creationId xmlns:a16="http://schemas.microsoft.com/office/drawing/2014/main" id="{919DE3EC-D529-42E7-AA0B-D220014FFE56}"/>
              </a:ext>
            </a:extLst>
          </p:cNvPr>
          <p:cNvGrpSpPr/>
          <p:nvPr/>
        </p:nvGrpSpPr>
        <p:grpSpPr>
          <a:xfrm>
            <a:off x="4813334" y="2202657"/>
            <a:ext cx="2731150" cy="2307246"/>
            <a:chOff x="7287122" y="1165658"/>
            <a:chExt cx="1219413" cy="1051365"/>
          </a:xfrm>
        </p:grpSpPr>
        <p:grpSp>
          <p:nvGrpSpPr>
            <p:cNvPr id="66" name="Google Shape;5194;p65">
              <a:extLst>
                <a:ext uri="{FF2B5EF4-FFF2-40B4-BE49-F238E27FC236}">
                  <a16:creationId xmlns:a16="http://schemas.microsoft.com/office/drawing/2014/main" id="{E26E073A-EF36-41FA-A750-8FEFD2F68596}"/>
                </a:ext>
              </a:extLst>
            </p:cNvPr>
            <p:cNvGrpSpPr/>
            <p:nvPr/>
          </p:nvGrpSpPr>
          <p:grpSpPr>
            <a:xfrm>
              <a:off x="7287122" y="1969723"/>
              <a:ext cx="1219413" cy="247300"/>
              <a:chOff x="7287122" y="1969723"/>
              <a:chExt cx="1219413" cy="247300"/>
            </a:xfrm>
          </p:grpSpPr>
          <p:sp>
            <p:nvSpPr>
              <p:cNvPr id="82" name="Google Shape;5195;p65">
                <a:extLst>
                  <a:ext uri="{FF2B5EF4-FFF2-40B4-BE49-F238E27FC236}">
                    <a16:creationId xmlns:a16="http://schemas.microsoft.com/office/drawing/2014/main" id="{4E17E231-CE48-4615-94C3-9DD9C3815DBA}"/>
                  </a:ext>
                </a:extLst>
              </p:cNvPr>
              <p:cNvSpPr/>
              <p:nvPr/>
            </p:nvSpPr>
            <p:spPr>
              <a:xfrm flipH="1">
                <a:off x="8366247" y="1969723"/>
                <a:ext cx="140288" cy="247300"/>
              </a:xfrm>
              <a:custGeom>
                <a:avLst/>
                <a:gdLst/>
                <a:ahLst/>
                <a:cxnLst/>
                <a:rect l="l" t="t" r="r" b="b"/>
                <a:pathLst>
                  <a:path w="14992" h="26428" extrusionOk="0">
                    <a:moveTo>
                      <a:pt x="31" y="0"/>
                    </a:moveTo>
                    <a:cubicBezTo>
                      <a:pt x="25" y="0"/>
                      <a:pt x="19" y="0"/>
                      <a:pt x="13" y="0"/>
                    </a:cubicBezTo>
                    <a:lnTo>
                      <a:pt x="0" y="0"/>
                    </a:lnTo>
                    <a:lnTo>
                      <a:pt x="0" y="26407"/>
                    </a:lnTo>
                    <a:lnTo>
                      <a:pt x="13" y="26427"/>
                    </a:lnTo>
                    <a:lnTo>
                      <a:pt x="14992" y="1860"/>
                    </a:lnTo>
                    <a:cubicBezTo>
                      <a:pt x="10391" y="663"/>
                      <a:pt x="5335" y="0"/>
                      <a:pt x="3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" name="Google Shape;5196;p65">
                <a:extLst>
                  <a:ext uri="{FF2B5EF4-FFF2-40B4-BE49-F238E27FC236}">
                    <a16:creationId xmlns:a16="http://schemas.microsoft.com/office/drawing/2014/main" id="{71EE60E5-2230-4CA5-A583-E02E1128BC8A}"/>
                  </a:ext>
                </a:extLst>
              </p:cNvPr>
              <p:cNvGrpSpPr/>
              <p:nvPr/>
            </p:nvGrpSpPr>
            <p:grpSpPr>
              <a:xfrm>
                <a:off x="7287122" y="2063892"/>
                <a:ext cx="1151753" cy="73428"/>
                <a:chOff x="7287122" y="2063892"/>
                <a:chExt cx="1151753" cy="73428"/>
              </a:xfrm>
            </p:grpSpPr>
            <p:sp>
              <p:nvSpPr>
                <p:cNvPr id="84" name="Google Shape;5197;p65">
                  <a:extLst>
                    <a:ext uri="{FF2B5EF4-FFF2-40B4-BE49-F238E27FC236}">
                      <a16:creationId xmlns:a16="http://schemas.microsoft.com/office/drawing/2014/main" id="{830B290E-D954-4FAF-A3B3-743C420BB19D}"/>
                    </a:ext>
                  </a:extLst>
                </p:cNvPr>
                <p:cNvSpPr/>
                <p:nvPr/>
              </p:nvSpPr>
              <p:spPr>
                <a:xfrm flipH="1">
                  <a:off x="7287122" y="2063892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5" name="Google Shape;5198;p65">
                  <a:extLst>
                    <a:ext uri="{FF2B5EF4-FFF2-40B4-BE49-F238E27FC236}">
                      <a16:creationId xmlns:a16="http://schemas.microsoft.com/office/drawing/2014/main" id="{33434B6E-8D0C-4B67-AA36-4BB98B7A1993}"/>
                    </a:ext>
                  </a:extLst>
                </p:cNvPr>
                <p:cNvCxnSpPr/>
                <p:nvPr/>
              </p:nvCxnSpPr>
              <p:spPr>
                <a:xfrm rot="10800000">
                  <a:off x="7818475" y="2100600"/>
                  <a:ext cx="620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9E0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67" name="Google Shape;5199;p65">
              <a:extLst>
                <a:ext uri="{FF2B5EF4-FFF2-40B4-BE49-F238E27FC236}">
                  <a16:creationId xmlns:a16="http://schemas.microsoft.com/office/drawing/2014/main" id="{910530D8-E56F-42FD-ACAD-17CCADDFCB51}"/>
                </a:ext>
              </a:extLst>
            </p:cNvPr>
            <p:cNvGrpSpPr/>
            <p:nvPr/>
          </p:nvGrpSpPr>
          <p:grpSpPr>
            <a:xfrm>
              <a:off x="7287122" y="1712201"/>
              <a:ext cx="1219403" cy="246767"/>
              <a:chOff x="7287122" y="1712201"/>
              <a:chExt cx="1219403" cy="246767"/>
            </a:xfrm>
          </p:grpSpPr>
          <p:sp>
            <p:nvSpPr>
              <p:cNvPr id="78" name="Google Shape;5200;p65">
                <a:extLst>
                  <a:ext uri="{FF2B5EF4-FFF2-40B4-BE49-F238E27FC236}">
                    <a16:creationId xmlns:a16="http://schemas.microsoft.com/office/drawing/2014/main" id="{4D29E952-17CD-467C-986C-F357547740E2}"/>
                  </a:ext>
                </a:extLst>
              </p:cNvPr>
              <p:cNvSpPr/>
              <p:nvPr/>
            </p:nvSpPr>
            <p:spPr>
              <a:xfrm flipH="1">
                <a:off x="8226249" y="1712201"/>
                <a:ext cx="280276" cy="246767"/>
              </a:xfrm>
              <a:custGeom>
                <a:avLst/>
                <a:gdLst/>
                <a:ahLst/>
                <a:cxnLst/>
                <a:rect l="l" t="t" r="r" b="b"/>
                <a:pathLst>
                  <a:path w="29952" h="26371" extrusionOk="0">
                    <a:moveTo>
                      <a:pt x="1" y="0"/>
                    </a:moveTo>
                    <a:lnTo>
                      <a:pt x="1" y="24234"/>
                    </a:lnTo>
                    <a:lnTo>
                      <a:pt x="14" y="24234"/>
                    </a:lnTo>
                    <a:cubicBezTo>
                      <a:pt x="14" y="24234"/>
                      <a:pt x="203" y="24229"/>
                      <a:pt x="558" y="24229"/>
                    </a:cubicBezTo>
                    <a:cubicBezTo>
                      <a:pt x="2473" y="24229"/>
                      <a:pt x="9215" y="24384"/>
                      <a:pt x="17213" y="26370"/>
                    </a:cubicBezTo>
                    <a:lnTo>
                      <a:pt x="29952" y="5713"/>
                    </a:lnTo>
                    <a:cubicBezTo>
                      <a:pt x="29952" y="5713"/>
                      <a:pt x="20827" y="0"/>
                      <a:pt x="1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5201;p65">
                <a:extLst>
                  <a:ext uri="{FF2B5EF4-FFF2-40B4-BE49-F238E27FC236}">
                    <a16:creationId xmlns:a16="http://schemas.microsoft.com/office/drawing/2014/main" id="{E0A093C5-6A63-4EC0-A591-1D16F99E29B2}"/>
                  </a:ext>
                </a:extLst>
              </p:cNvPr>
              <p:cNvGrpSpPr/>
              <p:nvPr/>
            </p:nvGrpSpPr>
            <p:grpSpPr>
              <a:xfrm>
                <a:off x="7287122" y="1842861"/>
                <a:ext cx="1005303" cy="73419"/>
                <a:chOff x="7287122" y="1842861"/>
                <a:chExt cx="1005303" cy="73419"/>
              </a:xfrm>
            </p:grpSpPr>
            <p:sp>
              <p:nvSpPr>
                <p:cNvPr id="80" name="Google Shape;5202;p65">
                  <a:extLst>
                    <a:ext uri="{FF2B5EF4-FFF2-40B4-BE49-F238E27FC236}">
                      <a16:creationId xmlns:a16="http://schemas.microsoft.com/office/drawing/2014/main" id="{36FB6CD8-9AE8-4382-A87C-49DB8E707182}"/>
                    </a:ext>
                  </a:extLst>
                </p:cNvPr>
                <p:cNvSpPr/>
                <p:nvPr/>
              </p:nvSpPr>
              <p:spPr>
                <a:xfrm flipH="1">
                  <a:off x="7287122" y="1842861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1" name="Google Shape;5203;p65">
                  <a:extLst>
                    <a:ext uri="{FF2B5EF4-FFF2-40B4-BE49-F238E27FC236}">
                      <a16:creationId xmlns:a16="http://schemas.microsoft.com/office/drawing/2014/main" id="{BD914738-F0F0-45A3-AEDD-7E02C1CA483B}"/>
                    </a:ext>
                  </a:extLst>
                </p:cNvPr>
                <p:cNvCxnSpPr/>
                <p:nvPr/>
              </p:nvCxnSpPr>
              <p:spPr>
                <a:xfrm rot="10800000">
                  <a:off x="7818425" y="1879575"/>
                  <a:ext cx="47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68" name="Google Shape;5204;p65">
              <a:extLst>
                <a:ext uri="{FF2B5EF4-FFF2-40B4-BE49-F238E27FC236}">
                  <a16:creationId xmlns:a16="http://schemas.microsoft.com/office/drawing/2014/main" id="{DC793864-796B-4120-831E-D6524E13EAB4}"/>
                </a:ext>
              </a:extLst>
            </p:cNvPr>
            <p:cNvGrpSpPr/>
            <p:nvPr/>
          </p:nvGrpSpPr>
          <p:grpSpPr>
            <a:xfrm>
              <a:off x="7287122" y="1447520"/>
              <a:ext cx="1219403" cy="286667"/>
              <a:chOff x="7287122" y="1447520"/>
              <a:chExt cx="1219403" cy="286667"/>
            </a:xfrm>
          </p:grpSpPr>
          <p:sp>
            <p:nvSpPr>
              <p:cNvPr id="74" name="Google Shape;5205;p65">
                <a:extLst>
                  <a:ext uri="{FF2B5EF4-FFF2-40B4-BE49-F238E27FC236}">
                    <a16:creationId xmlns:a16="http://schemas.microsoft.com/office/drawing/2014/main" id="{2555D682-7BE3-4EB9-B0EE-8D9C4F4B1371}"/>
                  </a:ext>
                </a:extLst>
              </p:cNvPr>
              <p:cNvSpPr/>
              <p:nvPr/>
            </p:nvSpPr>
            <p:spPr>
              <a:xfrm flipH="1">
                <a:off x="8087665" y="1447520"/>
                <a:ext cx="418860" cy="286667"/>
              </a:xfrm>
              <a:custGeom>
                <a:avLst/>
                <a:gdLst/>
                <a:ahLst/>
                <a:cxnLst/>
                <a:rect l="l" t="t" r="r" b="b"/>
                <a:pathLst>
                  <a:path w="44762" h="30635" extrusionOk="0">
                    <a:moveTo>
                      <a:pt x="1" y="1"/>
                    </a:moveTo>
                    <a:lnTo>
                      <a:pt x="1" y="24648"/>
                    </a:lnTo>
                    <a:lnTo>
                      <a:pt x="14" y="24648"/>
                    </a:lnTo>
                    <a:cubicBezTo>
                      <a:pt x="5607" y="24648"/>
                      <a:pt x="18560" y="25130"/>
                      <a:pt x="31390" y="30635"/>
                    </a:cubicBezTo>
                    <a:lnTo>
                      <a:pt x="44761" y="10327"/>
                    </a:lnTo>
                    <a:cubicBezTo>
                      <a:pt x="44761" y="10327"/>
                      <a:pt x="27304" y="1"/>
                      <a:pt x="1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" name="Google Shape;5206;p65">
                <a:extLst>
                  <a:ext uri="{FF2B5EF4-FFF2-40B4-BE49-F238E27FC236}">
                    <a16:creationId xmlns:a16="http://schemas.microsoft.com/office/drawing/2014/main" id="{BE81D6EF-13E4-49BC-A087-719D45A1F3F3}"/>
                  </a:ext>
                </a:extLst>
              </p:cNvPr>
              <p:cNvGrpSpPr/>
              <p:nvPr/>
            </p:nvGrpSpPr>
            <p:grpSpPr>
              <a:xfrm>
                <a:off x="7287122" y="1581977"/>
                <a:ext cx="852803" cy="73428"/>
                <a:chOff x="7287122" y="1581977"/>
                <a:chExt cx="852803" cy="73428"/>
              </a:xfrm>
            </p:grpSpPr>
            <p:sp>
              <p:nvSpPr>
                <p:cNvPr id="76" name="Google Shape;5207;p65">
                  <a:extLst>
                    <a:ext uri="{FF2B5EF4-FFF2-40B4-BE49-F238E27FC236}">
                      <a16:creationId xmlns:a16="http://schemas.microsoft.com/office/drawing/2014/main" id="{3EEFDF39-779D-433B-9273-E695859A3E25}"/>
                    </a:ext>
                  </a:extLst>
                </p:cNvPr>
                <p:cNvSpPr/>
                <p:nvPr/>
              </p:nvSpPr>
              <p:spPr>
                <a:xfrm flipH="1">
                  <a:off x="7287122" y="1581977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7" name="Google Shape;5208;p65">
                  <a:extLst>
                    <a:ext uri="{FF2B5EF4-FFF2-40B4-BE49-F238E27FC236}">
                      <a16:creationId xmlns:a16="http://schemas.microsoft.com/office/drawing/2014/main" id="{D14A6601-31AE-4914-B178-DC23EF3EEA6E}"/>
                    </a:ext>
                  </a:extLst>
                </p:cNvPr>
                <p:cNvCxnSpPr/>
                <p:nvPr/>
              </p:nvCxnSpPr>
              <p:spPr>
                <a:xfrm rot="10800000">
                  <a:off x="7818325" y="1618700"/>
                  <a:ext cx="32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69" name="Google Shape;5209;p65">
              <a:extLst>
                <a:ext uri="{FF2B5EF4-FFF2-40B4-BE49-F238E27FC236}">
                  <a16:creationId xmlns:a16="http://schemas.microsoft.com/office/drawing/2014/main" id="{B4AD7B88-FD0D-43F1-8E6A-E4A63E510C0C}"/>
                </a:ext>
              </a:extLst>
            </p:cNvPr>
            <p:cNvGrpSpPr/>
            <p:nvPr/>
          </p:nvGrpSpPr>
          <p:grpSpPr>
            <a:xfrm>
              <a:off x="7287122" y="1165658"/>
              <a:ext cx="1219403" cy="344253"/>
              <a:chOff x="7287122" y="1165658"/>
              <a:chExt cx="1219403" cy="344253"/>
            </a:xfrm>
          </p:grpSpPr>
          <p:sp>
            <p:nvSpPr>
              <p:cNvPr id="70" name="Google Shape;5210;p65">
                <a:extLst>
                  <a:ext uri="{FF2B5EF4-FFF2-40B4-BE49-F238E27FC236}">
                    <a16:creationId xmlns:a16="http://schemas.microsoft.com/office/drawing/2014/main" id="{715DDF61-CFC5-4E6D-A57B-01B8324A278A}"/>
                  </a:ext>
                </a:extLst>
              </p:cNvPr>
              <p:cNvSpPr/>
              <p:nvPr/>
            </p:nvSpPr>
            <p:spPr>
              <a:xfrm flipH="1">
                <a:off x="7919557" y="1165658"/>
                <a:ext cx="586968" cy="344253"/>
              </a:xfrm>
              <a:custGeom>
                <a:avLst/>
                <a:gdLst/>
                <a:ahLst/>
                <a:cxnLst/>
                <a:rect l="l" t="t" r="r" b="b"/>
                <a:pathLst>
                  <a:path w="62727" h="36789" extrusionOk="0">
                    <a:moveTo>
                      <a:pt x="1" y="1"/>
                    </a:moveTo>
                    <a:lnTo>
                      <a:pt x="1" y="25976"/>
                    </a:lnTo>
                    <a:lnTo>
                      <a:pt x="17" y="25976"/>
                    </a:lnTo>
                    <a:cubicBezTo>
                      <a:pt x="74" y="25976"/>
                      <a:pt x="588" y="25960"/>
                      <a:pt x="1487" y="25960"/>
                    </a:cubicBezTo>
                    <a:cubicBezTo>
                      <a:pt x="7235" y="25960"/>
                      <a:pt x="28709" y="26646"/>
                      <a:pt x="46867" y="36789"/>
                    </a:cubicBezTo>
                    <a:lnTo>
                      <a:pt x="62726" y="12728"/>
                    </a:lnTo>
                    <a:cubicBezTo>
                      <a:pt x="62726" y="12728"/>
                      <a:pt x="39312" y="2"/>
                      <a:pt x="1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1" name="Google Shape;5211;p65">
                <a:extLst>
                  <a:ext uri="{FF2B5EF4-FFF2-40B4-BE49-F238E27FC236}">
                    <a16:creationId xmlns:a16="http://schemas.microsoft.com/office/drawing/2014/main" id="{037C7A16-E55A-495D-B85F-E7A5CBE3933B}"/>
                  </a:ext>
                </a:extLst>
              </p:cNvPr>
              <p:cNvGrpSpPr/>
              <p:nvPr/>
            </p:nvGrpSpPr>
            <p:grpSpPr>
              <a:xfrm>
                <a:off x="7287122" y="1341025"/>
                <a:ext cx="695703" cy="73419"/>
                <a:chOff x="7287122" y="1341025"/>
                <a:chExt cx="695703" cy="73419"/>
              </a:xfrm>
            </p:grpSpPr>
            <p:sp>
              <p:nvSpPr>
                <p:cNvPr id="72" name="Google Shape;5212;p65">
                  <a:extLst>
                    <a:ext uri="{FF2B5EF4-FFF2-40B4-BE49-F238E27FC236}">
                      <a16:creationId xmlns:a16="http://schemas.microsoft.com/office/drawing/2014/main" id="{7F5AC537-1FB4-4235-8701-7DB224AB0322}"/>
                    </a:ext>
                  </a:extLst>
                </p:cNvPr>
                <p:cNvSpPr/>
                <p:nvPr/>
              </p:nvSpPr>
              <p:spPr>
                <a:xfrm flipH="1">
                  <a:off x="7287122" y="1341025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3" name="Google Shape;5213;p65">
                  <a:extLst>
                    <a:ext uri="{FF2B5EF4-FFF2-40B4-BE49-F238E27FC236}">
                      <a16:creationId xmlns:a16="http://schemas.microsoft.com/office/drawing/2014/main" id="{C40F146C-3DCA-45DA-92BC-DC4C07C5E66A}"/>
                    </a:ext>
                  </a:extLst>
                </p:cNvPr>
                <p:cNvCxnSpPr/>
                <p:nvPr/>
              </p:nvCxnSpPr>
              <p:spPr>
                <a:xfrm rot="10800000">
                  <a:off x="7818425" y="1377750"/>
                  <a:ext cx="16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sp>
        <p:nvSpPr>
          <p:cNvPr id="4" name="مربع نص 3">
            <a:extLst>
              <a:ext uri="{FF2B5EF4-FFF2-40B4-BE49-F238E27FC236}">
                <a16:creationId xmlns:a16="http://schemas.microsoft.com/office/drawing/2014/main" id="{548B8099-94F1-4CDF-852D-9B7E64A6DC74}"/>
              </a:ext>
            </a:extLst>
          </p:cNvPr>
          <p:cNvSpPr txBox="1"/>
          <p:nvPr/>
        </p:nvSpPr>
        <p:spPr>
          <a:xfrm>
            <a:off x="6422216" y="1729711"/>
            <a:ext cx="12854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Merriweather"/>
              </a:rPr>
              <a:t>Topics</a:t>
            </a:r>
            <a:endParaRPr lang="ar-SA" b="1" dirty="0">
              <a:solidFill>
                <a:schemeClr val="accent6">
                  <a:lumMod val="75000"/>
                  <a:lumOff val="25000"/>
                </a:schemeClr>
              </a:solidFill>
              <a:latin typeface="Merriweather"/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A9DBB5BD-F5E6-4812-BB20-DF589C6165DB}"/>
              </a:ext>
            </a:extLst>
          </p:cNvPr>
          <p:cNvSpPr txBox="1"/>
          <p:nvPr/>
        </p:nvSpPr>
        <p:spPr>
          <a:xfrm>
            <a:off x="4801758" y="1719444"/>
            <a:ext cx="1135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Merriweather"/>
                <a:sym typeface="Merriweather"/>
              </a:rPr>
              <a:t>C</a:t>
            </a:r>
            <a:r>
              <a:rPr lang="en-US" sz="1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Merriweather"/>
                <a:sym typeface="Merriweather"/>
              </a:rPr>
              <a:t>ategories</a:t>
            </a:r>
            <a:endParaRPr lang="ar-SA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ctrTitle"/>
          </p:nvPr>
        </p:nvSpPr>
        <p:spPr>
          <a:xfrm>
            <a:off x="1599550" y="484632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4"/>
                </a:solidFill>
              </a:rPr>
              <a:t>CHALLENGES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86" name="Google Shape;386;p40"/>
          <p:cNvSpPr txBox="1">
            <a:spLocks noGrp="1"/>
          </p:cNvSpPr>
          <p:nvPr>
            <p:ph type="subTitle" idx="5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 01/02/2020</a:t>
            </a:r>
            <a:endParaRPr dirty="0"/>
          </a:p>
        </p:txBody>
      </p:sp>
      <p:sp>
        <p:nvSpPr>
          <p:cNvPr id="387" name="Google Shape;387;p40"/>
          <p:cNvSpPr txBox="1">
            <a:spLocks noGrp="1"/>
          </p:cNvSpPr>
          <p:nvPr>
            <p:ph type="subTitle" idx="6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Newsletter</a:t>
            </a:r>
            <a:endParaRPr dirty="0"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7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grpSp>
        <p:nvGrpSpPr>
          <p:cNvPr id="20" name="Google Shape;958;p60">
            <a:extLst>
              <a:ext uri="{FF2B5EF4-FFF2-40B4-BE49-F238E27FC236}">
                <a16:creationId xmlns:a16="http://schemas.microsoft.com/office/drawing/2014/main" id="{A338A32F-119D-4106-99E2-47CD2FA41194}"/>
              </a:ext>
            </a:extLst>
          </p:cNvPr>
          <p:cNvGrpSpPr/>
          <p:nvPr/>
        </p:nvGrpSpPr>
        <p:grpSpPr>
          <a:xfrm>
            <a:off x="3271317" y="2044055"/>
            <a:ext cx="528033" cy="422701"/>
            <a:chOff x="4854075" y="2527625"/>
            <a:chExt cx="56000" cy="5905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" name="Google Shape;959;p60">
              <a:extLst>
                <a:ext uri="{FF2B5EF4-FFF2-40B4-BE49-F238E27FC236}">
                  <a16:creationId xmlns:a16="http://schemas.microsoft.com/office/drawing/2014/main" id="{D549B191-CD7F-47A3-ACC3-D1A41961EA34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960;p60">
              <a:extLst>
                <a:ext uri="{FF2B5EF4-FFF2-40B4-BE49-F238E27FC236}">
                  <a16:creationId xmlns:a16="http://schemas.microsoft.com/office/drawing/2014/main" id="{0C74560D-855F-4A7D-A40D-FAD2A289ECE3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5003;p65">
            <a:extLst>
              <a:ext uri="{FF2B5EF4-FFF2-40B4-BE49-F238E27FC236}">
                <a16:creationId xmlns:a16="http://schemas.microsoft.com/office/drawing/2014/main" id="{7F4931A9-15A3-462D-B0ED-0AF71E7C8BFA}"/>
              </a:ext>
            </a:extLst>
          </p:cNvPr>
          <p:cNvGrpSpPr/>
          <p:nvPr/>
        </p:nvGrpSpPr>
        <p:grpSpPr>
          <a:xfrm>
            <a:off x="583118" y="2109402"/>
            <a:ext cx="2538599" cy="282924"/>
            <a:chOff x="3123585" y="2180272"/>
            <a:chExt cx="2496442" cy="378237"/>
          </a:xfrm>
        </p:grpSpPr>
        <p:sp>
          <p:nvSpPr>
            <p:cNvPr id="24" name="Google Shape;5004;p65">
              <a:extLst>
                <a:ext uri="{FF2B5EF4-FFF2-40B4-BE49-F238E27FC236}">
                  <a16:creationId xmlns:a16="http://schemas.microsoft.com/office/drawing/2014/main" id="{5C4DF7EB-1871-44DC-A3ED-03799932083B}"/>
                </a:ext>
              </a:extLst>
            </p:cNvPr>
            <p:cNvSpPr/>
            <p:nvPr/>
          </p:nvSpPr>
          <p:spPr>
            <a:xfrm>
              <a:off x="3123585" y="2180272"/>
              <a:ext cx="26239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005;p65">
              <a:extLst>
                <a:ext uri="{FF2B5EF4-FFF2-40B4-BE49-F238E27FC236}">
                  <a16:creationId xmlns:a16="http://schemas.microsoft.com/office/drawing/2014/main" id="{35E532EB-F920-4562-A74C-95FE89E82617}"/>
                </a:ext>
              </a:extLst>
            </p:cNvPr>
            <p:cNvSpPr/>
            <p:nvPr/>
          </p:nvSpPr>
          <p:spPr>
            <a:xfrm>
              <a:off x="3268030" y="2180272"/>
              <a:ext cx="26239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06;p65">
              <a:extLst>
                <a:ext uri="{FF2B5EF4-FFF2-40B4-BE49-F238E27FC236}">
                  <a16:creationId xmlns:a16="http://schemas.microsoft.com/office/drawing/2014/main" id="{C71A6382-F850-456F-99D1-93CDF8614D08}"/>
                </a:ext>
              </a:extLst>
            </p:cNvPr>
            <p:cNvSpPr/>
            <p:nvPr/>
          </p:nvSpPr>
          <p:spPr>
            <a:xfrm>
              <a:off x="3412474" y="2180272"/>
              <a:ext cx="26239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07;p65">
              <a:extLst>
                <a:ext uri="{FF2B5EF4-FFF2-40B4-BE49-F238E27FC236}">
                  <a16:creationId xmlns:a16="http://schemas.microsoft.com/office/drawing/2014/main" id="{80EE3F0E-7905-4DE6-8CFE-B0C9662E9C0E}"/>
                </a:ext>
              </a:extLst>
            </p:cNvPr>
            <p:cNvSpPr/>
            <p:nvPr/>
          </p:nvSpPr>
          <p:spPr>
            <a:xfrm>
              <a:off x="3556910" y="2180272"/>
              <a:ext cx="262419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008;p65">
              <a:extLst>
                <a:ext uri="{FF2B5EF4-FFF2-40B4-BE49-F238E27FC236}">
                  <a16:creationId xmlns:a16="http://schemas.microsoft.com/office/drawing/2014/main" id="{9E297274-2C49-4272-8818-10C847CBED22}"/>
                </a:ext>
              </a:extLst>
            </p:cNvPr>
            <p:cNvSpPr/>
            <p:nvPr/>
          </p:nvSpPr>
          <p:spPr>
            <a:xfrm>
              <a:off x="3711067" y="2180272"/>
              <a:ext cx="134587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009;p65">
              <a:extLst>
                <a:ext uri="{FF2B5EF4-FFF2-40B4-BE49-F238E27FC236}">
                  <a16:creationId xmlns:a16="http://schemas.microsoft.com/office/drawing/2014/main" id="{5886A2F0-B81B-4E39-BFBB-14AB4D1C4D18}"/>
                </a:ext>
              </a:extLst>
            </p:cNvPr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010;p65">
              <a:extLst>
                <a:ext uri="{FF2B5EF4-FFF2-40B4-BE49-F238E27FC236}">
                  <a16:creationId xmlns:a16="http://schemas.microsoft.com/office/drawing/2014/main" id="{67A552D1-5F16-4577-B6C7-E399D31D0888}"/>
                </a:ext>
              </a:extLst>
            </p:cNvPr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11;p65">
              <a:extLst>
                <a:ext uri="{FF2B5EF4-FFF2-40B4-BE49-F238E27FC236}">
                  <a16:creationId xmlns:a16="http://schemas.microsoft.com/office/drawing/2014/main" id="{C3246D61-02E3-486A-97DE-D9A0755D3B0F}"/>
                </a:ext>
              </a:extLst>
            </p:cNvPr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12;p65">
              <a:extLst>
                <a:ext uri="{FF2B5EF4-FFF2-40B4-BE49-F238E27FC236}">
                  <a16:creationId xmlns:a16="http://schemas.microsoft.com/office/drawing/2014/main" id="{FEFC9D9B-E53C-4793-8D94-F9ACB67A81FC}"/>
                </a:ext>
              </a:extLst>
            </p:cNvPr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13;p65">
              <a:extLst>
                <a:ext uri="{FF2B5EF4-FFF2-40B4-BE49-F238E27FC236}">
                  <a16:creationId xmlns:a16="http://schemas.microsoft.com/office/drawing/2014/main" id="{7D414389-FEC2-465B-BD58-AAB3532F16EE}"/>
                </a:ext>
              </a:extLst>
            </p:cNvPr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14;p65">
              <a:extLst>
                <a:ext uri="{FF2B5EF4-FFF2-40B4-BE49-F238E27FC236}">
                  <a16:creationId xmlns:a16="http://schemas.microsoft.com/office/drawing/2014/main" id="{C89ACEC5-DBE9-4B33-A680-A497D261923E}"/>
                </a:ext>
              </a:extLst>
            </p:cNvPr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15;p65">
              <a:extLst>
                <a:ext uri="{FF2B5EF4-FFF2-40B4-BE49-F238E27FC236}">
                  <a16:creationId xmlns:a16="http://schemas.microsoft.com/office/drawing/2014/main" id="{FAEAB376-AA48-4EE8-AAB3-04F99C330FF1}"/>
                </a:ext>
              </a:extLst>
            </p:cNvPr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5016;p65">
              <a:extLst>
                <a:ext uri="{FF2B5EF4-FFF2-40B4-BE49-F238E27FC236}">
                  <a16:creationId xmlns:a16="http://schemas.microsoft.com/office/drawing/2014/main" id="{8B2AA32E-2265-4D55-BA73-9D8A268EEA51}"/>
                </a:ext>
              </a:extLst>
            </p:cNvPr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17;p65">
              <a:extLst>
                <a:ext uri="{FF2B5EF4-FFF2-40B4-BE49-F238E27FC236}">
                  <a16:creationId xmlns:a16="http://schemas.microsoft.com/office/drawing/2014/main" id="{D0B993BA-BF8F-49BB-B860-AB65D38D201D}"/>
                </a:ext>
              </a:extLst>
            </p:cNvPr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18;p65">
              <a:extLst>
                <a:ext uri="{FF2B5EF4-FFF2-40B4-BE49-F238E27FC236}">
                  <a16:creationId xmlns:a16="http://schemas.microsoft.com/office/drawing/2014/main" id="{F889A086-D47B-40CC-A4A0-54D43E86E9EF}"/>
                </a:ext>
              </a:extLst>
            </p:cNvPr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19;p65">
              <a:extLst>
                <a:ext uri="{FF2B5EF4-FFF2-40B4-BE49-F238E27FC236}">
                  <a16:creationId xmlns:a16="http://schemas.microsoft.com/office/drawing/2014/main" id="{78850BA1-1191-4B0C-A956-DFA5D0B8F856}"/>
                </a:ext>
              </a:extLst>
            </p:cNvPr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20;p65">
              <a:extLst>
                <a:ext uri="{FF2B5EF4-FFF2-40B4-BE49-F238E27FC236}">
                  <a16:creationId xmlns:a16="http://schemas.microsoft.com/office/drawing/2014/main" id="{29C50C4E-A2BF-40E8-9C70-861E9C126D7D}"/>
                </a:ext>
              </a:extLst>
            </p:cNvPr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38C62956-49A4-495F-A208-B5EF6DCD1502}"/>
              </a:ext>
            </a:extLst>
          </p:cNvPr>
          <p:cNvSpPr txBox="1"/>
          <p:nvPr/>
        </p:nvSpPr>
        <p:spPr>
          <a:xfrm>
            <a:off x="3910840" y="1958924"/>
            <a:ext cx="450315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Merriweather"/>
                <a:sym typeface="Merriweather"/>
              </a:rPr>
              <a:t>The short text is challenging for the tasks of topic detection and </a:t>
            </a:r>
            <a:r>
              <a:rPr lang="en-US" sz="1200" u="sng" dirty="0">
                <a:solidFill>
                  <a:schemeClr val="accent5">
                    <a:lumMod val="50000"/>
                  </a:schemeClr>
                </a:solidFill>
                <a:latin typeface="Merriweather"/>
                <a:sym typeface="Merriweather"/>
              </a:rPr>
              <a:t>word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Merriweather"/>
                <a:sym typeface="Merriweather"/>
              </a:rPr>
              <a:t> extraction as it lacks contextual information, which leads to a problem of data sparsity.</a:t>
            </a:r>
          </a:p>
          <a:p>
            <a:endParaRPr lang="ar-SA" sz="1200" dirty="0">
              <a:solidFill>
                <a:schemeClr val="accent5">
                  <a:lumMod val="50000"/>
                </a:schemeClr>
              </a:solidFill>
              <a:latin typeface="Merriweather"/>
              <a:sym typeface="Merriweather"/>
            </a:endParaRP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5EC0D491-D1CB-47D3-B4E5-B6A079184B2E}"/>
              </a:ext>
            </a:extLst>
          </p:cNvPr>
          <p:cNvSpPr txBox="1"/>
          <p:nvPr/>
        </p:nvSpPr>
        <p:spPr>
          <a:xfrm>
            <a:off x="3903745" y="3089507"/>
            <a:ext cx="45031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Merriweather"/>
                <a:sym typeface="Merriweather"/>
              </a:rPr>
              <a:t>One of the most considerable challenges in topic modeling is the issue of configuration.</a:t>
            </a:r>
            <a:endParaRPr lang="ar-SA" sz="1200" dirty="0">
              <a:solidFill>
                <a:schemeClr val="accent5">
                  <a:lumMod val="50000"/>
                </a:schemeClr>
              </a:solidFill>
              <a:latin typeface="Merriweather"/>
              <a:sym typeface="Merriweather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B2CCDBB2-C484-45A5-9D9B-7828EE0D0B82}"/>
              </a:ext>
            </a:extLst>
          </p:cNvPr>
          <p:cNvSpPr txBox="1"/>
          <p:nvPr/>
        </p:nvSpPr>
        <p:spPr>
          <a:xfrm>
            <a:off x="3901221" y="3838751"/>
            <a:ext cx="4805917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Source Serif Pro"/>
              </a:rPr>
              <a:t>Prior to running a topic modeling algorithm, data pre-processing should occur, a step from which involves removing stop words and topic general words (TGWs). Topic-general word removal is typically done manually, hence challenging and time-consuming.</a:t>
            </a:r>
            <a:endParaRPr lang="ar-SA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PR</a:t>
            </a:r>
            <a:r>
              <a:rPr lang="en-US" dirty="0">
                <a:solidFill>
                  <a:schemeClr val="accent4"/>
                </a:solidFill>
              </a:rPr>
              <a:t>OCESS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343" name="Google Shape;343;p37"/>
          <p:cNvSpPr txBox="1"/>
          <p:nvPr/>
        </p:nvSpPr>
        <p:spPr>
          <a:xfrm>
            <a:off x="5112000" y="1790015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>
                  <a:lumMod val="75000"/>
                  <a:lumOff val="2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112000" y="2782122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>
                  <a:lumMod val="75000"/>
                  <a:lumOff val="2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5112000" y="2752079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Get only News</a:t>
            </a:r>
          </a:p>
        </p:txBody>
      </p:sp>
      <p:cxnSp>
        <p:nvCxnSpPr>
          <p:cNvPr id="348" name="Google Shape;348;p37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9" name="Google Shape;349;p37"/>
          <p:cNvGrpSpPr/>
          <p:nvPr/>
        </p:nvGrpSpPr>
        <p:grpSpPr>
          <a:xfrm>
            <a:off x="627986" y="2252843"/>
            <a:ext cx="3089191" cy="2406025"/>
            <a:chOff x="1191158" y="1698751"/>
            <a:chExt cx="3225532" cy="2478690"/>
          </a:xfrm>
        </p:grpSpPr>
        <p:sp>
          <p:nvSpPr>
            <p:cNvPr id="350" name="Google Shape;350;p37"/>
            <p:cNvSpPr/>
            <p:nvPr/>
          </p:nvSpPr>
          <p:spPr>
            <a:xfrm>
              <a:off x="1191158" y="2572598"/>
              <a:ext cx="3225532" cy="1604843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37"/>
            <p:cNvGrpSpPr/>
            <p:nvPr/>
          </p:nvGrpSpPr>
          <p:grpSpPr>
            <a:xfrm>
              <a:off x="1191158" y="1698751"/>
              <a:ext cx="3225512" cy="2041780"/>
              <a:chOff x="7636443" y="1204988"/>
              <a:chExt cx="749840" cy="474656"/>
            </a:xfrm>
          </p:grpSpPr>
          <p:sp>
            <p:nvSpPr>
              <p:cNvPr id="352" name="Google Shape;352;p37"/>
              <p:cNvSpPr/>
              <p:nvPr/>
            </p:nvSpPr>
            <p:spPr>
              <a:xfrm>
                <a:off x="7636443" y="1306566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355" name="Google Shape;355;p37"/>
          <p:cNvSpPr/>
          <p:nvPr/>
        </p:nvSpPr>
        <p:spPr>
          <a:xfrm>
            <a:off x="4677600" y="2799172"/>
            <a:ext cx="218400" cy="21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677600" y="3819684"/>
            <a:ext cx="218400" cy="2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25;p29">
            <a:extLst>
              <a:ext uri="{FF2B5EF4-FFF2-40B4-BE49-F238E27FC236}">
                <a16:creationId xmlns:a16="http://schemas.microsoft.com/office/drawing/2014/main" id="{0068282C-D745-475D-BEF8-D62406CAD1D7}"/>
              </a:ext>
            </a:extLst>
          </p:cNvPr>
          <p:cNvSpPr txBox="1">
            <a:spLocks/>
          </p:cNvSpPr>
          <p:nvPr/>
        </p:nvSpPr>
        <p:spPr>
          <a:xfrm>
            <a:off x="734400" y="1057536"/>
            <a:ext cx="1540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dirty="0"/>
              <a:t>Sunday 02/01/2022</a:t>
            </a:r>
          </a:p>
        </p:txBody>
      </p:sp>
      <p:sp>
        <p:nvSpPr>
          <p:cNvPr id="24" name="Google Shape;347;p37">
            <a:extLst>
              <a:ext uri="{FF2B5EF4-FFF2-40B4-BE49-F238E27FC236}">
                <a16:creationId xmlns:a16="http://schemas.microsoft.com/office/drawing/2014/main" id="{7F28CF88-9B3F-43D7-8DF6-68B58B3AEE5D}"/>
              </a:ext>
            </a:extLst>
          </p:cNvPr>
          <p:cNvSpPr txBox="1"/>
          <p:nvPr/>
        </p:nvSpPr>
        <p:spPr>
          <a:xfrm>
            <a:off x="5009217" y="4104950"/>
            <a:ext cx="350679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Get only years between 2012 to 2021 </a:t>
            </a:r>
          </a:p>
        </p:txBody>
      </p:sp>
      <p:cxnSp>
        <p:nvCxnSpPr>
          <p:cNvPr id="29" name="Google Shape;5055;p65">
            <a:extLst>
              <a:ext uri="{FF2B5EF4-FFF2-40B4-BE49-F238E27FC236}">
                <a16:creationId xmlns:a16="http://schemas.microsoft.com/office/drawing/2014/main" id="{195A70B1-DEE9-440C-BD10-ECB579F82945}"/>
              </a:ext>
            </a:extLst>
          </p:cNvPr>
          <p:cNvCxnSpPr>
            <a:cxnSpLocks/>
          </p:cNvCxnSpPr>
          <p:nvPr/>
        </p:nvCxnSpPr>
        <p:spPr>
          <a:xfrm>
            <a:off x="3584290" y="3928884"/>
            <a:ext cx="1051486" cy="0"/>
          </a:xfrm>
          <a:prstGeom prst="straightConnector1">
            <a:avLst/>
          </a:prstGeom>
          <a:noFill/>
          <a:ln w="19050" cap="flat" cmpd="sng">
            <a:solidFill>
              <a:srgbClr val="7994A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" name="Google Shape;5052;p65">
            <a:extLst>
              <a:ext uri="{FF2B5EF4-FFF2-40B4-BE49-F238E27FC236}">
                <a16:creationId xmlns:a16="http://schemas.microsoft.com/office/drawing/2014/main" id="{5B895941-B812-4420-A73E-ACBA9B7F153B}"/>
              </a:ext>
            </a:extLst>
          </p:cNvPr>
          <p:cNvCxnSpPr>
            <a:cxnSpLocks/>
          </p:cNvCxnSpPr>
          <p:nvPr/>
        </p:nvCxnSpPr>
        <p:spPr>
          <a:xfrm flipH="1">
            <a:off x="3584290" y="3348305"/>
            <a:ext cx="447711" cy="0"/>
          </a:xfrm>
          <a:prstGeom prst="straightConnector1">
            <a:avLst/>
          </a:prstGeom>
          <a:noFill/>
          <a:ln w="19050" cap="flat" cmpd="sng">
            <a:solidFill>
              <a:srgbClr val="7994A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" name="Google Shape;5055;p65">
            <a:extLst>
              <a:ext uri="{FF2B5EF4-FFF2-40B4-BE49-F238E27FC236}">
                <a16:creationId xmlns:a16="http://schemas.microsoft.com/office/drawing/2014/main" id="{F8C8DCB9-425E-446A-8560-3D66E2DE1E3A}"/>
              </a:ext>
            </a:extLst>
          </p:cNvPr>
          <p:cNvCxnSpPr>
            <a:cxnSpLocks/>
          </p:cNvCxnSpPr>
          <p:nvPr/>
        </p:nvCxnSpPr>
        <p:spPr>
          <a:xfrm>
            <a:off x="4014248" y="2903424"/>
            <a:ext cx="621527" cy="0"/>
          </a:xfrm>
          <a:prstGeom prst="straightConnector1">
            <a:avLst/>
          </a:prstGeom>
          <a:noFill/>
          <a:ln w="19050" cap="flat" cmpd="sng">
            <a:solidFill>
              <a:srgbClr val="7994A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" name="Google Shape;5051;p65">
            <a:extLst>
              <a:ext uri="{FF2B5EF4-FFF2-40B4-BE49-F238E27FC236}">
                <a16:creationId xmlns:a16="http://schemas.microsoft.com/office/drawing/2014/main" id="{EE9686C5-A1BD-4744-8029-1F8D36DA5C55}"/>
              </a:ext>
            </a:extLst>
          </p:cNvPr>
          <p:cNvCxnSpPr>
            <a:cxnSpLocks/>
          </p:cNvCxnSpPr>
          <p:nvPr/>
        </p:nvCxnSpPr>
        <p:spPr>
          <a:xfrm>
            <a:off x="4032001" y="2913477"/>
            <a:ext cx="0" cy="434828"/>
          </a:xfrm>
          <a:prstGeom prst="straightConnector1">
            <a:avLst/>
          </a:prstGeom>
          <a:noFill/>
          <a:ln w="19050" cap="flat" cmpd="sng">
            <a:solidFill>
              <a:srgbClr val="9FA1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347;p37">
            <a:extLst>
              <a:ext uri="{FF2B5EF4-FFF2-40B4-BE49-F238E27FC236}">
                <a16:creationId xmlns:a16="http://schemas.microsoft.com/office/drawing/2014/main" id="{4D5BFDE8-0559-4AB2-8DCB-1D2808EA5B2D}"/>
              </a:ext>
            </a:extLst>
          </p:cNvPr>
          <p:cNvSpPr txBox="1"/>
          <p:nvPr/>
        </p:nvSpPr>
        <p:spPr>
          <a:xfrm>
            <a:off x="5112000" y="1904194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>
                    <a:lumMod val="9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Original  Dataset</a:t>
            </a:r>
          </a:p>
        </p:txBody>
      </p:sp>
      <p:sp>
        <p:nvSpPr>
          <p:cNvPr id="51" name="Google Shape;355;p37">
            <a:extLst>
              <a:ext uri="{FF2B5EF4-FFF2-40B4-BE49-F238E27FC236}">
                <a16:creationId xmlns:a16="http://schemas.microsoft.com/office/drawing/2014/main" id="{A7C0BBC9-8146-4AC2-A833-898912057D71}"/>
              </a:ext>
            </a:extLst>
          </p:cNvPr>
          <p:cNvSpPr/>
          <p:nvPr/>
        </p:nvSpPr>
        <p:spPr>
          <a:xfrm>
            <a:off x="4677600" y="1972743"/>
            <a:ext cx="218400" cy="218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5055;p65">
            <a:extLst>
              <a:ext uri="{FF2B5EF4-FFF2-40B4-BE49-F238E27FC236}">
                <a16:creationId xmlns:a16="http://schemas.microsoft.com/office/drawing/2014/main" id="{079C84DC-B0C9-4ED0-B91F-A845FC776025}"/>
              </a:ext>
            </a:extLst>
          </p:cNvPr>
          <p:cNvCxnSpPr>
            <a:cxnSpLocks/>
          </p:cNvCxnSpPr>
          <p:nvPr/>
        </p:nvCxnSpPr>
        <p:spPr>
          <a:xfrm>
            <a:off x="3281082" y="2109363"/>
            <a:ext cx="1372446" cy="0"/>
          </a:xfrm>
          <a:prstGeom prst="straightConnector1">
            <a:avLst/>
          </a:prstGeom>
          <a:noFill/>
          <a:ln w="19050" cap="flat" cmpd="sng">
            <a:solidFill>
              <a:srgbClr val="7994A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" name="Google Shape;5052;p65">
            <a:extLst>
              <a:ext uri="{FF2B5EF4-FFF2-40B4-BE49-F238E27FC236}">
                <a16:creationId xmlns:a16="http://schemas.microsoft.com/office/drawing/2014/main" id="{1EA18CA6-ADCD-4E0F-AA0A-9B96FD21A65B}"/>
              </a:ext>
            </a:extLst>
          </p:cNvPr>
          <p:cNvCxnSpPr>
            <a:cxnSpLocks/>
          </p:cNvCxnSpPr>
          <p:nvPr/>
        </p:nvCxnSpPr>
        <p:spPr>
          <a:xfrm>
            <a:off x="3279304" y="2109363"/>
            <a:ext cx="0" cy="689809"/>
          </a:xfrm>
          <a:prstGeom prst="straightConnector1">
            <a:avLst/>
          </a:prstGeom>
          <a:noFill/>
          <a:ln w="19050" cap="flat" cmpd="sng">
            <a:solidFill>
              <a:srgbClr val="7994A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" name="Google Shape;5052;p65">
            <a:extLst>
              <a:ext uri="{FF2B5EF4-FFF2-40B4-BE49-F238E27FC236}">
                <a16:creationId xmlns:a16="http://schemas.microsoft.com/office/drawing/2014/main" id="{FC41A2F8-C8F8-4C9C-8CF7-30AE967E791B}"/>
              </a:ext>
            </a:extLst>
          </p:cNvPr>
          <p:cNvCxnSpPr>
            <a:cxnSpLocks/>
          </p:cNvCxnSpPr>
          <p:nvPr/>
        </p:nvCxnSpPr>
        <p:spPr>
          <a:xfrm flipH="1">
            <a:off x="3584290" y="3348305"/>
            <a:ext cx="430120" cy="0"/>
          </a:xfrm>
          <a:prstGeom prst="straightConnector1">
            <a:avLst/>
          </a:prstGeom>
          <a:noFill/>
          <a:ln w="19050" cap="flat" cmpd="sng">
            <a:solidFill>
              <a:srgbClr val="7994A9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 Daily News by Slidesgo">
  <a:themeElements>
    <a:clrScheme name="Simple Light">
      <a:dk1>
        <a:srgbClr val="1C2226"/>
      </a:dk1>
      <a:lt1>
        <a:srgbClr val="F1EEED"/>
      </a:lt1>
      <a:dk2>
        <a:srgbClr val="1C2226"/>
      </a:dk2>
      <a:lt2>
        <a:srgbClr val="888C8C"/>
      </a:lt2>
      <a:accent1>
        <a:srgbClr val="D9D9D9"/>
      </a:accent1>
      <a:accent2>
        <a:srgbClr val="1C2226"/>
      </a:accent2>
      <a:accent3>
        <a:srgbClr val="595C5C"/>
      </a:accent3>
      <a:accent4>
        <a:srgbClr val="888C8C"/>
      </a:accent4>
      <a:accent5>
        <a:srgbClr val="C7C7C7"/>
      </a:accent5>
      <a:accent6>
        <a:srgbClr val="1C2226"/>
      </a:accent6>
      <a:hlink>
        <a:srgbClr val="1C22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570</Words>
  <Application>Microsoft Office PowerPoint</Application>
  <PresentationFormat>On-screen Show (16:9)</PresentationFormat>
  <Paragraphs>116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Roboto</vt:lpstr>
      <vt:lpstr>Source Serif Pro</vt:lpstr>
      <vt:lpstr>Merriweather</vt:lpstr>
      <vt:lpstr>inherit</vt:lpstr>
      <vt:lpstr>Algerian</vt:lpstr>
      <vt:lpstr>charter</vt:lpstr>
      <vt:lpstr>Merriweather Black</vt:lpstr>
      <vt:lpstr>Arial</vt:lpstr>
      <vt:lpstr>Montserrat</vt:lpstr>
      <vt:lpstr>Inter</vt:lpstr>
      <vt:lpstr>The Daily News by Slidesgo</vt:lpstr>
      <vt:lpstr>PowerPoint Presentation</vt:lpstr>
      <vt:lpstr>The Irish Times</vt:lpstr>
      <vt:lpstr>Table of Contents</vt:lpstr>
      <vt:lpstr>PowerPoint Presentation</vt:lpstr>
      <vt:lpstr>DATA DESCRIPTION </vt:lpstr>
      <vt:lpstr>In depth</vt:lpstr>
      <vt:lpstr>CHALLENGES</vt:lpstr>
      <vt:lpstr>PROCESS </vt:lpstr>
      <vt:lpstr>PowerPoint Presentation</vt:lpstr>
      <vt:lpstr>PRE_PROCESSING</vt:lpstr>
      <vt:lpstr>TOPIC MODELING</vt:lpstr>
      <vt:lpstr>RESULTS</vt:lpstr>
      <vt:lpstr>RESULTS</vt:lpstr>
      <vt:lpstr>RESULTS</vt:lpstr>
      <vt:lpstr>RESULTS</vt:lpstr>
      <vt:lpstr>CONCLUSIONS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Irish News</dc:title>
  <cp:lastModifiedBy>Abdullah Moraished</cp:lastModifiedBy>
  <cp:revision>5</cp:revision>
  <dcterms:modified xsi:type="dcterms:W3CDTF">2022-01-02T08:21:43Z</dcterms:modified>
</cp:coreProperties>
</file>