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E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/>
      <a:tcStyle>
        <a:tcBdr/>
        <a:fill>
          <a:solidFill>
            <a:srgbClr val="FCE9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0" d="100"/>
          <a:sy n="20" d="100"/>
        </p:scale>
        <p:origin x="35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  <a:lvl2pPr marL="1025769" indent="-390769" algn="ctr">
              <a:spcBef>
                <a:spcPts val="0"/>
              </a:spcBef>
              <a:defRPr sz="3200" i="1"/>
            </a:lvl2pPr>
            <a:lvl3pPr marL="1660769" indent="-390769" algn="ctr">
              <a:spcBef>
                <a:spcPts val="0"/>
              </a:spcBef>
              <a:defRPr sz="3200" i="1"/>
            </a:lvl3pPr>
            <a:lvl4pPr marL="2295769" indent="-390769" algn="ctr">
              <a:spcBef>
                <a:spcPts val="0"/>
              </a:spcBef>
              <a:defRPr sz="3200" i="1"/>
            </a:lvl4pPr>
            <a:lvl5pPr marL="2930769" indent="-390769" algn="ctr">
              <a:spcBef>
                <a:spcPts val="0"/>
              </a:spcBef>
              <a:defRPr sz="3200" i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3"/>
          </p:nvPr>
        </p:nvSpPr>
        <p:spPr>
          <a:xfrm>
            <a:off x="2387600" y="6013450"/>
            <a:ext cx="19621500" cy="952501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idx="13"/>
          </p:nvPr>
        </p:nvSpPr>
        <p:spPr>
          <a:xfrm>
            <a:off x="3125967" y="673100"/>
            <a:ext cx="18135603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13165979" y="952500"/>
            <a:ext cx="9525002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9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3761153" marR="0" indent="-586153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4396153" marR="0" indent="-586153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5031153" marR="0" indent="-586153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5666153" marR="0" indent="-586153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圆角矩形"/>
          <p:cNvSpPr/>
          <p:nvPr/>
        </p:nvSpPr>
        <p:spPr>
          <a:xfrm>
            <a:off x="2422257" y="7736806"/>
            <a:ext cx="4517033" cy="32455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0" name="MOVIE+…"/>
          <p:cNvSpPr txBox="1">
            <a:spLocks noGrp="1"/>
          </p:cNvSpPr>
          <p:nvPr>
            <p:ph type="title"/>
          </p:nvPr>
        </p:nvSpPr>
        <p:spPr>
          <a:xfrm>
            <a:off x="2368315" y="3937551"/>
            <a:ext cx="19728038" cy="3735044"/>
          </a:xfrm>
          <a:prstGeom prst="rect">
            <a:avLst/>
          </a:prstGeom>
        </p:spPr>
        <p:txBody>
          <a:bodyPr/>
          <a:lstStyle/>
          <a:p>
            <a:pPr marR="457200" algn="l" defTabSz="266700">
              <a:defRPr sz="10000"/>
            </a:pPr>
            <a:r>
              <a:rPr dirty="0" err="1" smtClean="0">
                <a:latin typeface="PingFang SC Semibold"/>
                <a:ea typeface="PingFang SC Semibold"/>
                <a:cs typeface="PingFang SC Semibold"/>
                <a:sym typeface="PingFang SC Semibold"/>
              </a:rPr>
              <a:t>房产</a:t>
            </a:r>
            <a:r>
              <a:rPr lang="zh-CN" altLang="en-US" dirty="0" smtClean="0">
                <a:latin typeface="PingFang SC Semibold"/>
                <a:ea typeface="PingFang SC Semibold"/>
                <a:cs typeface="PingFang SC Semibold"/>
                <a:sym typeface="PingFang SC Semibold"/>
              </a:rPr>
              <a:t>预约</a:t>
            </a:r>
            <a:r>
              <a:rPr dirty="0" err="1" smtClean="0">
                <a:latin typeface="PingFang SC Semibold"/>
                <a:ea typeface="PingFang SC Semibold"/>
                <a:cs typeface="PingFang SC Semibold"/>
                <a:sym typeface="PingFang SC Semibold"/>
              </a:rPr>
              <a:t>信息系统</a:t>
            </a:r>
            <a:endParaRPr dirty="0">
              <a:latin typeface="PingFang SC Semibold"/>
              <a:ea typeface="PingFang SC Semibold"/>
              <a:cs typeface="PingFang SC Semibold"/>
              <a:sym typeface="PingFang SC Semibold"/>
            </a:endParaRPr>
          </a:p>
        </p:txBody>
      </p:sp>
      <p:sp>
        <p:nvSpPr>
          <p:cNvPr id="121" name="计算机科学技术  蔡君爱"/>
          <p:cNvSpPr txBox="1"/>
          <p:nvPr/>
        </p:nvSpPr>
        <p:spPr>
          <a:xfrm>
            <a:off x="2368314" y="8391686"/>
            <a:ext cx="6246613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solidFill>
                  <a:srgbClr val="535353"/>
                </a:solidFill>
              </a:defRPr>
            </a:pPr>
            <a:r>
              <a:rPr>
                <a:latin typeface="+mj-lt"/>
                <a:ea typeface="+mj-ea"/>
                <a:cs typeface="+mj-cs"/>
                <a:sym typeface="Helvetica Neue"/>
              </a:rPr>
              <a:t>计算机科学与技术</a:t>
            </a:r>
            <a:r>
              <a:t>  </a:t>
            </a:r>
            <a:r>
              <a:rPr>
                <a:latin typeface="+mj-lt"/>
                <a:ea typeface="+mj-ea"/>
                <a:cs typeface="+mj-cs"/>
                <a:sym typeface="Helvetica Neue"/>
              </a:rPr>
              <a:t>吴沅蓉 蔡君爱</a:t>
            </a:r>
            <a:r>
              <a:t> </a:t>
            </a:r>
          </a:p>
        </p:txBody>
      </p:sp>
      <p:sp>
        <p:nvSpPr>
          <p:cNvPr id="122" name="18/3/2019"/>
          <p:cNvSpPr txBox="1"/>
          <p:nvPr/>
        </p:nvSpPr>
        <p:spPr>
          <a:xfrm>
            <a:off x="7415726" y="7616953"/>
            <a:ext cx="1833836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lang="en-US" dirty="0"/>
              <a:t>6</a:t>
            </a:r>
            <a:r>
              <a:rPr dirty="0" smtClean="0"/>
              <a:t>/</a:t>
            </a:r>
            <a:r>
              <a:rPr lang="en-US" dirty="0" smtClean="0"/>
              <a:t>10</a:t>
            </a:r>
            <a:r>
              <a:rPr dirty="0" smtClean="0"/>
              <a:t>/2019</a:t>
            </a:r>
            <a:endParaRPr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7342" y="4847201"/>
            <a:ext cx="1905000" cy="1905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am"/>
          <p:cNvSpPr txBox="1"/>
          <p:nvPr/>
        </p:nvSpPr>
        <p:spPr>
          <a:xfrm>
            <a:off x="10610851" y="716469"/>
            <a:ext cx="316230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 b="1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t>项目背景</a:t>
            </a:r>
          </a:p>
        </p:txBody>
      </p:sp>
      <p:sp>
        <p:nvSpPr>
          <p:cNvPr id="125" name="线条"/>
          <p:cNvSpPr/>
          <p:nvPr/>
        </p:nvSpPr>
        <p:spPr>
          <a:xfrm flipV="1">
            <a:off x="10088170" y="916557"/>
            <a:ext cx="356266" cy="768226"/>
          </a:xfrm>
          <a:prstGeom prst="line">
            <a:avLst/>
          </a:prstGeom>
          <a:ln w="25400">
            <a:solidFill>
              <a:srgbClr val="D5D5D5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26" name="线条"/>
          <p:cNvSpPr/>
          <p:nvPr/>
        </p:nvSpPr>
        <p:spPr>
          <a:xfrm flipV="1">
            <a:off x="13939564" y="916557"/>
            <a:ext cx="356266" cy="768226"/>
          </a:xfrm>
          <a:prstGeom prst="line">
            <a:avLst/>
          </a:prstGeom>
          <a:ln w="25400">
            <a:solidFill>
              <a:srgbClr val="D5D5D5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27" name="椭圆形"/>
          <p:cNvSpPr/>
          <p:nvPr/>
        </p:nvSpPr>
        <p:spPr>
          <a:xfrm>
            <a:off x="-5143957" y="-415025"/>
            <a:ext cx="7290181" cy="7169564"/>
          </a:xfrm>
          <a:prstGeom prst="ellipse">
            <a:avLst/>
          </a:prstGeom>
          <a:solidFill>
            <a:srgbClr val="56C1FF">
              <a:alpha val="40641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500">
                <a:solidFill>
                  <a:srgbClr val="004D80"/>
                </a:solidFill>
              </a:defRPr>
            </a:pPr>
            <a:endParaRPr/>
          </a:p>
        </p:txBody>
      </p:sp>
      <p:sp>
        <p:nvSpPr>
          <p:cNvPr id="128" name="椭圆形"/>
          <p:cNvSpPr/>
          <p:nvPr/>
        </p:nvSpPr>
        <p:spPr>
          <a:xfrm>
            <a:off x="18135040" y="6932227"/>
            <a:ext cx="5871765" cy="5774618"/>
          </a:xfrm>
          <a:prstGeom prst="ellipse">
            <a:avLst/>
          </a:prstGeom>
          <a:solidFill>
            <a:srgbClr val="56C1FF">
              <a:alpha val="40641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500">
                <a:solidFill>
                  <a:srgbClr val="004D80"/>
                </a:solidFill>
              </a:defRPr>
            </a:pPr>
            <a:endParaRPr/>
          </a:p>
        </p:txBody>
      </p:sp>
      <p:sp>
        <p:nvSpPr>
          <p:cNvPr id="129" name="线上观看院线热映电影…"/>
          <p:cNvSpPr txBox="1"/>
          <p:nvPr/>
        </p:nvSpPr>
        <p:spPr>
          <a:xfrm>
            <a:off x="3964084" y="6011932"/>
            <a:ext cx="17364411" cy="3170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7200" lvl="1" indent="-457200" algn="l">
              <a:lnSpc>
                <a:spcPct val="200000"/>
              </a:lnSpc>
              <a:spcBef>
                <a:spcPts val="800"/>
              </a:spcBef>
              <a:buSzPct val="100000"/>
              <a:buChar char="✓"/>
              <a:defRPr sz="3100">
                <a:solidFill>
                  <a:srgbClr val="5E5E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dirty="0" err="1" smtClean="0"/>
              <a:t>房产中介公司每天都接到大量的房源和客户信息</a:t>
            </a:r>
            <a:endParaRPr lang="en-US" dirty="0" smtClean="0"/>
          </a:p>
          <a:p>
            <a:pPr marL="457200" lvl="1" indent="-457200" algn="l">
              <a:lnSpc>
                <a:spcPct val="200000"/>
              </a:lnSpc>
              <a:spcBef>
                <a:spcPts val="800"/>
              </a:spcBef>
              <a:buSzPct val="100000"/>
              <a:buChar char="✓"/>
              <a:defRPr sz="3100">
                <a:solidFill>
                  <a:srgbClr val="5E5E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 smtClean="0"/>
              <a:t>看房预约对于中介公司来说是一个高频任务</a:t>
            </a:r>
            <a:endParaRPr lang="en-US" altLang="zh-CN" dirty="0" smtClean="0"/>
          </a:p>
          <a:p>
            <a:pPr marL="457200" lvl="1" indent="-457200" algn="l">
              <a:lnSpc>
                <a:spcPct val="200000"/>
              </a:lnSpc>
              <a:spcBef>
                <a:spcPts val="800"/>
              </a:spcBef>
              <a:buSzPct val="100000"/>
              <a:buChar char="✓"/>
              <a:defRPr sz="3100">
                <a:solidFill>
                  <a:srgbClr val="5E5E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dirty="0" err="1" smtClean="0"/>
              <a:t>需要有一个管理系统能够把分散的各种</a:t>
            </a:r>
            <a:r>
              <a:rPr lang="zh-CN" altLang="en-US" dirty="0" smtClean="0"/>
              <a:t>预约信息和</a:t>
            </a:r>
            <a:r>
              <a:rPr dirty="0" err="1" smtClean="0"/>
              <a:t>房产信息统一集中分类管理</a:t>
            </a:r>
            <a:endParaRPr sz="2900" dirty="0"/>
          </a:p>
        </p:txBody>
      </p:sp>
      <p:sp>
        <p:nvSpPr>
          <p:cNvPr id="130" name="矩形 2"/>
          <p:cNvSpPr txBox="1"/>
          <p:nvPr/>
        </p:nvSpPr>
        <p:spPr>
          <a:xfrm>
            <a:off x="6550289" y="2549917"/>
            <a:ext cx="12192001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dirty="0" err="1"/>
              <a:t>该系统应用于房产中介公司，致力于为房产中介公司提供快递，</a:t>
            </a:r>
            <a:r>
              <a:rPr dirty="0" err="1" smtClean="0"/>
              <a:t>易用的</a:t>
            </a:r>
            <a:r>
              <a:rPr lang="zh-CN" altLang="en-US" dirty="0" smtClean="0"/>
              <a:t>预约</a:t>
            </a:r>
            <a:r>
              <a:rPr dirty="0" err="1" smtClean="0"/>
              <a:t>信息功能平台</a:t>
            </a:r>
            <a:r>
              <a:rPr dirty="0" err="1"/>
              <a:t>，</a:t>
            </a:r>
            <a:r>
              <a:rPr dirty="0" err="1" smtClean="0"/>
              <a:t>提升公司管理水平</a:t>
            </a: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线条"/>
          <p:cNvSpPr/>
          <p:nvPr/>
        </p:nvSpPr>
        <p:spPr>
          <a:xfrm flipV="1">
            <a:off x="9791837" y="916557"/>
            <a:ext cx="356266" cy="768226"/>
          </a:xfrm>
          <a:prstGeom prst="line">
            <a:avLst/>
          </a:prstGeom>
          <a:ln w="25400">
            <a:solidFill>
              <a:srgbClr val="D5D5D5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3" name="线条"/>
          <p:cNvSpPr/>
          <p:nvPr/>
        </p:nvSpPr>
        <p:spPr>
          <a:xfrm flipV="1">
            <a:off x="14574564" y="916557"/>
            <a:ext cx="356266" cy="768226"/>
          </a:xfrm>
          <a:prstGeom prst="line">
            <a:avLst/>
          </a:prstGeom>
          <a:ln w="25400">
            <a:solidFill>
              <a:srgbClr val="D5D5D5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4" name="Process"/>
          <p:cNvSpPr txBox="1"/>
          <p:nvPr/>
        </p:nvSpPr>
        <p:spPr>
          <a:xfrm>
            <a:off x="10780186" y="716469"/>
            <a:ext cx="316230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 b="1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t>需求分析</a:t>
            </a:r>
          </a:p>
        </p:txBody>
      </p:sp>
      <p:sp>
        <p:nvSpPr>
          <p:cNvPr id="135" name="用户（员工）管理平台…"/>
          <p:cNvSpPr txBox="1"/>
          <p:nvPr/>
        </p:nvSpPr>
        <p:spPr>
          <a:xfrm>
            <a:off x="15117143" y="4621491"/>
            <a:ext cx="3103414" cy="44730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57200" lvl="1" indent="-457200" algn="l">
              <a:lnSpc>
                <a:spcPct val="200000"/>
              </a:lnSpc>
              <a:spcBef>
                <a:spcPts val="800"/>
              </a:spcBef>
              <a:buSzPct val="100000"/>
              <a:buChar char="✓"/>
              <a:defRPr sz="3300">
                <a:solidFill>
                  <a:srgbClr val="5E5E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 smtClean="0"/>
              <a:t>预约信息</a:t>
            </a:r>
            <a:r>
              <a:rPr dirty="0" err="1" smtClean="0"/>
              <a:t>管理</a:t>
            </a:r>
            <a:endParaRPr dirty="0"/>
          </a:p>
          <a:p>
            <a:pPr marL="457200" lvl="1" indent="-457200" algn="l">
              <a:lnSpc>
                <a:spcPct val="200000"/>
              </a:lnSpc>
              <a:spcBef>
                <a:spcPts val="800"/>
              </a:spcBef>
              <a:buSzPct val="100000"/>
              <a:buChar char="✓"/>
              <a:defRPr sz="3300">
                <a:solidFill>
                  <a:srgbClr val="5E5E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dirty="0" err="1" smtClean="0"/>
              <a:t>房屋信息管理</a:t>
            </a:r>
            <a:endParaRPr dirty="0"/>
          </a:p>
          <a:p>
            <a:pPr marL="457200" lvl="1" indent="-457200" algn="l">
              <a:lnSpc>
                <a:spcPct val="200000"/>
              </a:lnSpc>
              <a:spcBef>
                <a:spcPts val="800"/>
              </a:spcBef>
              <a:buSzPct val="100000"/>
              <a:buChar char="✓"/>
              <a:defRPr sz="3300">
                <a:solidFill>
                  <a:srgbClr val="5E5E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 smtClean="0"/>
              <a:t>客户</a:t>
            </a:r>
            <a:r>
              <a:rPr dirty="0" err="1" smtClean="0"/>
              <a:t>信息管理</a:t>
            </a:r>
            <a:endParaRPr dirty="0"/>
          </a:p>
          <a:p>
            <a:pPr marL="457200" lvl="1" indent="-457200" algn="l">
              <a:lnSpc>
                <a:spcPct val="200000"/>
              </a:lnSpc>
              <a:spcBef>
                <a:spcPts val="800"/>
              </a:spcBef>
              <a:buSzPct val="100000"/>
              <a:buChar char="✓"/>
              <a:defRPr sz="3300">
                <a:solidFill>
                  <a:srgbClr val="5E5E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钥匙交接</a:t>
            </a:r>
            <a:r>
              <a:rPr dirty="0" err="1" smtClean="0"/>
              <a:t>管理</a:t>
            </a:r>
            <a:endParaRPr dirty="0"/>
          </a:p>
        </p:txBody>
      </p:sp>
      <p:sp>
        <p:nvSpPr>
          <p:cNvPr id="136" name="矩形 2"/>
          <p:cNvSpPr txBox="1"/>
          <p:nvPr/>
        </p:nvSpPr>
        <p:spPr>
          <a:xfrm>
            <a:off x="2267878" y="5745480"/>
            <a:ext cx="10892780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l">
              <a:defRPr b="1">
                <a:latin typeface="+mj-lt"/>
                <a:ea typeface="+mj-ea"/>
                <a:cs typeface="+mj-cs"/>
                <a:sym typeface="Helvetica Neue"/>
              </a:defRPr>
            </a:pPr>
            <a:r>
              <a:rPr dirty="0" err="1" smtClean="0"/>
              <a:t>针对</a:t>
            </a:r>
            <a:r>
              <a:rPr dirty="0" err="1" smtClean="0">
                <a:solidFill>
                  <a:schemeClr val="accent1">
                    <a:lumMod val="75000"/>
                  </a:schemeClr>
                </a:solidFill>
              </a:rPr>
              <a:t>房产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销售业务</a:t>
            </a:r>
            <a:r>
              <a:rPr dirty="0" err="1" smtClean="0"/>
              <a:t>人员所搭建的一个</a:t>
            </a:r>
            <a:r>
              <a:rPr dirty="0" err="1" smtClean="0">
                <a:solidFill>
                  <a:schemeClr val="accent1">
                    <a:lumOff val="-9999"/>
                  </a:schemeClr>
                </a:solidFill>
              </a:rPr>
              <a:t>查</a:t>
            </a:r>
            <a:r>
              <a:rPr lang="zh-CN" altLang="en-US" dirty="0" smtClean="0">
                <a:solidFill>
                  <a:schemeClr val="accent1">
                    <a:lumOff val="-9999"/>
                  </a:schemeClr>
                </a:solidFill>
              </a:rPr>
              <a:t>寻管理房产信息、管理预约、管理钥匙</a:t>
            </a:r>
            <a:r>
              <a:rPr lang="zh-CN" altLang="en-US" b="1" dirty="0" smtClean="0">
                <a:sym typeface="Helvetica Neue"/>
              </a:rPr>
              <a:t>的平台。</a:t>
            </a:r>
            <a:endParaRPr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roduct Thought"/>
          <p:cNvSpPr txBox="1"/>
          <p:nvPr/>
        </p:nvSpPr>
        <p:spPr>
          <a:xfrm>
            <a:off x="10229851" y="716469"/>
            <a:ext cx="392430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 b="1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t>数据库设计</a:t>
            </a:r>
          </a:p>
        </p:txBody>
      </p:sp>
      <p:sp>
        <p:nvSpPr>
          <p:cNvPr id="139" name="线条"/>
          <p:cNvSpPr/>
          <p:nvPr/>
        </p:nvSpPr>
        <p:spPr>
          <a:xfrm flipV="1">
            <a:off x="8182894" y="916557"/>
            <a:ext cx="356266" cy="768226"/>
          </a:xfrm>
          <a:prstGeom prst="line">
            <a:avLst/>
          </a:prstGeom>
          <a:ln w="25400">
            <a:solidFill>
              <a:srgbClr val="D5D5D5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0" name="线条"/>
          <p:cNvSpPr/>
          <p:nvPr/>
        </p:nvSpPr>
        <p:spPr>
          <a:xfrm flipV="1">
            <a:off x="15844840" y="916557"/>
            <a:ext cx="356266" cy="768226"/>
          </a:xfrm>
          <a:prstGeom prst="line">
            <a:avLst/>
          </a:prstGeom>
          <a:ln w="25400">
            <a:solidFill>
              <a:srgbClr val="D5D5D5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1" name="工作狂"/>
          <p:cNvSpPr/>
          <p:nvPr/>
        </p:nvSpPr>
        <p:spPr>
          <a:xfrm>
            <a:off x="19125799" y="7951697"/>
            <a:ext cx="2439595" cy="2399231"/>
          </a:xfrm>
          <a:prstGeom prst="ellipse">
            <a:avLst/>
          </a:prstGeom>
          <a:solidFill>
            <a:srgbClr val="56C1FF">
              <a:alpha val="40641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500">
                <a:solidFill>
                  <a:srgbClr val="004D80"/>
                </a:solidFill>
              </a:defRPr>
            </a:pPr>
            <a:endParaRPr/>
          </a:p>
        </p:txBody>
      </p:sp>
      <p:sp>
        <p:nvSpPr>
          <p:cNvPr id="142" name="懒人"/>
          <p:cNvSpPr/>
          <p:nvPr/>
        </p:nvSpPr>
        <p:spPr>
          <a:xfrm>
            <a:off x="3025434" y="4246016"/>
            <a:ext cx="2026045" cy="1992525"/>
          </a:xfrm>
          <a:prstGeom prst="ellipse">
            <a:avLst/>
          </a:prstGeom>
          <a:solidFill>
            <a:srgbClr val="56C1FF">
              <a:alpha val="9158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700">
                <a:solidFill>
                  <a:srgbClr val="004D80"/>
                </a:solidFill>
              </a:defRPr>
            </a:pPr>
            <a:endParaRPr/>
          </a:p>
        </p:txBody>
      </p:sp>
      <p:sp>
        <p:nvSpPr>
          <p:cNvPr id="143" name="椭圆形"/>
          <p:cNvSpPr/>
          <p:nvPr/>
        </p:nvSpPr>
        <p:spPr>
          <a:xfrm>
            <a:off x="1938532" y="8873349"/>
            <a:ext cx="1421065" cy="1397553"/>
          </a:xfrm>
          <a:prstGeom prst="ellipse">
            <a:avLst/>
          </a:prstGeom>
          <a:solidFill>
            <a:srgbClr val="56C1FF">
              <a:alpha val="9158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2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4" name="椭圆形"/>
          <p:cNvSpPr/>
          <p:nvPr/>
        </p:nvSpPr>
        <p:spPr>
          <a:xfrm>
            <a:off x="12504932" y="10241064"/>
            <a:ext cx="960121" cy="944237"/>
          </a:xfrm>
          <a:prstGeom prst="ellipse">
            <a:avLst/>
          </a:prstGeom>
          <a:solidFill>
            <a:srgbClr val="56C1FF">
              <a:alpha val="9158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2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5" name="工作狂"/>
          <p:cNvSpPr/>
          <p:nvPr/>
        </p:nvSpPr>
        <p:spPr>
          <a:xfrm>
            <a:off x="17162857" y="2894574"/>
            <a:ext cx="2239124" cy="2202077"/>
          </a:xfrm>
          <a:prstGeom prst="ellipse">
            <a:avLst/>
          </a:prstGeom>
          <a:solidFill>
            <a:srgbClr val="56C1FF">
              <a:alpha val="9158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700">
                <a:solidFill>
                  <a:srgbClr val="004D80"/>
                </a:solidFill>
              </a:defRPr>
            </a:pPr>
            <a:endParaRPr/>
          </a:p>
        </p:txBody>
      </p:sp>
      <p:sp>
        <p:nvSpPr>
          <p:cNvPr id="146" name="椭圆形"/>
          <p:cNvSpPr/>
          <p:nvPr/>
        </p:nvSpPr>
        <p:spPr>
          <a:xfrm>
            <a:off x="16288946" y="10210627"/>
            <a:ext cx="1421065" cy="1397553"/>
          </a:xfrm>
          <a:prstGeom prst="ellipse">
            <a:avLst/>
          </a:prstGeom>
          <a:solidFill>
            <a:srgbClr val="56C1FF">
              <a:alpha val="9158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23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线条"/>
          <p:cNvSpPr/>
          <p:nvPr/>
        </p:nvSpPr>
        <p:spPr>
          <a:xfrm flipV="1">
            <a:off x="9791837" y="916557"/>
            <a:ext cx="356266" cy="768226"/>
          </a:xfrm>
          <a:prstGeom prst="line">
            <a:avLst/>
          </a:prstGeom>
          <a:ln w="25400">
            <a:solidFill>
              <a:srgbClr val="D5D5D5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50" name="线条"/>
          <p:cNvSpPr/>
          <p:nvPr/>
        </p:nvSpPr>
        <p:spPr>
          <a:xfrm flipV="1">
            <a:off x="14574564" y="916557"/>
            <a:ext cx="356266" cy="768226"/>
          </a:xfrm>
          <a:prstGeom prst="line">
            <a:avLst/>
          </a:prstGeom>
          <a:ln w="25400">
            <a:solidFill>
              <a:srgbClr val="D5D5D5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51" name="Process"/>
          <p:cNvSpPr txBox="1"/>
          <p:nvPr/>
        </p:nvSpPr>
        <p:spPr>
          <a:xfrm>
            <a:off x="10780186" y="716469"/>
            <a:ext cx="316230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 b="1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t>信息架构</a:t>
            </a:r>
          </a:p>
        </p:txBody>
      </p:sp>
      <p:sp>
        <p:nvSpPr>
          <p:cNvPr id="152" name="单身狗"/>
          <p:cNvSpPr/>
          <p:nvPr/>
        </p:nvSpPr>
        <p:spPr>
          <a:xfrm>
            <a:off x="19962302" y="9654333"/>
            <a:ext cx="2955497" cy="2906599"/>
          </a:xfrm>
          <a:prstGeom prst="ellipse">
            <a:avLst/>
          </a:prstGeom>
          <a:solidFill>
            <a:srgbClr val="56C1FF">
              <a:alpha val="40641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500">
                <a:solidFill>
                  <a:srgbClr val="004D80"/>
                </a:solidFill>
              </a:defRPr>
            </a:pPr>
            <a:endParaRPr/>
          </a:p>
        </p:txBody>
      </p:sp>
      <p:sp>
        <p:nvSpPr>
          <p:cNvPr id="153" name="懒人"/>
          <p:cNvSpPr/>
          <p:nvPr/>
        </p:nvSpPr>
        <p:spPr>
          <a:xfrm>
            <a:off x="4662577" y="6644807"/>
            <a:ext cx="2026045" cy="1992525"/>
          </a:xfrm>
          <a:prstGeom prst="ellipse">
            <a:avLst/>
          </a:prstGeom>
          <a:solidFill>
            <a:srgbClr val="56C1FF">
              <a:alpha val="9158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700">
                <a:solidFill>
                  <a:srgbClr val="004D80"/>
                </a:solidFill>
              </a:defRPr>
            </a:pPr>
            <a:endParaRPr/>
          </a:p>
        </p:txBody>
      </p:sp>
      <p:sp>
        <p:nvSpPr>
          <p:cNvPr id="154" name="椭圆形"/>
          <p:cNvSpPr/>
          <p:nvPr/>
        </p:nvSpPr>
        <p:spPr>
          <a:xfrm>
            <a:off x="1780271" y="9456132"/>
            <a:ext cx="1421065" cy="1397553"/>
          </a:xfrm>
          <a:prstGeom prst="ellipse">
            <a:avLst/>
          </a:prstGeom>
          <a:solidFill>
            <a:srgbClr val="56C1FF">
              <a:alpha val="9158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2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5" name="椭圆形"/>
          <p:cNvSpPr/>
          <p:nvPr/>
        </p:nvSpPr>
        <p:spPr>
          <a:xfrm>
            <a:off x="19573510" y="-1174806"/>
            <a:ext cx="1866541" cy="1835660"/>
          </a:xfrm>
          <a:prstGeom prst="ellipse">
            <a:avLst/>
          </a:prstGeom>
          <a:solidFill>
            <a:srgbClr val="56C1FF">
              <a:alpha val="40641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500">
                <a:solidFill>
                  <a:srgbClr val="004D80"/>
                </a:solidFill>
              </a:defRPr>
            </a:pPr>
            <a:endParaRPr/>
          </a:p>
        </p:txBody>
      </p:sp>
      <p:sp>
        <p:nvSpPr>
          <p:cNvPr id="2" name="圆角矩形 1"/>
          <p:cNvSpPr/>
          <p:nvPr/>
        </p:nvSpPr>
        <p:spPr>
          <a:xfrm>
            <a:off x="10775887" y="7267372"/>
            <a:ext cx="3023759" cy="54483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客户信息管理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0771714" y="4151584"/>
            <a:ext cx="3023759" cy="54483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房产管理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5988234" y="6215062"/>
            <a:ext cx="3023759" cy="1362075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4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房产预约</a:t>
            </a:r>
            <a:endParaRPr kumimoji="0" lang="en-US" altLang="zh-CN" sz="4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4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管理</a:t>
            </a:r>
            <a:endParaRPr kumimoji="0" lang="zh-CN" alt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0771713" y="8911302"/>
            <a:ext cx="3023759" cy="54483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钥匙交接管理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0771714" y="5623442"/>
            <a:ext cx="3023759" cy="54483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添加客户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5475278" y="4151584"/>
            <a:ext cx="3023759" cy="54483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看房预约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" name="弧形 3"/>
          <p:cNvSpPr/>
          <p:nvPr/>
        </p:nvSpPr>
        <p:spPr>
          <a:xfrm>
            <a:off x="8592861" y="4400000"/>
            <a:ext cx="4349416" cy="3630124"/>
          </a:xfrm>
          <a:prstGeom prst="arc">
            <a:avLst>
              <a:gd name="adj1" fmla="val 10891876"/>
              <a:gd name="adj2" fmla="val 16192764"/>
            </a:avLst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8" name="弧形 17"/>
          <p:cNvSpPr/>
          <p:nvPr/>
        </p:nvSpPr>
        <p:spPr>
          <a:xfrm>
            <a:off x="13410258" y="4404721"/>
            <a:ext cx="4121604" cy="171321"/>
          </a:xfrm>
          <a:prstGeom prst="arc">
            <a:avLst>
              <a:gd name="adj1" fmla="val 10891876"/>
              <a:gd name="adj2" fmla="val 16538527"/>
            </a:avLst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9" name="弧形 18"/>
          <p:cNvSpPr/>
          <p:nvPr/>
        </p:nvSpPr>
        <p:spPr>
          <a:xfrm>
            <a:off x="9028467" y="6417821"/>
            <a:ext cx="4349416" cy="1394381"/>
          </a:xfrm>
          <a:prstGeom prst="arc">
            <a:avLst>
              <a:gd name="adj1" fmla="val 6661065"/>
              <a:gd name="adj2" fmla="val 10648416"/>
            </a:avLst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0" name="弧形 19"/>
          <p:cNvSpPr/>
          <p:nvPr/>
        </p:nvSpPr>
        <p:spPr>
          <a:xfrm>
            <a:off x="8579867" y="5826008"/>
            <a:ext cx="4349416" cy="3630124"/>
          </a:xfrm>
          <a:prstGeom prst="arc">
            <a:avLst>
              <a:gd name="adj1" fmla="val 5276744"/>
              <a:gd name="adj2" fmla="val 10947263"/>
            </a:avLst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1" name="弧形 20"/>
          <p:cNvSpPr/>
          <p:nvPr/>
        </p:nvSpPr>
        <p:spPr>
          <a:xfrm>
            <a:off x="9011993" y="5795514"/>
            <a:ext cx="4349416" cy="1394381"/>
          </a:xfrm>
          <a:prstGeom prst="arc">
            <a:avLst>
              <a:gd name="adj1" fmla="val 10773340"/>
              <a:gd name="adj2" fmla="val 14110406"/>
            </a:avLst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谢谢"/>
          <p:cNvSpPr txBox="1">
            <a:spLocks noGrp="1"/>
          </p:cNvSpPr>
          <p:nvPr>
            <p:ph type="body" sz="quarter" idx="1"/>
          </p:nvPr>
        </p:nvSpPr>
        <p:spPr>
          <a:xfrm>
            <a:off x="2322881" y="4865925"/>
            <a:ext cx="20501610" cy="2469177"/>
          </a:xfrm>
          <a:prstGeom prst="rect">
            <a:avLst/>
          </a:prstGeom>
        </p:spPr>
        <p:txBody>
          <a:bodyPr anchor="ctr"/>
          <a:lstStyle>
            <a:lvl1pPr algn="l">
              <a:defRPr sz="12000" b="1" i="0"/>
            </a:lvl1pPr>
          </a:lstStyle>
          <a:p>
            <a:r>
              <a:t>谢谢</a:t>
            </a:r>
          </a:p>
        </p:txBody>
      </p:sp>
      <p:sp>
        <p:nvSpPr>
          <p:cNvPr id="159" name="圆角矩形"/>
          <p:cNvSpPr/>
          <p:nvPr/>
        </p:nvSpPr>
        <p:spPr>
          <a:xfrm>
            <a:off x="2422257" y="7736806"/>
            <a:ext cx="2990657" cy="32455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0" name="03/18/2019"/>
          <p:cNvSpPr txBox="1"/>
          <p:nvPr/>
        </p:nvSpPr>
        <p:spPr>
          <a:xfrm>
            <a:off x="5777345" y="7625015"/>
            <a:ext cx="2062735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t>03/25/2019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83</Words>
  <Application>Microsoft Office PowerPoint</Application>
  <PresentationFormat>自定义</PresentationFormat>
  <Paragraphs>25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Helvetica Neue</vt:lpstr>
      <vt:lpstr>Helvetica Neue Light</vt:lpstr>
      <vt:lpstr>Helvetica Neue Medium</vt:lpstr>
      <vt:lpstr>PingFang SC Semibold</vt:lpstr>
      <vt:lpstr>White</vt:lpstr>
      <vt:lpstr>房产预约信息系统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房产预约信息系统</dc:title>
  <dc:creator>Admini</dc:creator>
  <cp:lastModifiedBy>s</cp:lastModifiedBy>
  <cp:revision>8</cp:revision>
  <dcterms:modified xsi:type="dcterms:W3CDTF">2019-06-09T08:08:21Z</dcterms:modified>
</cp:coreProperties>
</file>