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F0F3C8-1489-43FA-A232-BD2BAEA29DD9}">
  <a:tblStyle styleId="{51F0F3C8-1489-43FA-A232-BD2BAEA29D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4C97E00-D8B0-4640-A678-DBC22E26324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5be35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5be35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c5be35f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5be35f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517b61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517b61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Committed use discounts are ideal for workloads with predictable resources needs.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400">
                <a:solidFill>
                  <a:schemeClr val="dk1"/>
                </a:solidFill>
                <a:highlight>
                  <a:srgbClr val="FFFFFF"/>
                </a:highlight>
              </a:rPr>
              <a:t>It can be terminated sooner due to system demands </a:t>
            </a:r>
            <a:r>
              <a:rPr lang="en" sz="1400">
                <a:latin typeface="Roboto"/>
                <a:ea typeface="Roboto"/>
                <a:cs typeface="Roboto"/>
                <a:sym typeface="Roboto"/>
              </a:rPr>
              <a:t>if it requires access to those resources for other tasks.</a:t>
            </a:r>
            <a:endParaRPr sz="1400">
              <a:latin typeface="Roboto"/>
              <a:ea typeface="Roboto"/>
              <a:cs typeface="Roboto"/>
              <a:sym typeface="Roboto"/>
            </a:endParaRPr>
          </a:p>
          <a:p>
            <a:pPr indent="0" lvl="0" marL="0" rtl="0" algn="l">
              <a:lnSpc>
                <a:spcPct val="115000"/>
              </a:lnSpc>
              <a:spcBef>
                <a:spcPts val="0"/>
              </a:spcBef>
              <a:spcAft>
                <a:spcPts val="1600"/>
              </a:spcAft>
              <a:buNone/>
            </a:pPr>
            <a:r>
              <a:rPr lang="en" sz="1400"/>
              <a:t>apps should be withstand possible instance preemptions</a:t>
            </a:r>
            <a:endParaRPr sz="14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c5be35f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5be35f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c517b61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c517b61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c517b61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c517b61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c517b614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c517b614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c517b6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517b6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c58b4a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c58b4a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UI &amp; Jupyter Notebook -&gt; on Google Cloud, do need to download and install the SDK, can directly access and upload files to Google Cloud from the web (Xifei)</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Command line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Jupyter Notebook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Transferring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58b4a1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58b4a1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58b4a1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58b4a1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c517b614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517b61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Roboto"/>
                <a:ea typeface="Roboto"/>
                <a:cs typeface="Roboto"/>
                <a:sym typeface="Roboto"/>
              </a:rPr>
              <a:t>on google cloud we can choose how many cpus, memory we want, and cpu </a:t>
            </a:r>
            <a:r>
              <a:rPr lang="en" sz="1200">
                <a:solidFill>
                  <a:srgbClr val="333333"/>
                </a:solidFill>
                <a:latin typeface="Roboto"/>
                <a:ea typeface="Roboto"/>
                <a:cs typeface="Roboto"/>
                <a:sym typeface="Roboto"/>
              </a:rPr>
              <a:t>architectures</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But we cannot choose cpu types.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ivy bridge has a better (graphics) capabilities than sandy bridge</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tensor processing unit</a:t>
            </a:r>
            <a:endParaRPr sz="1200">
              <a:solidFill>
                <a:srgbClr val="333333"/>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517b614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17b61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e84aad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e84aad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don’t require expensive GPUs very often. It’s likely that we were not sharing the GPUs with other users when we ran the jobs. But for Prince, we shared the expensive GPUs with others. This could affect the running time result. Since imgenet is a huge dataset, having an entire GPU could significantly improve the running time. While for smaller jobs, this improvement is not significantly.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58b4a1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58b4a1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to analyze the sentiment of some specific words within a text file.</a:t>
            </a:r>
            <a:endParaRPr/>
          </a:p>
          <a:p>
            <a:pPr indent="0" lvl="0" marL="0" rtl="0" algn="l">
              <a:spcBef>
                <a:spcPts val="0"/>
              </a:spcBef>
              <a:spcAft>
                <a:spcPts val="0"/>
              </a:spcAft>
              <a:buNone/>
            </a:pPr>
            <a:r>
              <a:rPr lang="en"/>
              <a:t>Glove: word embeddings model that compares the vector of words to analyze the similarity between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0.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603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NYU IT PROJECT</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sz="3600">
              <a:latin typeface="Times New Roman"/>
              <a:ea typeface="Times New Roman"/>
              <a:cs typeface="Times New Roman"/>
              <a:sym typeface="Times New Roman"/>
            </a:endParaRPr>
          </a:p>
          <a:p>
            <a:pPr indent="0" lvl="0" marL="0" rtl="0" algn="ctr">
              <a:spcBef>
                <a:spcPts val="0"/>
              </a:spcBef>
              <a:spcAft>
                <a:spcPts val="0"/>
              </a:spcAft>
              <a:buNone/>
            </a:pPr>
            <a:r>
              <a:rPr lang="en" sz="3600">
                <a:latin typeface="Times New Roman"/>
                <a:ea typeface="Times New Roman"/>
                <a:cs typeface="Times New Roman"/>
                <a:sym typeface="Times New Roman"/>
              </a:rPr>
              <a:t>Analyzing the Differences Between NYU Prince and Google Cloud</a:t>
            </a:r>
            <a:endParaRPr sz="3600">
              <a:latin typeface="Times New Roman"/>
              <a:ea typeface="Times New Roman"/>
              <a:cs typeface="Times New Roman"/>
              <a:sym typeface="Times New Roman"/>
            </a:endParaRPr>
          </a:p>
        </p:txBody>
      </p:sp>
      <p:sp>
        <p:nvSpPr>
          <p:cNvPr id="55" name="Google Shape;55;p13"/>
          <p:cNvSpPr txBox="1"/>
          <p:nvPr>
            <p:ph idx="1" type="subTitle"/>
          </p:nvPr>
        </p:nvSpPr>
        <p:spPr>
          <a:xfrm>
            <a:off x="311700" y="391350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Ruining Sun (rs6565), Alankrith Krishnan (ak7380), Xifei Li (xl2715)</a:t>
            </a:r>
            <a:endParaRPr sz="18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6451425" y="90625"/>
            <a:ext cx="2591950" cy="95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Deep Learning Benchmark</a:t>
            </a:r>
            <a:endParaRPr>
              <a:solidFill>
                <a:srgbClr val="000000"/>
              </a:solidFill>
              <a:latin typeface="Times New Roman"/>
              <a:ea typeface="Times New Roman"/>
              <a:cs typeface="Times New Roman"/>
              <a:sym typeface="Times New Roman"/>
            </a:endParaRPr>
          </a:p>
        </p:txBody>
      </p:sp>
      <p:graphicFrame>
        <p:nvGraphicFramePr>
          <p:cNvPr id="156" name="Google Shape;156;p22"/>
          <p:cNvGraphicFramePr/>
          <p:nvPr/>
        </p:nvGraphicFramePr>
        <p:xfrm>
          <a:off x="2617250" y="1179650"/>
          <a:ext cx="3000000" cy="3000000"/>
        </p:xfrm>
        <a:graphic>
          <a:graphicData uri="http://schemas.openxmlformats.org/drawingml/2006/table">
            <a:tbl>
              <a:tblPr>
                <a:noFill/>
                <a:tableStyleId>{51F0F3C8-1489-43FA-A232-BD2BAEA29DD9}</a:tableStyleId>
              </a:tblPr>
              <a:tblGrid>
                <a:gridCol w="977375"/>
                <a:gridCol w="977375"/>
                <a:gridCol w="977375"/>
                <a:gridCol w="977375"/>
              </a:tblGrid>
              <a:tr h="269400">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Prince</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Google Cloud</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2317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k80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8m8.993s</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k80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8m31.262s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17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p100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3m5.580s</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p100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3m13.127s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17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v100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2m10.413s</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v100</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2m12.207s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175">
                <a:tc rowSpan="2">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p40</a:t>
                      </a:r>
                      <a:endParaRPr sz="12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3m23.709s</a:t>
                      </a:r>
                      <a:endParaRPr b="1" sz="12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p4</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4m51.964s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175">
                <a:tc vMerge="1"/>
                <a:tc vMerge="1"/>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t4</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3m49.471s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7" name="Google Shape;157;p22"/>
          <p:cNvSpPr txBox="1"/>
          <p:nvPr/>
        </p:nvSpPr>
        <p:spPr>
          <a:xfrm>
            <a:off x="836300" y="3569900"/>
            <a:ext cx="3736500" cy="878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Deep Learning Benchmark from GitHub.</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MLPerf, MLBench and others require nvidia-docker/gpu based docker</a:t>
            </a:r>
            <a:endParaRPr>
              <a:latin typeface="Times New Roman"/>
              <a:ea typeface="Times New Roman"/>
              <a:cs typeface="Times New Roman"/>
              <a:sym typeface="Times New Roman"/>
            </a:endParaRPr>
          </a:p>
        </p:txBody>
      </p:sp>
      <p:sp>
        <p:nvSpPr>
          <p:cNvPr id="158" name="Google Shape;158;p22"/>
          <p:cNvSpPr txBox="1"/>
          <p:nvPr/>
        </p:nvSpPr>
        <p:spPr>
          <a:xfrm>
            <a:off x="4572800" y="3569900"/>
            <a:ext cx="4183200" cy="87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20 epochs of training with VGG16, ResNet152 and DenseNet161 models and two frameworks - PyTorch and TensorFlow</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8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Access Times</a:t>
            </a:r>
            <a:endParaRPr>
              <a:solidFill>
                <a:srgbClr val="000000"/>
              </a:solidFill>
              <a:latin typeface="Times New Roman"/>
              <a:ea typeface="Times New Roman"/>
              <a:cs typeface="Times New Roman"/>
              <a:sym typeface="Times New Roman"/>
            </a:endParaRPr>
          </a:p>
        </p:txBody>
      </p:sp>
      <p:sp>
        <p:nvSpPr>
          <p:cNvPr id="164" name="Google Shape;164;p23"/>
          <p:cNvSpPr txBox="1"/>
          <p:nvPr>
            <p:ph idx="1" type="body"/>
          </p:nvPr>
        </p:nvSpPr>
        <p:spPr>
          <a:xfrm>
            <a:off x="311700" y="584625"/>
            <a:ext cx="8520600" cy="12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Average access times on Google Cloud is always ~2 minutes (this includes VM setup and driver installation time). If resources are not enough, the VM fails to create and you can create the VM in a different zone instead.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Access times on Prince vary based on the time of day and the day itself</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graphicFrame>
        <p:nvGraphicFramePr>
          <p:cNvPr id="165" name="Google Shape;165;p23"/>
          <p:cNvGraphicFramePr/>
          <p:nvPr/>
        </p:nvGraphicFramePr>
        <p:xfrm>
          <a:off x="2546975" y="1732715"/>
          <a:ext cx="3000000" cy="3000000"/>
        </p:xfrm>
        <a:graphic>
          <a:graphicData uri="http://schemas.openxmlformats.org/drawingml/2006/table">
            <a:tbl>
              <a:tblPr>
                <a:noFill/>
                <a:tableStyleId>{51F0F3C8-1489-43FA-A232-BD2BAEA29DD9}</a:tableStyleId>
              </a:tblPr>
              <a:tblGrid>
                <a:gridCol w="1381200"/>
                <a:gridCol w="1334425"/>
                <a:gridCol w="1334425"/>
              </a:tblGrid>
              <a:tr h="281725">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Day</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Time</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Avg </a:t>
                      </a:r>
                      <a:r>
                        <a:rPr b="1" lang="en" sz="1100">
                          <a:latin typeface="Times New Roman"/>
                          <a:ea typeface="Times New Roman"/>
                          <a:cs typeface="Times New Roman"/>
                          <a:sym typeface="Times New Roman"/>
                        </a:rPr>
                        <a:t>Access Time</a:t>
                      </a:r>
                      <a:endParaRPr b="1" sz="1100">
                        <a:latin typeface="Times New Roman"/>
                        <a:ea typeface="Times New Roman"/>
                        <a:cs typeface="Times New Roman"/>
                        <a:sym typeface="Times New Roman"/>
                      </a:endParaRPr>
                    </a:p>
                  </a:txBody>
                  <a:tcPr marT="91425" marB="91425" marR="91425" marL="91425"/>
                </a:tc>
              </a:tr>
              <a:tr h="260200">
                <a:tc rowSpan="4">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Normal Days</a:t>
                      </a:r>
                      <a:endParaRPr b="1" sz="11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Morning</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Instant</a:t>
                      </a:r>
                      <a:endParaRPr sz="1100">
                        <a:latin typeface="Times New Roman"/>
                        <a:ea typeface="Times New Roman"/>
                        <a:cs typeface="Times New Roman"/>
                        <a:sym typeface="Times New Roman"/>
                      </a:endParaRPr>
                    </a:p>
                  </a:txBody>
                  <a:tcPr marT="91425" marB="91425" marR="91425" marL="91425"/>
                </a:tc>
              </a:tr>
              <a:tr h="281725">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Afternoon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 minutes</a:t>
                      </a:r>
                      <a:endParaRPr sz="1100">
                        <a:latin typeface="Times New Roman"/>
                        <a:ea typeface="Times New Roman"/>
                        <a:cs typeface="Times New Roman"/>
                        <a:sym typeface="Times New Roman"/>
                      </a:endParaRPr>
                    </a:p>
                  </a:txBody>
                  <a:tcPr marT="91425" marB="91425" marR="91425" marL="91425"/>
                </a:tc>
              </a:tr>
              <a:tr h="256450">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Evening</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~5 minutes</a:t>
                      </a:r>
                      <a:endParaRPr sz="1100">
                        <a:latin typeface="Times New Roman"/>
                        <a:ea typeface="Times New Roman"/>
                        <a:cs typeface="Times New Roman"/>
                        <a:sym typeface="Times New Roman"/>
                      </a:endParaRPr>
                    </a:p>
                  </a:txBody>
                  <a:tcPr marT="91425" marB="91425" marR="91425" marL="91425"/>
                </a:tc>
              </a:tr>
              <a:tr h="256450">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Night</a:t>
                      </a:r>
                      <a:endParaRPr sz="11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Instant</a:t>
                      </a:r>
                      <a:endParaRPr sz="1100">
                        <a:latin typeface="Times New Roman"/>
                        <a:ea typeface="Times New Roman"/>
                        <a:cs typeface="Times New Roman"/>
                        <a:sym typeface="Times New Roman"/>
                      </a:endParaRPr>
                    </a:p>
                  </a:txBody>
                  <a:tcPr marT="91425" marB="91425" marR="91425" marL="91425"/>
                </a:tc>
              </a:tr>
              <a:tr h="256450">
                <a:tc rowSpan="4">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Heavy Days (Finals Week)</a:t>
                      </a:r>
                      <a:endParaRPr b="1" sz="1100">
                        <a:latin typeface="Times New Roman"/>
                        <a:ea typeface="Times New Roman"/>
                        <a:cs typeface="Times New Roman"/>
                        <a:sym typeface="Times New Roman"/>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Morning</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~5 minutes</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281725">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Afternoon</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~13 minutes</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256450">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Evening</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~25 minutes</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256450">
                <a:tc vMerge="1"/>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Night</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~20 minutes</a:t>
                      </a:r>
                      <a:endParaRPr sz="1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Cost Reduction on Google Cloud</a:t>
            </a:r>
            <a:endParaRPr>
              <a:solidFill>
                <a:srgbClr val="000000"/>
              </a:solidFill>
              <a:latin typeface="Times New Roman"/>
              <a:ea typeface="Times New Roman"/>
              <a:cs typeface="Times New Roman"/>
              <a:sym typeface="Times New Roman"/>
            </a:endParaRPr>
          </a:p>
        </p:txBody>
      </p:sp>
      <p:sp>
        <p:nvSpPr>
          <p:cNvPr id="171" name="Google Shape;171;p24"/>
          <p:cNvSpPr txBox="1"/>
          <p:nvPr>
            <p:ph idx="1" type="body"/>
          </p:nvPr>
        </p:nvSpPr>
        <p:spPr>
          <a:xfrm>
            <a:off x="311700" y="1000075"/>
            <a:ext cx="8520600" cy="372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Committed</a:t>
            </a:r>
            <a:r>
              <a:rPr lang="en">
                <a:solidFill>
                  <a:srgbClr val="000000"/>
                </a:solidFill>
                <a:latin typeface="Times New Roman"/>
                <a:ea typeface="Times New Roman"/>
                <a:cs typeface="Times New Roman"/>
                <a:sym typeface="Times New Roman"/>
              </a:rPr>
              <a:t> Use Discounts</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Ideal for workloads with predictable resources.</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Paying for 1 year or 3 years.</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Billed monthly.</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Able to </a:t>
            </a:r>
            <a:r>
              <a:rPr lang="en">
                <a:solidFill>
                  <a:srgbClr val="000000"/>
                </a:solidFill>
                <a:latin typeface="Times New Roman"/>
                <a:ea typeface="Times New Roman"/>
                <a:cs typeface="Times New Roman"/>
                <a:sym typeface="Times New Roman"/>
              </a:rPr>
              <a:t>specify CPUs, memory, GPUs and storages.</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Discount up to 57% for most resources.</a:t>
            </a:r>
            <a:endParaRPr>
              <a:solidFill>
                <a:srgbClr val="000000"/>
              </a:solidFill>
              <a:latin typeface="Times New Roman"/>
              <a:ea typeface="Times New Roman"/>
              <a:cs typeface="Times New Roman"/>
              <a:sym typeface="Times New Roman"/>
            </a:endParaRPr>
          </a:p>
          <a:p>
            <a:pPr indent="-342900" lvl="0" marL="457200" rtl="0" algn="l">
              <a:spcBef>
                <a:spcPts val="80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Preemptible VM</a:t>
            </a:r>
            <a:endParaRPr>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highlight>
                  <a:srgbClr val="FFFFFF"/>
                </a:highlight>
                <a:latin typeface="Times New Roman"/>
                <a:ea typeface="Times New Roman"/>
                <a:cs typeface="Times New Roman"/>
                <a:sym typeface="Times New Roman"/>
              </a:rPr>
              <a:t>Much less price than normal instances.</a:t>
            </a:r>
            <a:endParaRPr>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highlight>
                  <a:srgbClr val="FFFFFF"/>
                </a:highlight>
                <a:latin typeface="Times New Roman"/>
                <a:ea typeface="Times New Roman"/>
                <a:cs typeface="Times New Roman"/>
                <a:sym typeface="Times New Roman"/>
              </a:rPr>
              <a:t>Lasts only 24 hours. </a:t>
            </a:r>
            <a:endParaRPr>
              <a:solidFill>
                <a:srgbClr val="000000"/>
              </a:solidFill>
              <a:highlight>
                <a:srgbClr val="FFFFFF"/>
              </a:highlight>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Compute Engine might preempt these instances.</a:t>
            </a:r>
            <a:endParaRPr>
              <a:solidFill>
                <a:srgbClr val="00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Ideal for fault-tolerant app. </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Other Resources/Benefits of Google Cloud</a:t>
            </a:r>
            <a:endParaRPr>
              <a:solidFill>
                <a:srgbClr val="000000"/>
              </a:solidFill>
              <a:latin typeface="Times New Roman"/>
              <a:ea typeface="Times New Roman"/>
              <a:cs typeface="Times New Roman"/>
              <a:sym typeface="Times New Roman"/>
            </a:endParaRPr>
          </a:p>
        </p:txBody>
      </p:sp>
      <p:sp>
        <p:nvSpPr>
          <p:cNvPr id="177" name="Google Shape;177;p25"/>
          <p:cNvSpPr txBox="1"/>
          <p:nvPr>
            <p:ph idx="1" type="body"/>
          </p:nvPr>
        </p:nvSpPr>
        <p:spPr>
          <a:xfrm>
            <a:off x="803550" y="1009600"/>
            <a:ext cx="7536900" cy="3753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Cloud TPU’s - Deep Learning Accelerators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Superuser/sudo rights - Root Access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Docker/Kubernetes - Google Kubernetes Engine and Docker Containers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AI Platform - Auto ML/Predictions from Google based on your data</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Easy JupyterLab access - Create notebooks with a VM attached</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Static IP’s for instances if necessary</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Premade images to use in VM’s for deep learning jobs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221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graphicFrame>
        <p:nvGraphicFramePr>
          <p:cNvPr id="183" name="Google Shape;183;p26"/>
          <p:cNvGraphicFramePr/>
          <p:nvPr/>
        </p:nvGraphicFramePr>
        <p:xfrm>
          <a:off x="952500" y="793700"/>
          <a:ext cx="3000000" cy="3000000"/>
        </p:xfrm>
        <a:graphic>
          <a:graphicData uri="http://schemas.openxmlformats.org/drawingml/2006/table">
            <a:tbl>
              <a:tblPr>
                <a:noFill/>
                <a:tableStyleId>{51F0F3C8-1489-43FA-A232-BD2BAEA29DD9}</a:tableStyleId>
              </a:tblPr>
              <a:tblGrid>
                <a:gridCol w="2413000"/>
                <a:gridCol w="2413000"/>
                <a:gridCol w="2413000"/>
              </a:tblGrid>
              <a:tr h="381000">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Prince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Google Cloud</a:t>
                      </a:r>
                      <a:endParaRPr b="1">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Ease of Access</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Storage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Performance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Access Time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Hardware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Flexibility</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nchor="ctr"/>
                </a:tc>
              </a:tr>
            </a:tbl>
          </a:graphicData>
        </a:graphic>
      </p:graphicFrame>
      <p:sp>
        <p:nvSpPr>
          <p:cNvPr id="184" name="Google Shape;184;p26"/>
          <p:cNvSpPr txBox="1"/>
          <p:nvPr/>
        </p:nvSpPr>
        <p:spPr>
          <a:xfrm>
            <a:off x="952500" y="3621925"/>
            <a:ext cx="7239000" cy="127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Times New Roman"/>
                <a:ea typeface="Times New Roman"/>
                <a:cs typeface="Times New Roman"/>
                <a:sym typeface="Times New Roman"/>
              </a:rPr>
              <a:t>Google Cloud</a:t>
            </a:r>
            <a:r>
              <a:rPr lang="en">
                <a:latin typeface="Times New Roman"/>
                <a:ea typeface="Times New Roman"/>
                <a:cs typeface="Times New Roman"/>
                <a:sym typeface="Times New Roman"/>
              </a:rPr>
              <a:t> is the choice in our analysis - much better User Experience, Buckets and Disk based storage, comparable performance and hardware, and the access times are constant and do not vary, and is much more flexible than Prince while offering more features.Can scale infinitely without needing to deal with the hardware directly (through the UI), making HPC admin work much easier for the future.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154250" y="2285400"/>
            <a:ext cx="683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Questions?</a:t>
            </a:r>
            <a:endParaRPr sz="3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2463300" y="2285400"/>
            <a:ext cx="4217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Demo (if time permits)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4150"/>
            <a:ext cx="8520600" cy="9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Prince Cluster VS</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Google Cloud</a:t>
            </a:r>
            <a:endParaRPr b="1" sz="2400">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62" name="Google Shape;62;p14"/>
          <p:cNvSpPr txBox="1"/>
          <p:nvPr>
            <p:ph idx="1" type="body"/>
          </p:nvPr>
        </p:nvSpPr>
        <p:spPr>
          <a:xfrm>
            <a:off x="731400" y="1013450"/>
            <a:ext cx="7681200" cy="3822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Ease of Access</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User Interface: Login Process, Transferring Files, Jupyter Notebook Access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Storage Comparison</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Disks on Prince vs Buckets and Disks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Hardware Comparisons</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CPU, GPU and TPU</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Time Taken</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Deep Learning Benchmark, GAN MNIST, ImageNet, Sentiment Analysis, Glove</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Access Times</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Time taken to request resources on Prince and Google Cloud</a:t>
            </a:r>
            <a:endParaRPr b="1">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Cost Reduction on Google Cloud</a:t>
            </a:r>
            <a:endParaRPr b="1">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Committed Use Discount,  Preemptible VM</a:t>
            </a:r>
            <a:endParaRPr b="1">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Other Resources on Google Cloud</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a:t>
            </a:r>
            <a:r>
              <a:rPr lang="en">
                <a:latin typeface="Times New Roman"/>
                <a:ea typeface="Times New Roman"/>
                <a:cs typeface="Times New Roman"/>
                <a:sym typeface="Times New Roman"/>
              </a:rPr>
              <a:t>ser Interface Comparison - </a:t>
            </a:r>
            <a:r>
              <a:rPr lang="en" sz="1800">
                <a:latin typeface="Times New Roman"/>
                <a:ea typeface="Times New Roman"/>
                <a:cs typeface="Times New Roman"/>
                <a:sym typeface="Times New Roman"/>
              </a:rPr>
              <a:t>Login</a:t>
            </a:r>
            <a:endParaRPr sz="1800">
              <a:latin typeface="Times New Roman"/>
              <a:ea typeface="Times New Roman"/>
              <a:cs typeface="Times New Roman"/>
              <a:sym typeface="Times New Roman"/>
            </a:endParaRPr>
          </a:p>
        </p:txBody>
      </p:sp>
      <p:sp>
        <p:nvSpPr>
          <p:cNvPr id="68" name="Google Shape;68;p15"/>
          <p:cNvSpPr txBox="1"/>
          <p:nvPr>
            <p:ph idx="1" type="body"/>
          </p:nvPr>
        </p:nvSpPr>
        <p:spPr>
          <a:xfrm>
            <a:off x="540300" y="2766819"/>
            <a:ext cx="28476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Google Cloud Platform</a:t>
            </a:r>
            <a:endParaRPr b="1">
              <a:solidFill>
                <a:schemeClr val="dk1"/>
              </a:solidFill>
              <a:latin typeface="Times New Roman"/>
              <a:ea typeface="Times New Roman"/>
              <a:cs typeface="Times New Roman"/>
              <a:sym typeface="Times New Roman"/>
            </a:endParaRPr>
          </a:p>
        </p:txBody>
      </p:sp>
      <p:sp>
        <p:nvSpPr>
          <p:cNvPr id="69" name="Google Shape;69;p15"/>
          <p:cNvSpPr txBox="1"/>
          <p:nvPr>
            <p:ph idx="1" type="body"/>
          </p:nvPr>
        </p:nvSpPr>
        <p:spPr>
          <a:xfrm>
            <a:off x="540300" y="484325"/>
            <a:ext cx="28476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Prince Cluster</a:t>
            </a:r>
            <a:endParaRPr b="1">
              <a:solidFill>
                <a:schemeClr val="dk1"/>
              </a:solidFill>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4267199" y="714425"/>
            <a:ext cx="4419601" cy="408200"/>
          </a:xfrm>
          <a:prstGeom prst="rect">
            <a:avLst/>
          </a:prstGeom>
          <a:noFill/>
          <a:ln>
            <a:noFill/>
          </a:ln>
        </p:spPr>
      </p:pic>
      <p:pic>
        <p:nvPicPr>
          <p:cNvPr id="71" name="Google Shape;71;p15"/>
          <p:cNvPicPr preferRelativeResize="0"/>
          <p:nvPr/>
        </p:nvPicPr>
        <p:blipFill>
          <a:blip r:embed="rId4">
            <a:alphaModFix/>
          </a:blip>
          <a:stretch>
            <a:fillRect/>
          </a:stretch>
        </p:blipFill>
        <p:spPr>
          <a:xfrm>
            <a:off x="4267200" y="1122625"/>
            <a:ext cx="4419601" cy="2240487"/>
          </a:xfrm>
          <a:prstGeom prst="rect">
            <a:avLst/>
          </a:prstGeom>
          <a:noFill/>
          <a:ln>
            <a:noFill/>
          </a:ln>
        </p:spPr>
      </p:pic>
      <p:sp>
        <p:nvSpPr>
          <p:cNvPr id="72" name="Google Shape;72;p15"/>
          <p:cNvSpPr/>
          <p:nvPr/>
        </p:nvSpPr>
        <p:spPr>
          <a:xfrm>
            <a:off x="8188250" y="742350"/>
            <a:ext cx="377700" cy="1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015300" y="1106025"/>
            <a:ext cx="810600" cy="177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291875" y="2690625"/>
            <a:ext cx="640800" cy="1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rotWithShape="1">
          <a:blip r:embed="rId5">
            <a:alphaModFix/>
          </a:blip>
          <a:srcRect b="19478" l="61129" r="-955" t="0"/>
          <a:stretch/>
        </p:blipFill>
        <p:spPr>
          <a:xfrm>
            <a:off x="5167125" y="1546575"/>
            <a:ext cx="640800" cy="1514750"/>
          </a:xfrm>
          <a:prstGeom prst="rect">
            <a:avLst/>
          </a:prstGeom>
          <a:noFill/>
          <a:ln>
            <a:noFill/>
          </a:ln>
        </p:spPr>
      </p:pic>
      <p:cxnSp>
        <p:nvCxnSpPr>
          <p:cNvPr id="76" name="Google Shape;76;p15"/>
          <p:cNvCxnSpPr>
            <a:stCxn id="74" idx="6"/>
            <a:endCxn id="75" idx="1"/>
          </p:cNvCxnSpPr>
          <p:nvPr/>
        </p:nvCxnSpPr>
        <p:spPr>
          <a:xfrm flipH="1" rot="10800000">
            <a:off x="4932675" y="2303925"/>
            <a:ext cx="234600" cy="467400"/>
          </a:xfrm>
          <a:prstGeom prst="straightConnector1">
            <a:avLst/>
          </a:prstGeom>
          <a:noFill/>
          <a:ln cap="flat" cmpd="sng" w="19050">
            <a:solidFill>
              <a:srgbClr val="FF0000"/>
            </a:solidFill>
            <a:prstDash val="solid"/>
            <a:round/>
            <a:headEnd len="med" w="med" type="none"/>
            <a:tailEnd len="med" w="med" type="triangle"/>
          </a:ln>
        </p:spPr>
      </p:cxnSp>
      <p:sp>
        <p:nvSpPr>
          <p:cNvPr id="77" name="Google Shape;77;p15"/>
          <p:cNvSpPr/>
          <p:nvPr/>
        </p:nvSpPr>
        <p:spPr>
          <a:xfrm>
            <a:off x="5015300" y="1546575"/>
            <a:ext cx="640800" cy="1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6">
            <a:alphaModFix/>
          </a:blip>
          <a:stretch>
            <a:fillRect/>
          </a:stretch>
        </p:blipFill>
        <p:spPr>
          <a:xfrm>
            <a:off x="4291875" y="2995525"/>
            <a:ext cx="4394925" cy="1690775"/>
          </a:xfrm>
          <a:prstGeom prst="rect">
            <a:avLst/>
          </a:prstGeom>
          <a:noFill/>
          <a:ln>
            <a:noFill/>
          </a:ln>
        </p:spPr>
      </p:pic>
      <p:cxnSp>
        <p:nvCxnSpPr>
          <p:cNvPr id="79" name="Google Shape;79;p15"/>
          <p:cNvCxnSpPr>
            <a:stCxn id="77" idx="6"/>
          </p:cNvCxnSpPr>
          <p:nvPr/>
        </p:nvCxnSpPr>
        <p:spPr>
          <a:xfrm>
            <a:off x="5656100" y="1627275"/>
            <a:ext cx="0" cy="1420800"/>
          </a:xfrm>
          <a:prstGeom prst="straightConnector1">
            <a:avLst/>
          </a:prstGeom>
          <a:noFill/>
          <a:ln cap="flat" cmpd="sng" w="19050">
            <a:solidFill>
              <a:srgbClr val="FF0000"/>
            </a:solidFill>
            <a:prstDash val="solid"/>
            <a:round/>
            <a:headEnd len="med" w="med" type="none"/>
            <a:tailEnd len="med" w="med" type="triangle"/>
          </a:ln>
        </p:spPr>
      </p:cxnSp>
      <p:pic>
        <p:nvPicPr>
          <p:cNvPr id="80" name="Google Shape;80;p15"/>
          <p:cNvPicPr preferRelativeResize="0"/>
          <p:nvPr/>
        </p:nvPicPr>
        <p:blipFill>
          <a:blip r:embed="rId7">
            <a:alphaModFix/>
          </a:blip>
          <a:stretch>
            <a:fillRect/>
          </a:stretch>
        </p:blipFill>
        <p:spPr>
          <a:xfrm>
            <a:off x="7814400" y="2413125"/>
            <a:ext cx="968003" cy="1220525"/>
          </a:xfrm>
          <a:prstGeom prst="rect">
            <a:avLst/>
          </a:prstGeom>
          <a:noFill/>
          <a:ln>
            <a:noFill/>
          </a:ln>
        </p:spPr>
      </p:pic>
      <p:sp>
        <p:nvSpPr>
          <p:cNvPr id="81" name="Google Shape;81;p15"/>
          <p:cNvSpPr/>
          <p:nvPr/>
        </p:nvSpPr>
        <p:spPr>
          <a:xfrm>
            <a:off x="7971800" y="3792075"/>
            <a:ext cx="810600" cy="177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5"/>
          <p:cNvCxnSpPr>
            <a:stCxn id="81" idx="7"/>
            <a:endCxn id="80" idx="2"/>
          </p:cNvCxnSpPr>
          <p:nvPr/>
        </p:nvCxnSpPr>
        <p:spPr>
          <a:xfrm rot="10800000">
            <a:off x="8298290" y="3633628"/>
            <a:ext cx="365400" cy="184500"/>
          </a:xfrm>
          <a:prstGeom prst="straightConnector1">
            <a:avLst/>
          </a:prstGeom>
          <a:noFill/>
          <a:ln cap="flat" cmpd="sng" w="19050">
            <a:solidFill>
              <a:srgbClr val="FF0000"/>
            </a:solidFill>
            <a:prstDash val="solid"/>
            <a:round/>
            <a:headEnd len="med" w="med" type="none"/>
            <a:tailEnd len="med" w="med" type="triangle"/>
          </a:ln>
        </p:spPr>
      </p:cxnSp>
      <p:pic>
        <p:nvPicPr>
          <p:cNvPr id="83" name="Google Shape;83;p15"/>
          <p:cNvPicPr preferRelativeResize="0"/>
          <p:nvPr/>
        </p:nvPicPr>
        <p:blipFill>
          <a:blip r:embed="rId8">
            <a:alphaModFix/>
          </a:blip>
          <a:stretch>
            <a:fillRect/>
          </a:stretch>
        </p:blipFill>
        <p:spPr>
          <a:xfrm>
            <a:off x="5556100" y="3251913"/>
            <a:ext cx="2258292" cy="947925"/>
          </a:xfrm>
          <a:prstGeom prst="rect">
            <a:avLst/>
          </a:prstGeom>
          <a:noFill/>
          <a:ln>
            <a:noFill/>
          </a:ln>
        </p:spPr>
      </p:pic>
      <p:cxnSp>
        <p:nvCxnSpPr>
          <p:cNvPr id="84" name="Google Shape;84;p15"/>
          <p:cNvCxnSpPr>
            <a:stCxn id="81" idx="4"/>
            <a:endCxn id="83" idx="2"/>
          </p:cNvCxnSpPr>
          <p:nvPr/>
        </p:nvCxnSpPr>
        <p:spPr>
          <a:xfrm flipH="1">
            <a:off x="6685100" y="3969975"/>
            <a:ext cx="1692000" cy="229800"/>
          </a:xfrm>
          <a:prstGeom prst="straightConnector1">
            <a:avLst/>
          </a:prstGeom>
          <a:noFill/>
          <a:ln cap="flat" cmpd="sng" w="19050">
            <a:solidFill>
              <a:srgbClr val="FF0000"/>
            </a:solidFill>
            <a:prstDash val="solid"/>
            <a:round/>
            <a:headEnd len="med" w="med" type="none"/>
            <a:tailEnd len="med" w="med" type="triangle"/>
          </a:ln>
        </p:spPr>
      </p:cxnSp>
      <p:sp>
        <p:nvSpPr>
          <p:cNvPr id="85" name="Google Shape;85;p15"/>
          <p:cNvSpPr txBox="1"/>
          <p:nvPr>
            <p:ph idx="1" type="body"/>
          </p:nvPr>
        </p:nvSpPr>
        <p:spPr>
          <a:xfrm>
            <a:off x="540300" y="766326"/>
            <a:ext cx="3727500" cy="20811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1200">
                <a:solidFill>
                  <a:srgbClr val="000000"/>
                </a:solidFill>
                <a:latin typeface="Times New Roman"/>
                <a:ea typeface="Times New Roman"/>
                <a:cs typeface="Times New Roman"/>
                <a:sym typeface="Times New Roman"/>
              </a:rPr>
              <a:t>Access from </a:t>
            </a:r>
            <a:r>
              <a:rPr b="1" lang="en" sz="1200">
                <a:solidFill>
                  <a:srgbClr val="000000"/>
                </a:solidFill>
                <a:latin typeface="Times New Roman"/>
                <a:ea typeface="Times New Roman"/>
                <a:cs typeface="Times New Roman"/>
                <a:sym typeface="Times New Roman"/>
              </a:rPr>
              <a:t>Terminal Command Line</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0" marL="457200" rtl="0" algn="l">
              <a:lnSpc>
                <a:spcPct val="112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 NYU Campus: </a:t>
            </a:r>
            <a:endParaRPr sz="1200">
              <a:solidFill>
                <a:srgbClr val="000000"/>
              </a:solidFill>
              <a:latin typeface="Times New Roman"/>
              <a:ea typeface="Times New Roman"/>
              <a:cs typeface="Times New Roman"/>
              <a:sym typeface="Times New Roman"/>
            </a:endParaRPr>
          </a:p>
          <a:p>
            <a:pPr indent="457200" lvl="0" marL="0" rtl="0" algn="l">
              <a:lnSpc>
                <a:spcPct val="112000"/>
              </a:lnSpc>
              <a:spcBef>
                <a:spcPts val="800"/>
              </a:spcBef>
              <a:spcAft>
                <a:spcPts val="0"/>
              </a:spcAft>
              <a:buNone/>
            </a:pPr>
            <a:r>
              <a:rPr lang="en" sz="1200">
                <a:solidFill>
                  <a:srgbClr val="000000"/>
                </a:solidFill>
                <a:latin typeface="Times New Roman"/>
                <a:ea typeface="Times New Roman"/>
                <a:cs typeface="Times New Roman"/>
                <a:sym typeface="Times New Roman"/>
              </a:rPr>
              <a:t>ssh NetID@prince.hpc.nyu.edu</a:t>
            </a:r>
            <a:endParaRPr sz="1200">
              <a:solidFill>
                <a:srgbClr val="000000"/>
              </a:solidFill>
              <a:latin typeface="Times New Roman"/>
              <a:ea typeface="Times New Roman"/>
              <a:cs typeface="Times New Roman"/>
              <a:sym typeface="Times New Roman"/>
            </a:endParaRPr>
          </a:p>
          <a:p>
            <a:pPr indent="-304800" lvl="0" marL="457200" rtl="0" algn="l">
              <a:lnSpc>
                <a:spcPct val="112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Out of Campus:</a:t>
            </a:r>
            <a:endParaRPr sz="1200">
              <a:solidFill>
                <a:srgbClr val="000000"/>
              </a:solidFill>
              <a:latin typeface="Times New Roman"/>
              <a:ea typeface="Times New Roman"/>
              <a:cs typeface="Times New Roman"/>
              <a:sym typeface="Times New Roman"/>
            </a:endParaRPr>
          </a:p>
          <a:p>
            <a:pPr indent="457200" lvl="0" marL="0" rtl="0" algn="l">
              <a:spcBef>
                <a:spcPts val="800"/>
              </a:spcBef>
              <a:spcAft>
                <a:spcPts val="0"/>
              </a:spcAft>
              <a:buNone/>
            </a:pPr>
            <a:r>
              <a:rPr lang="en" sz="1200">
                <a:solidFill>
                  <a:srgbClr val="000000"/>
                </a:solidFill>
                <a:latin typeface="Times New Roman"/>
                <a:ea typeface="Times New Roman"/>
                <a:cs typeface="Times New Roman"/>
                <a:sym typeface="Times New Roman"/>
              </a:rPr>
              <a:t>ssh NetID@gw.hpc.nyu.edu</a:t>
            </a:r>
            <a:endParaRPr sz="1200">
              <a:solidFill>
                <a:srgbClr val="000000"/>
              </a:solidFill>
              <a:latin typeface="Times New Roman"/>
              <a:ea typeface="Times New Roman"/>
              <a:cs typeface="Times New Roman"/>
              <a:sym typeface="Times New Roman"/>
            </a:endParaRPr>
          </a:p>
          <a:p>
            <a:pPr indent="457200" lvl="0" marL="0" rtl="0" algn="l">
              <a:lnSpc>
                <a:spcPct val="112000"/>
              </a:lnSpc>
              <a:spcBef>
                <a:spcPts val="0"/>
              </a:spcBef>
              <a:spcAft>
                <a:spcPts val="0"/>
              </a:spcAft>
              <a:buNone/>
            </a:pPr>
            <a:r>
              <a:rPr lang="en" sz="1200">
                <a:solidFill>
                  <a:srgbClr val="000000"/>
                </a:solidFill>
                <a:latin typeface="Times New Roman"/>
                <a:ea typeface="Times New Roman"/>
                <a:cs typeface="Times New Roman"/>
                <a:sym typeface="Times New Roman"/>
              </a:rPr>
              <a:t>ssh NetID@prince.hpc.nyu.edu</a:t>
            </a:r>
            <a:endParaRPr sz="1200">
              <a:solidFill>
                <a:srgbClr val="000000"/>
              </a:solidFill>
              <a:latin typeface="Times New Roman"/>
              <a:ea typeface="Times New Roman"/>
              <a:cs typeface="Times New Roman"/>
              <a:sym typeface="Times New Roman"/>
            </a:endParaRPr>
          </a:p>
          <a:p>
            <a:pPr indent="0" lvl="0" marL="457200" rtl="0" algn="l">
              <a:lnSpc>
                <a:spcPct val="112000"/>
              </a:lnSpc>
              <a:spcBef>
                <a:spcPts val="800"/>
              </a:spcBef>
              <a:spcAft>
                <a:spcPts val="800"/>
              </a:spcAft>
              <a:buNone/>
            </a:pPr>
            <a:r>
              <a:rPr lang="en" sz="1200">
                <a:solidFill>
                  <a:srgbClr val="000000"/>
                </a:solidFill>
                <a:latin typeface="Times New Roman"/>
                <a:ea typeface="Times New Roman"/>
                <a:cs typeface="Times New Roman"/>
                <a:sym typeface="Times New Roman"/>
              </a:rPr>
              <a:t>Or Connecting to the NYU VPN</a:t>
            </a:r>
            <a:endParaRPr sz="1200">
              <a:solidFill>
                <a:srgbClr val="000000"/>
              </a:solidFill>
              <a:latin typeface="Times New Roman"/>
              <a:ea typeface="Times New Roman"/>
              <a:cs typeface="Times New Roman"/>
              <a:sym typeface="Times New Roman"/>
            </a:endParaRPr>
          </a:p>
        </p:txBody>
      </p:sp>
      <p:sp>
        <p:nvSpPr>
          <p:cNvPr id="86" name="Google Shape;86;p15"/>
          <p:cNvSpPr txBox="1"/>
          <p:nvPr>
            <p:ph idx="1" type="body"/>
          </p:nvPr>
        </p:nvSpPr>
        <p:spPr>
          <a:xfrm>
            <a:off x="540300" y="3118825"/>
            <a:ext cx="5595900" cy="18813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1200">
                <a:solidFill>
                  <a:schemeClr val="dk1"/>
                </a:solidFill>
                <a:latin typeface="Times New Roman"/>
                <a:ea typeface="Times New Roman"/>
                <a:cs typeface="Times New Roman"/>
                <a:sym typeface="Times New Roman"/>
              </a:rPr>
              <a:t>Access from </a:t>
            </a:r>
            <a:r>
              <a:rPr b="1" lang="en" sz="1200">
                <a:solidFill>
                  <a:schemeClr val="dk1"/>
                </a:solidFill>
                <a:latin typeface="Times New Roman"/>
                <a:ea typeface="Times New Roman"/>
                <a:cs typeface="Times New Roman"/>
                <a:sym typeface="Times New Roman"/>
              </a:rPr>
              <a:t>Terminal Command Line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2000"/>
              </a:lnSpc>
              <a:spcBef>
                <a:spcPts val="8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Download Google Cloud SDK:</a:t>
            </a:r>
            <a:endParaRPr sz="1200">
              <a:solidFill>
                <a:schemeClr val="dk1"/>
              </a:solidFill>
              <a:latin typeface="Times New Roman"/>
              <a:ea typeface="Times New Roman"/>
              <a:cs typeface="Times New Roman"/>
              <a:sym typeface="Times New Roman"/>
            </a:endParaRPr>
          </a:p>
          <a:p>
            <a:pPr indent="0" lvl="0" marL="457200" rtl="0" algn="l">
              <a:lnSpc>
                <a:spcPct val="112000"/>
              </a:lnSpc>
              <a:spcBef>
                <a:spcPts val="800"/>
              </a:spcBef>
              <a:spcAft>
                <a:spcPts val="0"/>
              </a:spcAft>
              <a:buNone/>
            </a:pPr>
            <a:r>
              <a:rPr lang="en" sz="1200">
                <a:solidFill>
                  <a:schemeClr val="dk1"/>
                </a:solidFill>
                <a:latin typeface="Times New Roman"/>
                <a:ea typeface="Times New Roman"/>
                <a:cs typeface="Times New Roman"/>
                <a:sym typeface="Times New Roman"/>
              </a:rPr>
              <a:t>Essential tools for Google Cloud Platform</a:t>
            </a:r>
            <a:endParaRPr sz="1200">
              <a:solidFill>
                <a:schemeClr val="dk1"/>
              </a:solidFill>
              <a:latin typeface="Times New Roman"/>
              <a:ea typeface="Times New Roman"/>
              <a:cs typeface="Times New Roman"/>
              <a:sym typeface="Times New Roman"/>
            </a:endParaRPr>
          </a:p>
          <a:p>
            <a:pPr indent="-304800" lvl="0" marL="457200" rtl="0" algn="l">
              <a:lnSpc>
                <a:spcPct val="112000"/>
              </a:lnSpc>
              <a:spcBef>
                <a:spcPts val="8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Create Instances from Website</a:t>
            </a:r>
            <a:endParaRPr sz="1200">
              <a:solidFill>
                <a:schemeClr val="dk1"/>
              </a:solidFill>
              <a:latin typeface="Times New Roman"/>
              <a:ea typeface="Times New Roman"/>
              <a:cs typeface="Times New Roman"/>
              <a:sym typeface="Times New Roman"/>
            </a:endParaRPr>
          </a:p>
          <a:p>
            <a:pPr indent="-304800" lvl="0" marL="457200" rtl="0" algn="l">
              <a:lnSpc>
                <a:spcPct val="112000"/>
              </a:lnSpc>
              <a:spcBef>
                <a:spcPts val="8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gcloud compute config-ssh</a:t>
            </a:r>
            <a:endParaRPr sz="1200">
              <a:solidFill>
                <a:schemeClr val="dk1"/>
              </a:solidFill>
              <a:latin typeface="Times New Roman"/>
              <a:ea typeface="Times New Roman"/>
              <a:cs typeface="Times New Roman"/>
              <a:sym typeface="Times New Roman"/>
            </a:endParaRPr>
          </a:p>
          <a:p>
            <a:pPr indent="-304800" lvl="0" marL="457200" rtl="0" algn="l">
              <a:spcBef>
                <a:spcPts val="8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ssh &lt;instance name&gt;.&lt;instance region&gt;.&lt;project name&gt;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768300" y="707238"/>
            <a:ext cx="7607400" cy="201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Access from </a:t>
            </a:r>
            <a:r>
              <a:rPr b="1" lang="en" sz="1400">
                <a:solidFill>
                  <a:srgbClr val="000000"/>
                </a:solidFill>
                <a:latin typeface="Times New Roman"/>
                <a:ea typeface="Times New Roman"/>
                <a:cs typeface="Times New Roman"/>
                <a:sym typeface="Times New Roman"/>
              </a:rPr>
              <a:t>Terminal Command Line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Transferring Data:</a:t>
            </a: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scp &lt;file&gt; NetID@prince.hpc.nyu.edu:/scratch/NetID</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Running Jupyter Notebook:</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Need a batch script -&gt; copy run_jupyter.sbatch to scratch directory</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mkdir /scratch/&lt;net_id&gt;/myjupyter</a:t>
            </a:r>
            <a:endParaRPr sz="1200">
              <a:solidFill>
                <a:srgbClr val="000000"/>
              </a:solidFill>
              <a:highlight>
                <a:srgbClr val="FFFFFF"/>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cp /share/apps/examples/jupyter/run-jupyter.sbatch /scratch/&lt;net_id&gt;/myjupyter</a:t>
            </a:r>
            <a:endParaRPr sz="1200">
              <a:solidFill>
                <a:srgbClr val="000000"/>
              </a:solidFill>
              <a:highlight>
                <a:srgbClr val="FFFFFF"/>
              </a:highlight>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submit run-jupyter.sbatch to job scheduler</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 cd /scratch/&lt;net_id&gt;/myjupyter</a:t>
            </a:r>
            <a:endParaRPr sz="1200">
              <a:solidFill>
                <a:srgbClr val="000000"/>
              </a:solidFill>
              <a:highlight>
                <a:srgbClr val="FFFFFF"/>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 sbatch run-jupyter.sbatch</a:t>
            </a:r>
            <a:endParaRPr sz="1200">
              <a:solidFill>
                <a:srgbClr val="000000"/>
              </a:solidFill>
              <a:highlight>
                <a:srgbClr val="FFFFFF"/>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Submitted batch job "job-number"</a:t>
            </a:r>
            <a:endParaRPr sz="1200">
              <a:solidFill>
                <a:srgbClr val="000000"/>
              </a:solidFill>
              <a:highlight>
                <a:srgbClr val="FFFFFF"/>
              </a:highlight>
              <a:latin typeface="Times New Roman"/>
              <a:ea typeface="Times New Roman"/>
              <a:cs typeface="Times New Roman"/>
              <a:sym typeface="Times New Roman"/>
            </a:endParaRPr>
          </a:p>
        </p:txBody>
      </p:sp>
      <p:sp>
        <p:nvSpPr>
          <p:cNvPr id="92" name="Google Shape;92;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User Interface Comparison - </a:t>
            </a:r>
            <a:r>
              <a:rPr lang="en" sz="1800">
                <a:latin typeface="Times New Roman"/>
                <a:ea typeface="Times New Roman"/>
                <a:cs typeface="Times New Roman"/>
                <a:sym typeface="Times New Roman"/>
              </a:rPr>
              <a:t>Transfer &amp; Jupyter Notebook</a:t>
            </a:r>
            <a:endParaRPr sz="1800">
              <a:latin typeface="Times New Roman"/>
              <a:ea typeface="Times New Roman"/>
              <a:cs typeface="Times New Roman"/>
              <a:sym typeface="Times New Roman"/>
            </a:endParaRPr>
          </a:p>
        </p:txBody>
      </p:sp>
      <p:sp>
        <p:nvSpPr>
          <p:cNvPr id="93" name="Google Shape;93;p16"/>
          <p:cNvSpPr txBox="1"/>
          <p:nvPr>
            <p:ph idx="1" type="body"/>
          </p:nvPr>
        </p:nvSpPr>
        <p:spPr>
          <a:xfrm>
            <a:off x="768300" y="2497350"/>
            <a:ext cx="76074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Google Cloud Platform</a:t>
            </a:r>
            <a:endParaRPr b="1">
              <a:solidFill>
                <a:schemeClr val="dk1"/>
              </a:solidFill>
              <a:latin typeface="Times New Roman"/>
              <a:ea typeface="Times New Roman"/>
              <a:cs typeface="Times New Roman"/>
              <a:sym typeface="Times New Roman"/>
            </a:endParaRPr>
          </a:p>
        </p:txBody>
      </p:sp>
      <p:sp>
        <p:nvSpPr>
          <p:cNvPr id="94" name="Google Shape;94;p16"/>
          <p:cNvSpPr txBox="1"/>
          <p:nvPr>
            <p:ph idx="1" type="body"/>
          </p:nvPr>
        </p:nvSpPr>
        <p:spPr>
          <a:xfrm>
            <a:off x="768300" y="484325"/>
            <a:ext cx="76074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Prince Cluster</a:t>
            </a:r>
            <a:endParaRPr b="1">
              <a:solidFill>
                <a:schemeClr val="dk1"/>
              </a:solidFill>
              <a:latin typeface="Times New Roman"/>
              <a:ea typeface="Times New Roman"/>
              <a:cs typeface="Times New Roman"/>
              <a:sym typeface="Times New Roman"/>
            </a:endParaRPr>
          </a:p>
        </p:txBody>
      </p:sp>
      <p:sp>
        <p:nvSpPr>
          <p:cNvPr id="95" name="Google Shape;95;p16"/>
          <p:cNvSpPr txBox="1"/>
          <p:nvPr>
            <p:ph idx="1" type="body"/>
          </p:nvPr>
        </p:nvSpPr>
        <p:spPr>
          <a:xfrm>
            <a:off x="815925" y="2727450"/>
            <a:ext cx="7607400" cy="7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Access from </a:t>
            </a:r>
            <a:r>
              <a:rPr b="1" lang="en" sz="1400">
                <a:solidFill>
                  <a:schemeClr val="dk1"/>
                </a:solidFill>
                <a:latin typeface="Times New Roman"/>
                <a:ea typeface="Times New Roman"/>
                <a:cs typeface="Times New Roman"/>
                <a:sym typeface="Times New Roman"/>
              </a:rPr>
              <a:t>Terminal Command Line</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Transferring Data:</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scp &lt;file&gt; &lt;gcloud ssh link&gt;:~</a:t>
            </a:r>
            <a:endParaRPr sz="12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Running Jupyter Notebook:</a:t>
            </a:r>
            <a:endParaRPr b="1" sz="1200">
              <a:solidFill>
                <a:schemeClr val="dk1"/>
              </a:solidFill>
              <a:latin typeface="Times New Roman"/>
              <a:ea typeface="Times New Roman"/>
              <a:cs typeface="Times New Roman"/>
              <a:sym typeface="Times New Roman"/>
            </a:endParaRPr>
          </a:p>
        </p:txBody>
      </p:sp>
      <p:pic>
        <p:nvPicPr>
          <p:cNvPr id="96" name="Google Shape;96;p16"/>
          <p:cNvPicPr preferRelativeResize="0"/>
          <p:nvPr/>
        </p:nvPicPr>
        <p:blipFill>
          <a:blip r:embed="rId3">
            <a:alphaModFix/>
          </a:blip>
          <a:stretch>
            <a:fillRect/>
          </a:stretch>
        </p:blipFill>
        <p:spPr>
          <a:xfrm>
            <a:off x="1352550" y="3486150"/>
            <a:ext cx="1905000" cy="1356975"/>
          </a:xfrm>
          <a:prstGeom prst="rect">
            <a:avLst/>
          </a:prstGeom>
          <a:noFill/>
          <a:ln>
            <a:noFill/>
          </a:ln>
        </p:spPr>
      </p:pic>
      <p:sp>
        <p:nvSpPr>
          <p:cNvPr id="97" name="Google Shape;97;p16"/>
          <p:cNvSpPr/>
          <p:nvPr/>
        </p:nvSpPr>
        <p:spPr>
          <a:xfrm>
            <a:off x="1529150" y="4009913"/>
            <a:ext cx="975900" cy="214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6"/>
          <p:cNvPicPr preferRelativeResize="0"/>
          <p:nvPr/>
        </p:nvPicPr>
        <p:blipFill>
          <a:blip r:embed="rId4">
            <a:alphaModFix/>
          </a:blip>
          <a:stretch>
            <a:fillRect/>
          </a:stretch>
        </p:blipFill>
        <p:spPr>
          <a:xfrm>
            <a:off x="3257550" y="3438533"/>
            <a:ext cx="720290" cy="1356975"/>
          </a:xfrm>
          <a:prstGeom prst="rect">
            <a:avLst/>
          </a:prstGeom>
          <a:noFill/>
          <a:ln>
            <a:noFill/>
          </a:ln>
        </p:spPr>
      </p:pic>
      <p:cxnSp>
        <p:nvCxnSpPr>
          <p:cNvPr id="99" name="Google Shape;99;p16"/>
          <p:cNvCxnSpPr>
            <a:stCxn id="97" idx="6"/>
            <a:endCxn id="100" idx="2"/>
          </p:cNvCxnSpPr>
          <p:nvPr/>
        </p:nvCxnSpPr>
        <p:spPr>
          <a:xfrm>
            <a:off x="2505050" y="4117013"/>
            <a:ext cx="624600" cy="107100"/>
          </a:xfrm>
          <a:prstGeom prst="straightConnector1">
            <a:avLst/>
          </a:prstGeom>
          <a:noFill/>
          <a:ln cap="flat" cmpd="sng" w="19050">
            <a:solidFill>
              <a:srgbClr val="FF0000"/>
            </a:solidFill>
            <a:prstDash val="solid"/>
            <a:round/>
            <a:headEnd len="med" w="med" type="none"/>
            <a:tailEnd len="med" w="med" type="triangle"/>
          </a:ln>
        </p:spPr>
      </p:cxnSp>
      <p:sp>
        <p:nvSpPr>
          <p:cNvPr id="100" name="Google Shape;100;p16"/>
          <p:cNvSpPr/>
          <p:nvPr/>
        </p:nvSpPr>
        <p:spPr>
          <a:xfrm>
            <a:off x="3129750" y="4117025"/>
            <a:ext cx="848100" cy="214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5">
            <a:alphaModFix/>
          </a:blip>
          <a:stretch>
            <a:fillRect/>
          </a:stretch>
        </p:blipFill>
        <p:spPr>
          <a:xfrm>
            <a:off x="3663757" y="3209922"/>
            <a:ext cx="5127819" cy="214200"/>
          </a:xfrm>
          <a:prstGeom prst="rect">
            <a:avLst/>
          </a:prstGeom>
          <a:noFill/>
          <a:ln>
            <a:noFill/>
          </a:ln>
        </p:spPr>
      </p:pic>
      <p:pic>
        <p:nvPicPr>
          <p:cNvPr id="102" name="Google Shape;102;p16"/>
          <p:cNvPicPr preferRelativeResize="0"/>
          <p:nvPr/>
        </p:nvPicPr>
        <p:blipFill>
          <a:blip r:embed="rId6">
            <a:alphaModFix/>
          </a:blip>
          <a:stretch>
            <a:fillRect/>
          </a:stretch>
        </p:blipFill>
        <p:spPr>
          <a:xfrm>
            <a:off x="7169582" y="3451349"/>
            <a:ext cx="1867222" cy="798600"/>
          </a:xfrm>
          <a:prstGeom prst="rect">
            <a:avLst/>
          </a:prstGeom>
          <a:noFill/>
          <a:ln>
            <a:noFill/>
          </a:ln>
        </p:spPr>
      </p:pic>
      <p:sp>
        <p:nvSpPr>
          <p:cNvPr id="103" name="Google Shape;103;p16"/>
          <p:cNvSpPr/>
          <p:nvPr/>
        </p:nvSpPr>
        <p:spPr>
          <a:xfrm>
            <a:off x="7111200" y="3451350"/>
            <a:ext cx="1080300" cy="214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6"/>
          <p:cNvPicPr preferRelativeResize="0"/>
          <p:nvPr/>
        </p:nvPicPr>
        <p:blipFill>
          <a:blip r:embed="rId7">
            <a:alphaModFix/>
          </a:blip>
          <a:stretch>
            <a:fillRect/>
          </a:stretch>
        </p:blipFill>
        <p:spPr>
          <a:xfrm>
            <a:off x="5333849" y="3449850"/>
            <a:ext cx="1347950" cy="1619250"/>
          </a:xfrm>
          <a:prstGeom prst="rect">
            <a:avLst/>
          </a:prstGeom>
          <a:noFill/>
          <a:ln>
            <a:noFill/>
          </a:ln>
        </p:spPr>
      </p:pic>
      <p:sp>
        <p:nvSpPr>
          <p:cNvPr id="105" name="Google Shape;105;p16"/>
          <p:cNvSpPr/>
          <p:nvPr/>
        </p:nvSpPr>
        <p:spPr>
          <a:xfrm>
            <a:off x="5149050" y="4063475"/>
            <a:ext cx="794400" cy="214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6"/>
          <p:cNvCxnSpPr>
            <a:stCxn id="103" idx="2"/>
            <a:endCxn id="105" idx="6"/>
          </p:cNvCxnSpPr>
          <p:nvPr/>
        </p:nvCxnSpPr>
        <p:spPr>
          <a:xfrm flipH="1">
            <a:off x="5943300" y="3558450"/>
            <a:ext cx="1167900" cy="612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Storage Comparison</a:t>
            </a:r>
            <a:endParaRPr>
              <a:latin typeface="Times New Roman"/>
              <a:ea typeface="Times New Roman"/>
              <a:cs typeface="Times New Roman"/>
              <a:sym typeface="Times New Roman"/>
            </a:endParaRPr>
          </a:p>
        </p:txBody>
      </p:sp>
      <p:sp>
        <p:nvSpPr>
          <p:cNvPr id="112" name="Google Shape;112;p17"/>
          <p:cNvSpPr txBox="1"/>
          <p:nvPr>
            <p:ph idx="1" type="body"/>
          </p:nvPr>
        </p:nvSpPr>
        <p:spPr>
          <a:xfrm>
            <a:off x="768300" y="2096825"/>
            <a:ext cx="76074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Google Cloud Platform - Disk &amp; Buckets </a:t>
            </a:r>
            <a:endParaRPr b="1">
              <a:solidFill>
                <a:schemeClr val="dk1"/>
              </a:solidFill>
              <a:latin typeface="Times New Roman"/>
              <a:ea typeface="Times New Roman"/>
              <a:cs typeface="Times New Roman"/>
              <a:sym typeface="Times New Roman"/>
            </a:endParaRPr>
          </a:p>
        </p:txBody>
      </p:sp>
      <p:sp>
        <p:nvSpPr>
          <p:cNvPr id="113" name="Google Shape;113;p17"/>
          <p:cNvSpPr txBox="1"/>
          <p:nvPr>
            <p:ph idx="1" type="body"/>
          </p:nvPr>
        </p:nvSpPr>
        <p:spPr>
          <a:xfrm>
            <a:off x="768300" y="484325"/>
            <a:ext cx="76074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Times New Roman"/>
                <a:ea typeface="Times New Roman"/>
                <a:cs typeface="Times New Roman"/>
                <a:sym typeface="Times New Roman"/>
              </a:rPr>
              <a:t>Prince Cluster - Disk</a:t>
            </a:r>
            <a:endParaRPr b="1">
              <a:solidFill>
                <a:schemeClr val="dk1"/>
              </a:solidFill>
              <a:latin typeface="Times New Roman"/>
              <a:ea typeface="Times New Roman"/>
              <a:cs typeface="Times New Roman"/>
              <a:sym typeface="Times New Roman"/>
            </a:endParaRPr>
          </a:p>
        </p:txBody>
      </p:sp>
      <p:pic>
        <p:nvPicPr>
          <p:cNvPr id="114" name="Google Shape;114;p17"/>
          <p:cNvPicPr preferRelativeResize="0"/>
          <p:nvPr/>
        </p:nvPicPr>
        <p:blipFill>
          <a:blip r:embed="rId3">
            <a:alphaModFix/>
          </a:blip>
          <a:stretch>
            <a:fillRect/>
          </a:stretch>
        </p:blipFill>
        <p:spPr>
          <a:xfrm>
            <a:off x="622275" y="917925"/>
            <a:ext cx="7899451" cy="682390"/>
          </a:xfrm>
          <a:prstGeom prst="rect">
            <a:avLst/>
          </a:prstGeom>
          <a:noFill/>
          <a:ln>
            <a:noFill/>
          </a:ln>
        </p:spPr>
      </p:pic>
      <p:pic>
        <p:nvPicPr>
          <p:cNvPr id="115" name="Google Shape;115;p17"/>
          <p:cNvPicPr preferRelativeResize="0"/>
          <p:nvPr/>
        </p:nvPicPr>
        <p:blipFill>
          <a:blip r:embed="rId4">
            <a:alphaModFix/>
          </a:blip>
          <a:stretch>
            <a:fillRect/>
          </a:stretch>
        </p:blipFill>
        <p:spPr>
          <a:xfrm>
            <a:off x="622275" y="1600325"/>
            <a:ext cx="7899451" cy="572700"/>
          </a:xfrm>
          <a:prstGeom prst="rect">
            <a:avLst/>
          </a:prstGeom>
          <a:noFill/>
          <a:ln>
            <a:noFill/>
          </a:ln>
        </p:spPr>
      </p:pic>
      <p:pic>
        <p:nvPicPr>
          <p:cNvPr id="116" name="Google Shape;116;p17"/>
          <p:cNvPicPr preferRelativeResize="0"/>
          <p:nvPr/>
        </p:nvPicPr>
        <p:blipFill>
          <a:blip r:embed="rId5">
            <a:alphaModFix/>
          </a:blip>
          <a:stretch>
            <a:fillRect/>
          </a:stretch>
        </p:blipFill>
        <p:spPr>
          <a:xfrm>
            <a:off x="622275" y="2479327"/>
            <a:ext cx="7899450" cy="1762160"/>
          </a:xfrm>
          <a:prstGeom prst="rect">
            <a:avLst/>
          </a:prstGeom>
          <a:noFill/>
          <a:ln>
            <a:noFill/>
          </a:ln>
        </p:spPr>
      </p:pic>
      <p:sp>
        <p:nvSpPr>
          <p:cNvPr id="117" name="Google Shape;117;p17"/>
          <p:cNvSpPr/>
          <p:nvPr/>
        </p:nvSpPr>
        <p:spPr>
          <a:xfrm>
            <a:off x="492050" y="3957050"/>
            <a:ext cx="1155900" cy="23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7"/>
          <p:cNvPicPr preferRelativeResize="0"/>
          <p:nvPr/>
        </p:nvPicPr>
        <p:blipFill>
          <a:blip r:embed="rId6">
            <a:alphaModFix/>
          </a:blip>
          <a:stretch>
            <a:fillRect/>
          </a:stretch>
        </p:blipFill>
        <p:spPr>
          <a:xfrm>
            <a:off x="622275" y="4393887"/>
            <a:ext cx="7820025" cy="495300"/>
          </a:xfrm>
          <a:prstGeom prst="rect">
            <a:avLst/>
          </a:prstGeom>
          <a:noFill/>
          <a:ln>
            <a:noFill/>
          </a:ln>
        </p:spPr>
      </p:pic>
      <p:sp>
        <p:nvSpPr>
          <p:cNvPr id="119" name="Google Shape;119;p17"/>
          <p:cNvSpPr/>
          <p:nvPr/>
        </p:nvSpPr>
        <p:spPr>
          <a:xfrm>
            <a:off x="4844975" y="4493925"/>
            <a:ext cx="1736700" cy="295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Hardware Comparisons</a:t>
            </a:r>
            <a:endParaRPr>
              <a:latin typeface="Times New Roman"/>
              <a:ea typeface="Times New Roman"/>
              <a:cs typeface="Times New Roman"/>
              <a:sym typeface="Times New Roman"/>
            </a:endParaRPr>
          </a:p>
        </p:txBody>
      </p:sp>
      <p:graphicFrame>
        <p:nvGraphicFramePr>
          <p:cNvPr id="125" name="Google Shape;125;p18"/>
          <p:cNvGraphicFramePr/>
          <p:nvPr/>
        </p:nvGraphicFramePr>
        <p:xfrm>
          <a:off x="1726700" y="908200"/>
          <a:ext cx="3000000" cy="3000000"/>
        </p:xfrm>
        <a:graphic>
          <a:graphicData uri="http://schemas.openxmlformats.org/drawingml/2006/table">
            <a:tbl>
              <a:tblPr>
                <a:noFill/>
                <a:tableStyleId>{51F0F3C8-1489-43FA-A232-BD2BAEA29DD9}</a:tableStyleId>
              </a:tblPr>
              <a:tblGrid>
                <a:gridCol w="2070675"/>
                <a:gridCol w="1802925"/>
                <a:gridCol w="1769400"/>
              </a:tblGrid>
              <a:tr h="4897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Prince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Google Cloud</a:t>
                      </a:r>
                      <a:endParaRPr sz="1800">
                        <a:latin typeface="Times New Roman"/>
                        <a:ea typeface="Times New Roman"/>
                        <a:cs typeface="Times New Roman"/>
                        <a:sym typeface="Times New Roman"/>
                      </a:endParaRPr>
                    </a:p>
                  </a:txBody>
                  <a:tcPr marT="91425" marB="91425" marR="91425" marL="91425"/>
                </a:tc>
              </a:tr>
              <a:tr h="1274325">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CPU architectures</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172B4D"/>
                          </a:solidFill>
                          <a:highlight>
                            <a:srgbClr val="FFFFFF"/>
                          </a:highlight>
                          <a:latin typeface="Times New Roman"/>
                          <a:ea typeface="Times New Roman"/>
                          <a:cs typeface="Times New Roman"/>
                          <a:sym typeface="Times New Roman"/>
                        </a:rPr>
                        <a:t>Broadwell</a:t>
                      </a:r>
                      <a:endParaRPr>
                        <a:solidFill>
                          <a:srgbClr val="172B4D"/>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172B4D"/>
                          </a:solidFill>
                          <a:highlight>
                            <a:srgbClr val="FFFFFF"/>
                          </a:highlight>
                          <a:latin typeface="Times New Roman"/>
                          <a:ea typeface="Times New Roman"/>
                          <a:cs typeface="Times New Roman"/>
                          <a:sym typeface="Times New Roman"/>
                        </a:rPr>
                        <a:t>Haswell</a:t>
                      </a:r>
                      <a:endParaRPr>
                        <a:solidFill>
                          <a:srgbClr val="172B4D"/>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Skylake</a:t>
                      </a:r>
                      <a:endParaRPr>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a:solidFill>
                            <a:schemeClr val="dk1"/>
                          </a:solidFill>
                          <a:highlight>
                            <a:srgbClr val="FFFFFF"/>
                          </a:highlight>
                          <a:latin typeface="Times New Roman"/>
                          <a:ea typeface="Times New Roman"/>
                          <a:cs typeface="Times New Roman"/>
                          <a:sym typeface="Times New Roman"/>
                        </a:rPr>
                        <a:t>Ivy Bridge</a:t>
                      </a:r>
                      <a:endParaRPr b="1">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Broadwell</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Haswell</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Skylake</a:t>
                      </a:r>
                      <a:endParaRPr>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Sandy Bridge</a:t>
                      </a:r>
                      <a:endParaRPr b="1">
                        <a:latin typeface="Times New Roman"/>
                        <a:ea typeface="Times New Roman"/>
                        <a:cs typeface="Times New Roman"/>
                        <a:sym typeface="Times New Roman"/>
                      </a:endParaRPr>
                    </a:p>
                  </a:txBody>
                  <a:tcPr marT="91425" marB="91425" marR="91425" marL="91425"/>
                </a:tc>
              </a:tr>
              <a:tr h="1535850">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GPU</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NVIDIA V100</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NVIDIA P100</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NVIDIA K80</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NVIDIA P40</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NVIDIA V100</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NVIDIA P100</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NVIDIA K80</a:t>
                      </a:r>
                      <a:endParaRPr>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NVIDIA P4</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NVIDIA T4</a:t>
                      </a:r>
                      <a:endParaRPr b="1">
                        <a:latin typeface="Times New Roman"/>
                        <a:ea typeface="Times New Roman"/>
                        <a:cs typeface="Times New Roman"/>
                        <a:sym typeface="Times New Roman"/>
                      </a:endParaRPr>
                    </a:p>
                  </a:txBody>
                  <a:tcPr marT="91425" marB="91425" marR="91425" marL="91425"/>
                </a:tc>
              </a:tr>
              <a:tr h="489700">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TPU</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Provided</a:t>
                      </a:r>
                      <a:endParaRPr b="1">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291400" y="990525"/>
            <a:ext cx="54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 Taken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sz="1800">
                <a:latin typeface="Times New Roman"/>
                <a:ea typeface="Times New Roman"/>
                <a:cs typeface="Times New Roman"/>
                <a:sym typeface="Times New Roman"/>
              </a:rPr>
              <a:t>Computer vision applications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	Natural language processing applications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	Deep learning Benchmark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59300" y="53340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GAN MNIST</a:t>
            </a:r>
            <a:endParaRPr>
              <a:latin typeface="Times New Roman"/>
              <a:ea typeface="Times New Roman"/>
              <a:cs typeface="Times New Roman"/>
              <a:sym typeface="Times New Roman"/>
            </a:endParaRPr>
          </a:p>
        </p:txBody>
      </p:sp>
      <p:graphicFrame>
        <p:nvGraphicFramePr>
          <p:cNvPr id="136" name="Google Shape;136;p20"/>
          <p:cNvGraphicFramePr/>
          <p:nvPr/>
        </p:nvGraphicFramePr>
        <p:xfrm>
          <a:off x="159300" y="1117838"/>
          <a:ext cx="3000000" cy="3000000"/>
        </p:xfrm>
        <a:graphic>
          <a:graphicData uri="http://schemas.openxmlformats.org/drawingml/2006/table">
            <a:tbl>
              <a:tblPr>
                <a:noFill/>
                <a:tableStyleId>{04C97E00-D8B0-4640-A678-DBC22E26324C}</a:tableStyleId>
              </a:tblPr>
              <a:tblGrid>
                <a:gridCol w="1065075"/>
                <a:gridCol w="1065075"/>
                <a:gridCol w="1065075"/>
                <a:gridCol w="1065075"/>
              </a:tblGrid>
              <a:tr h="357300">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Prince</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Google Cloud</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
                          <a:solidFill>
                            <a:srgbClr val="303030"/>
                          </a:solidFill>
                          <a:highlight>
                            <a:srgbClr val="FFFFFF"/>
                          </a:highlight>
                          <a:latin typeface="Times New Roman"/>
                          <a:ea typeface="Times New Roman"/>
                          <a:cs typeface="Times New Roman"/>
                          <a:sym typeface="Times New Roman"/>
                        </a:rPr>
                        <a:t>32m55.403s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36m44.027s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
                          <a:solidFill>
                            <a:srgbClr val="303030"/>
                          </a:solidFill>
                          <a:highlight>
                            <a:srgbClr val="FFFFFF"/>
                          </a:highlight>
                          <a:latin typeface="Times New Roman"/>
                          <a:ea typeface="Times New Roman"/>
                          <a:cs typeface="Times New Roman"/>
                          <a:sym typeface="Times New Roman"/>
                        </a:rPr>
                        <a:t>10m28.113s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12m18.119s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
                          <a:solidFill>
                            <a:srgbClr val="303030"/>
                          </a:solidFill>
                          <a:highlight>
                            <a:srgbClr val="FFFFFF"/>
                          </a:highlight>
                          <a:latin typeface="Times New Roman"/>
                          <a:ea typeface="Times New Roman"/>
                          <a:cs typeface="Times New Roman"/>
                          <a:sym typeface="Times New Roman"/>
                        </a:rPr>
                        <a:t>7m42.563s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8m11.290s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row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rowSpan="2">
                  <a:txBody>
                    <a:bodyPr/>
                    <a:lstStyle/>
                    <a:p>
                      <a:pPr indent="0" lvl="0" marL="0" rtl="0" algn="ctr">
                        <a:spcBef>
                          <a:spcPts val="0"/>
                        </a:spcBef>
                        <a:spcAft>
                          <a:spcPts val="0"/>
                        </a:spcAft>
                        <a:buNone/>
                      </a:pPr>
                      <a:r>
                        <a:rPr b="1" lang="en">
                          <a:solidFill>
                            <a:srgbClr val="303030"/>
                          </a:solidFill>
                          <a:highlight>
                            <a:srgbClr val="FFFFFF"/>
                          </a:highlight>
                          <a:latin typeface="Times New Roman"/>
                          <a:ea typeface="Times New Roman"/>
                          <a:cs typeface="Times New Roman"/>
                          <a:sym typeface="Times New Roman"/>
                        </a:rPr>
                        <a:t>15m7.923s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24m48.815s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vMerge="1"/>
                <a:tc vMerge="1"/>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t4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20m21.956s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bl>
          </a:graphicData>
        </a:graphic>
      </p:graphicFrame>
      <p:sp>
        <p:nvSpPr>
          <p:cNvPr id="137" name="Google Shape;137;p20"/>
          <p:cNvSpPr txBox="1"/>
          <p:nvPr>
            <p:ph idx="1" type="body"/>
          </p:nvPr>
        </p:nvSpPr>
        <p:spPr>
          <a:xfrm>
            <a:off x="273150" y="3549275"/>
            <a:ext cx="4032600" cy="841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TensorFlow framework</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50 epochs of training on MNIST dataset</a:t>
            </a:r>
            <a:endParaRPr sz="1400">
              <a:solidFill>
                <a:srgbClr val="000000"/>
              </a:solidFill>
              <a:latin typeface="Times New Roman"/>
              <a:ea typeface="Times New Roman"/>
              <a:cs typeface="Times New Roman"/>
              <a:sym typeface="Times New Roman"/>
            </a:endParaRPr>
          </a:p>
        </p:txBody>
      </p:sp>
      <p:sp>
        <p:nvSpPr>
          <p:cNvPr id="138" name="Google Shape;138;p20"/>
          <p:cNvSpPr txBox="1"/>
          <p:nvPr>
            <p:ph type="title"/>
          </p:nvPr>
        </p:nvSpPr>
        <p:spPr>
          <a:xfrm>
            <a:off x="4721400" y="53340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IMAGENET</a:t>
            </a:r>
            <a:endParaRPr>
              <a:latin typeface="Times New Roman"/>
              <a:ea typeface="Times New Roman"/>
              <a:cs typeface="Times New Roman"/>
              <a:sym typeface="Times New Roman"/>
            </a:endParaRPr>
          </a:p>
        </p:txBody>
      </p:sp>
      <p:graphicFrame>
        <p:nvGraphicFramePr>
          <p:cNvPr id="139" name="Google Shape;139;p20"/>
          <p:cNvGraphicFramePr/>
          <p:nvPr/>
        </p:nvGraphicFramePr>
        <p:xfrm>
          <a:off x="4721400" y="1117838"/>
          <a:ext cx="3000000" cy="3000000"/>
        </p:xfrm>
        <a:graphic>
          <a:graphicData uri="http://schemas.openxmlformats.org/drawingml/2006/table">
            <a:tbl>
              <a:tblPr>
                <a:noFill/>
                <a:tableStyleId>{04C97E00-D8B0-4640-A678-DBC22E26324C}</a:tableStyleId>
              </a:tblPr>
              <a:tblGrid>
                <a:gridCol w="1065075"/>
                <a:gridCol w="1065075"/>
                <a:gridCol w="1065075"/>
                <a:gridCol w="1065075"/>
              </a:tblGrid>
              <a:tr h="357300">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Prince</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Google Cloud</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89m29.484s</a:t>
                      </a:r>
                      <a:endParaRPr b="1">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rgbClr val="303030"/>
                          </a:solidFill>
                          <a:highlight>
                            <a:schemeClr val="lt1"/>
                          </a:highlight>
                          <a:latin typeface="Times New Roman"/>
                          <a:ea typeface="Times New Roman"/>
                          <a:cs typeface="Times New Roman"/>
                          <a:sym typeface="Times New Roman"/>
                        </a:rPr>
                        <a:t>92m54.042s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rgbClr val="303030"/>
                          </a:solidFill>
                          <a:highlight>
                            <a:schemeClr val="lt1"/>
                          </a:highlight>
                          <a:latin typeface="Times New Roman"/>
                          <a:ea typeface="Times New Roman"/>
                          <a:cs typeface="Times New Roman"/>
                          <a:sym typeface="Times New Roman"/>
                        </a:rPr>
                        <a:t>54m25.404s</a:t>
                      </a:r>
                      <a:endParaRPr u="sng">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b="1" lang="en">
                          <a:solidFill>
                            <a:srgbClr val="303030"/>
                          </a:solidFill>
                          <a:highlight>
                            <a:schemeClr val="lt1"/>
                          </a:highlight>
                          <a:latin typeface="Times New Roman"/>
                          <a:ea typeface="Times New Roman"/>
                          <a:cs typeface="Times New Roman"/>
                          <a:sym typeface="Times New Roman"/>
                        </a:rPr>
                        <a:t>25m18.315s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rgbClr val="303030"/>
                          </a:solidFill>
                          <a:highlight>
                            <a:schemeClr val="lt1"/>
                          </a:highlight>
                          <a:latin typeface="Times New Roman"/>
                          <a:ea typeface="Times New Roman"/>
                          <a:cs typeface="Times New Roman"/>
                          <a:sym typeface="Times New Roman"/>
                        </a:rPr>
                        <a:t>57m8.564s</a:t>
                      </a:r>
                      <a:endParaRPr u="sng">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b="1" lang="en">
                          <a:solidFill>
                            <a:srgbClr val="303030"/>
                          </a:solidFill>
                          <a:highlight>
                            <a:schemeClr val="lt1"/>
                          </a:highlight>
                          <a:latin typeface="Times New Roman"/>
                          <a:ea typeface="Times New Roman"/>
                          <a:cs typeface="Times New Roman"/>
                          <a:sym typeface="Times New Roman"/>
                        </a:rPr>
                        <a:t>19m31.144s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row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rowSpan="2">
                  <a:txBody>
                    <a:bodyPr/>
                    <a:lstStyle/>
                    <a:p>
                      <a:pPr indent="0" lvl="0" marL="0" rtl="0" algn="ctr">
                        <a:spcBef>
                          <a:spcPts val="0"/>
                        </a:spcBef>
                        <a:spcAft>
                          <a:spcPts val="0"/>
                        </a:spcAft>
                        <a:buClr>
                          <a:schemeClr val="dk1"/>
                        </a:buClr>
                        <a:buSzPts val="1100"/>
                        <a:buFont typeface="Arial"/>
                        <a:buNone/>
                      </a:pPr>
                      <a:r>
                        <a:rPr lang="en">
                          <a:solidFill>
                            <a:srgbClr val="303030"/>
                          </a:solidFill>
                          <a:highlight>
                            <a:schemeClr val="lt1"/>
                          </a:highlight>
                          <a:latin typeface="Times New Roman"/>
                          <a:ea typeface="Times New Roman"/>
                          <a:cs typeface="Times New Roman"/>
                          <a:sym typeface="Times New Roman"/>
                        </a:rPr>
                        <a:t>55m38.370s</a:t>
                      </a:r>
                      <a:endParaRPr u="sng">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rgbClr val="303030"/>
                          </a:solidFill>
                          <a:highlight>
                            <a:schemeClr val="lt1"/>
                          </a:highlight>
                          <a:latin typeface="Times New Roman"/>
                          <a:ea typeface="Times New Roman"/>
                          <a:cs typeface="Times New Roman"/>
                          <a:sym typeface="Times New Roman"/>
                        </a:rPr>
                        <a:t>59m25.841s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8450">
                <a:tc vMerge="1"/>
                <a:tc vMerge="1"/>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t4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b="1" lang="en">
                          <a:solidFill>
                            <a:srgbClr val="303030"/>
                          </a:solidFill>
                          <a:highlight>
                            <a:schemeClr val="lt1"/>
                          </a:highlight>
                          <a:latin typeface="Times New Roman"/>
                          <a:ea typeface="Times New Roman"/>
                          <a:cs typeface="Times New Roman"/>
                          <a:sym typeface="Times New Roman"/>
                        </a:rPr>
                        <a:t>52m55.920s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bl>
          </a:graphicData>
        </a:graphic>
      </p:graphicFrame>
      <p:sp>
        <p:nvSpPr>
          <p:cNvPr id="140" name="Google Shape;140;p20"/>
          <p:cNvSpPr txBox="1"/>
          <p:nvPr>
            <p:ph idx="1" type="body"/>
          </p:nvPr>
        </p:nvSpPr>
        <p:spPr>
          <a:xfrm>
            <a:off x="4835250" y="3549275"/>
            <a:ext cx="4032600" cy="841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PyTorch framework</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10 epochs of training with Resnet-18 on 100K images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59300" y="53340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Sentiment Analysis</a:t>
            </a:r>
            <a:endParaRPr>
              <a:latin typeface="Times New Roman"/>
              <a:ea typeface="Times New Roman"/>
              <a:cs typeface="Times New Roman"/>
              <a:sym typeface="Times New Roman"/>
            </a:endParaRPr>
          </a:p>
        </p:txBody>
      </p:sp>
      <p:graphicFrame>
        <p:nvGraphicFramePr>
          <p:cNvPr id="146" name="Google Shape;146;p21"/>
          <p:cNvGraphicFramePr/>
          <p:nvPr/>
        </p:nvGraphicFramePr>
        <p:xfrm>
          <a:off x="159300" y="1117838"/>
          <a:ext cx="3000000" cy="3000000"/>
        </p:xfrm>
        <a:graphic>
          <a:graphicData uri="http://schemas.openxmlformats.org/drawingml/2006/table">
            <a:tbl>
              <a:tblPr>
                <a:noFill/>
                <a:tableStyleId>{04C97E00-D8B0-4640-A678-DBC22E26324C}</a:tableStyleId>
              </a:tblPr>
              <a:tblGrid>
                <a:gridCol w="1065275"/>
                <a:gridCol w="1065275"/>
                <a:gridCol w="1065275"/>
                <a:gridCol w="1065275"/>
              </a:tblGrid>
              <a:tr h="323650">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Prince</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Google Cloud</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r>
              <a:tr h="32702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34m38.850s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40m17.536s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6027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14m2.130s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23m21.367s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6027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19m48.365s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21m32.302s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3650">
                <a:tc rowSpan="2">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rowSpan="2">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20m37.119s</a:t>
                      </a:r>
                      <a:endParaRPr b="1" u="sng">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29m50.465s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3650">
                <a:tc vMerge="1"/>
                <a:tc vMerge="1"/>
                <a:tc>
                  <a:txBody>
                    <a:bodyPr/>
                    <a:lstStyle/>
                    <a:p>
                      <a:pPr indent="0" lvl="0" marL="0" rtl="0" algn="ctr">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t4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24</a:t>
                      </a:r>
                      <a:r>
                        <a:rPr lang="en">
                          <a:solidFill>
                            <a:schemeClr val="dk1"/>
                          </a:solidFill>
                          <a:latin typeface="Times New Roman"/>
                          <a:ea typeface="Times New Roman"/>
                          <a:cs typeface="Times New Roman"/>
                          <a:sym typeface="Times New Roman"/>
                        </a:rPr>
                        <a:t>m22.108s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bl>
          </a:graphicData>
        </a:graphic>
      </p:graphicFrame>
      <p:sp>
        <p:nvSpPr>
          <p:cNvPr id="147" name="Google Shape;147;p21"/>
          <p:cNvSpPr txBox="1"/>
          <p:nvPr>
            <p:ph type="title"/>
          </p:nvPr>
        </p:nvSpPr>
        <p:spPr>
          <a:xfrm>
            <a:off x="4724400" y="53340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GLOVE</a:t>
            </a:r>
            <a:endParaRPr>
              <a:latin typeface="Times New Roman"/>
              <a:ea typeface="Times New Roman"/>
              <a:cs typeface="Times New Roman"/>
              <a:sym typeface="Times New Roman"/>
            </a:endParaRPr>
          </a:p>
        </p:txBody>
      </p:sp>
      <p:graphicFrame>
        <p:nvGraphicFramePr>
          <p:cNvPr id="148" name="Google Shape;148;p21"/>
          <p:cNvGraphicFramePr/>
          <p:nvPr/>
        </p:nvGraphicFramePr>
        <p:xfrm>
          <a:off x="4724400" y="1117838"/>
          <a:ext cx="3000000" cy="3000000"/>
        </p:xfrm>
        <a:graphic>
          <a:graphicData uri="http://schemas.openxmlformats.org/drawingml/2006/table">
            <a:tbl>
              <a:tblPr>
                <a:noFill/>
                <a:tableStyleId>{04C97E00-D8B0-4640-A678-DBC22E26324C}</a:tableStyleId>
              </a:tblPr>
              <a:tblGrid>
                <a:gridCol w="1065275"/>
                <a:gridCol w="1065275"/>
                <a:gridCol w="1065275"/>
                <a:gridCol w="1065275"/>
              </a:tblGrid>
              <a:tr h="323650">
                <a:tc gridSpan="2">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Prince</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c gridSpan="2">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Google Cloud</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hMerge="1"/>
              </a:tr>
              <a:tr h="32702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44m53.011s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k80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48m47.352s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6027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18m12.880s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19m23.915s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60275">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12m44.187s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v100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14m21.830s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3650">
                <a:tc rowSpan="2">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p40</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rowSpan="2">
                  <a:txBody>
                    <a:bodyPr/>
                    <a:lstStyle/>
                    <a:p>
                      <a:pPr indent="0" lvl="0" marL="0" rtl="0" algn="ctr">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27m37.078s</a:t>
                      </a:r>
                      <a:endParaRPr b="1">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p4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44m15.027s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r h="323650">
                <a:tc vMerge="1"/>
                <a:tc vMerge="1"/>
                <a:tc>
                  <a:txBody>
                    <a:bodyPr/>
                    <a:lstStyle/>
                    <a:p>
                      <a:pPr indent="0" lvl="0" marL="0" rtl="0" algn="ctr">
                        <a:lnSpc>
                          <a:spcPct val="100000"/>
                        </a:lnSpc>
                        <a:spcBef>
                          <a:spcPts val="0"/>
                        </a:spcBef>
                        <a:spcAft>
                          <a:spcPts val="0"/>
                        </a:spcAft>
                        <a:buNone/>
                      </a:pPr>
                      <a:r>
                        <a:rPr lang="en">
                          <a:solidFill>
                            <a:srgbClr val="303030"/>
                          </a:solidFill>
                          <a:highlight>
                            <a:srgbClr val="FFFFFF"/>
                          </a:highlight>
                          <a:latin typeface="Times New Roman"/>
                          <a:ea typeface="Times New Roman"/>
                          <a:cs typeface="Times New Roman"/>
                          <a:sym typeface="Times New Roman"/>
                        </a:rPr>
                        <a:t>t4</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28m52.857s</a:t>
                      </a:r>
                      <a:endParaRPr>
                        <a:solidFill>
                          <a:srgbClr val="303030"/>
                        </a:solidFill>
                        <a:highlight>
                          <a:srgbClr val="FFFFFF"/>
                        </a:highlight>
                        <a:latin typeface="Times New Roman"/>
                        <a:ea typeface="Times New Roman"/>
                        <a:cs typeface="Times New Roman"/>
                        <a:sym typeface="Times New Roman"/>
                      </a:endParaRPr>
                    </a:p>
                  </a:txBody>
                  <a:tcPr marT="63500" marB="63500" marR="63500" marL="63500" anchor="ctr"/>
                </a:tc>
              </a:tr>
            </a:tbl>
          </a:graphicData>
        </a:graphic>
      </p:graphicFrame>
      <p:sp>
        <p:nvSpPr>
          <p:cNvPr id="149" name="Google Shape;149;p21"/>
          <p:cNvSpPr txBox="1"/>
          <p:nvPr>
            <p:ph idx="1" type="body"/>
          </p:nvPr>
        </p:nvSpPr>
        <p:spPr>
          <a:xfrm>
            <a:off x="159700" y="3536975"/>
            <a:ext cx="4260300" cy="744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PyTorch</a:t>
            </a:r>
            <a:r>
              <a:rPr lang="en" sz="1400">
                <a:solidFill>
                  <a:srgbClr val="000000"/>
                </a:solidFill>
                <a:latin typeface="Times New Roman"/>
                <a:ea typeface="Times New Roman"/>
                <a:cs typeface="Times New Roman"/>
                <a:sym typeface="Times New Roman"/>
              </a:rPr>
              <a:t> framework</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50 epochs of training on IMDB listings</a:t>
            </a:r>
            <a:endParaRPr sz="1400">
              <a:solidFill>
                <a:srgbClr val="000000"/>
              </a:solidFill>
              <a:latin typeface="Times New Roman"/>
              <a:ea typeface="Times New Roman"/>
              <a:cs typeface="Times New Roman"/>
              <a:sym typeface="Times New Roman"/>
            </a:endParaRPr>
          </a:p>
        </p:txBody>
      </p:sp>
      <p:sp>
        <p:nvSpPr>
          <p:cNvPr id="150" name="Google Shape;150;p21"/>
          <p:cNvSpPr txBox="1"/>
          <p:nvPr>
            <p:ph idx="1" type="body"/>
          </p:nvPr>
        </p:nvSpPr>
        <p:spPr>
          <a:xfrm>
            <a:off x="4572000" y="3536975"/>
            <a:ext cx="4572000" cy="744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PyTorch framework</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100 epochs of training on Scikit-learn (20 </a:t>
            </a:r>
            <a:r>
              <a:rPr lang="en" sz="1400">
                <a:solidFill>
                  <a:srgbClr val="000000"/>
                </a:solidFill>
                <a:latin typeface="Times New Roman"/>
                <a:ea typeface="Times New Roman"/>
                <a:cs typeface="Times New Roman"/>
                <a:sym typeface="Times New Roman"/>
              </a:rPr>
              <a:t>newsgroups</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