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2" r:id="rId3"/>
    <p:sldId id="294" r:id="rId4"/>
    <p:sldId id="305" r:id="rId5"/>
    <p:sldId id="306" r:id="rId6"/>
    <p:sldId id="307" r:id="rId7"/>
    <p:sldId id="309" r:id="rId8"/>
    <p:sldId id="333" r:id="rId9"/>
    <p:sldId id="308" r:id="rId10"/>
    <p:sldId id="334" r:id="rId11"/>
    <p:sldId id="335" r:id="rId12"/>
    <p:sldId id="296" r:id="rId13"/>
  </p:sldIdLst>
  <p:sldSz cx="12192000" cy="6858000"/>
  <p:notesSz cx="93138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0822" autoAdjust="0"/>
  </p:normalViewPr>
  <p:slideViewPr>
    <p:cSldViewPr snapToGrid="0">
      <p:cViewPr varScale="1">
        <p:scale>
          <a:sx n="67" d="100"/>
          <a:sy n="67" d="100"/>
        </p:scale>
        <p:origin x="516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542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264" y="0"/>
            <a:ext cx="4037012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36852-1CAC-493E-B309-917B0C300E0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0325" y="857250"/>
            <a:ext cx="4113213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864" y="3300413"/>
            <a:ext cx="7450137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13514"/>
            <a:ext cx="403542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264" y="6513514"/>
            <a:ext cx="4037012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884B0-4EF4-4856-9898-D18B0892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884B0-4EF4-4856-9898-D18B08922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333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884B0-4EF4-4856-9898-D18B08922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884B0-4EF4-4856-9898-D18B08922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4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884B0-4EF4-4856-9898-D18B08922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884B0-4EF4-4856-9898-D18B08922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884B0-4EF4-4856-9898-D18B08922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884B0-4EF4-4856-9898-D18B08922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34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884B0-4EF4-4856-9898-D18B08922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884B0-4EF4-4856-9898-D18B08922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85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884B0-4EF4-4856-9898-D18B08922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7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884B0-4EF4-4856-9898-D18B08922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A8AD-BBE2-4183-9D81-ECDA799B8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1AFB4-99D1-4F28-B830-DEBE10AF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E2B5-7EBD-43B4-A49A-D0DBCA1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6648-33A1-4421-A2B6-FC9E7D1A1BB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3EBD-4BC6-44B5-8F5D-D4880801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FB83-76DA-4336-95BC-56A172EF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9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E492-9F0A-4B18-B03C-EE0A44AD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A2A5A-58F4-4252-B9FE-C2E1ED04F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549D-4243-41C6-A5E0-931EF464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6648-33A1-4421-A2B6-FC9E7D1A1BB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DF90-CF89-48DE-A408-10ECE721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482C-0DF7-46D6-92DD-85766160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06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FC281-67A1-491A-A83E-7B817E691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AE0F8-590B-40B2-8787-F283B9FE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67323-7634-4F80-AC7E-7964F8B3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6648-33A1-4421-A2B6-FC9E7D1A1BB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B997-1A51-45A2-A276-F8C7AA3C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2875-2552-406C-AF10-67A985EC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4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4F9E-BB03-410A-91E9-B7C64280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94F4-4598-4179-AF2D-56E5F912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4856-B567-41C1-A1A4-1B372786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6648-33A1-4421-A2B6-FC9E7D1A1BB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CA88-73B5-4103-9BEA-4C7D3E06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D4627-2C0B-4876-97CC-1FEE0191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F4C0-10C0-4F35-BFD7-FCDBCF81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42FE1-C3BF-45B4-88DB-A2A2B7748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56BC-5F9D-4F50-9FE0-493DC714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6648-33A1-4421-A2B6-FC9E7D1A1BB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6B80-D236-431A-9B34-4FD1179D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0F1C-8ABA-4412-9FB5-5C946F0F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08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C75D-D15E-4B26-808D-45A10BB1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B3AF-DA87-4D8B-BB45-1467A7714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D5265-4617-4D44-B38A-4F8177C65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8BF50-0F83-4ED7-9EC0-E63BB167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6648-33A1-4421-A2B6-FC9E7D1A1BB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2572D-0719-4886-B647-20C932FA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B5E1-843B-430D-BB39-2BA8BE84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2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9D7D-0769-49D2-8288-F5971DFE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8AC2-45E1-4306-8C1F-40322170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AF24A-FCB2-467A-B234-D3542C173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B1028-8AC3-4778-948C-BA768ED97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52EC7-F8B6-42FF-81AD-8AFEC4B24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3FB8E-7EDA-4C2A-9EEC-72BDF52B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6648-33A1-4421-A2B6-FC9E7D1A1BB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F406E-6B7B-49F6-A928-A0073778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0C9DD-851C-4834-84B0-0FD9BD88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8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A03D-0597-4FDD-AA40-32320516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CDC33-49D4-4941-8070-C1CA78FC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6648-33A1-4421-A2B6-FC9E7D1A1BB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3E6B8-F56D-4069-9BD9-60DF9CF2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9F1F3-EFAB-479C-A4BA-EC01A383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3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FEFA9-D5E8-47D4-8C0F-DAFAC5E2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6648-33A1-4421-A2B6-FC9E7D1A1BB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6DCFC-50A7-47F0-9378-541B2A1F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97A6F-18FA-4629-A46C-7B7ECC5C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87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D60D-3A6D-4F0D-895E-F9284578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3199-B23A-4CBF-AF19-B2358D88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19484-6C90-425F-9832-11A54D38A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AB5-EC8D-48B2-A8CA-A66D4D45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6648-33A1-4421-A2B6-FC9E7D1A1BB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B196D-E309-43EA-8A11-60233D8A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99EAD-1664-4C56-B397-9B0B4340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5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AA5B-291A-4739-8628-305698E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ED256-D119-4B87-A391-408796BD6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B342-F06C-4C18-9494-9696ABB01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73C44-A060-4E12-8DE8-F70F24A1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6648-33A1-4421-A2B6-FC9E7D1A1BB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B968C-EAA5-46EF-99FF-AC4A68FF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4588A-69A3-42E2-8248-0D9574B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9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BE3BE-52A3-4755-8C27-4FBA8ADA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EC0AC-C051-47B0-B5DB-0552AD52A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28AAF-609E-44E4-BD03-F0130FA5A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6648-33A1-4421-A2B6-FC9E7D1A1BB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BF70-5279-4E00-9FC8-05F5F0B30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34A8-46B4-4898-80E5-674C936B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FC76-1553-4678-BDB3-77587A1CA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58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ms.gle/5JMSUNH59cKLz3Hx6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tinKayz/Data-Structures-Algorithms-in-Python" TargetMode="External"/><Relationship Id="rId5" Type="http://schemas.openxmlformats.org/officeDocument/2006/relationships/hyperlink" Target="https://docs.python.org/3/tutorial/index.htm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84B96B9-B227-4186-9F74-FFB29540E622}"/>
              </a:ext>
            </a:extLst>
          </p:cNvPr>
          <p:cNvSpPr txBox="1">
            <a:spLocks/>
          </p:cNvSpPr>
          <p:nvPr/>
        </p:nvSpPr>
        <p:spPr>
          <a:xfrm>
            <a:off x="1602107" y="34374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0" i="0" u="none" strike="noStrike" dirty="0">
                <a:solidFill>
                  <a:srgbClr val="696464"/>
                </a:solidFill>
                <a:effectLst/>
                <a:latin typeface="Libre Franklin" panose="020B0604020202020204" pitchFamily="2" charset="0"/>
              </a:rPr>
              <a:t>Introduction to Programming</a:t>
            </a:r>
          </a:p>
          <a:p>
            <a:pPr algn="ctr"/>
            <a:r>
              <a:rPr lang="en-GB" sz="2000" dirty="0"/>
              <a:t>(Programme  BSCS 1 2)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FDEB95C-922A-4DB8-B0DD-6A82EC445266}"/>
              </a:ext>
            </a:extLst>
          </p:cNvPr>
          <p:cNvSpPr txBox="1">
            <a:spLocks/>
          </p:cNvSpPr>
          <p:nvPr/>
        </p:nvSpPr>
        <p:spPr>
          <a:xfrm>
            <a:off x="9517240" y="6383085"/>
            <a:ext cx="2617365" cy="440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GB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January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9FC14-D738-4B68-BE86-D80F215E6D6C}"/>
              </a:ext>
            </a:extLst>
          </p:cNvPr>
          <p:cNvSpPr txBox="1"/>
          <p:nvPr/>
        </p:nvSpPr>
        <p:spPr>
          <a:xfrm>
            <a:off x="1" y="5434956"/>
            <a:ext cx="5618920" cy="1621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23E54C-4AB1-4E27-A3A3-0E7904539599}"/>
              </a:ext>
            </a:extLst>
          </p:cNvPr>
          <p:cNvSpPr txBox="1">
            <a:spLocks/>
          </p:cNvSpPr>
          <p:nvPr/>
        </p:nvSpPr>
        <p:spPr>
          <a:xfrm>
            <a:off x="-30995" y="5497842"/>
            <a:ext cx="5579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/>
              <a:t>Mr. Martin Kubona </a:t>
            </a:r>
          </a:p>
          <a:p>
            <a:r>
              <a:rPr lang="en-GB" sz="2600" b="1" dirty="0">
                <a:solidFill>
                  <a:srgbClr val="002060"/>
                </a:solidFill>
              </a:rPr>
              <a:t>Department of Computing &amp; Technology</a:t>
            </a:r>
          </a:p>
          <a:p>
            <a:r>
              <a:rPr lang="en-GB" sz="2400" dirty="0">
                <a:solidFill>
                  <a:srgbClr val="C00000"/>
                </a:solidFill>
              </a:rPr>
              <a:t>Faculty of Engineering, Design &amp;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E6C00-B269-92E8-D7E2-C8997447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625" y="34595"/>
            <a:ext cx="4036376" cy="131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A90913-4F94-0B9E-1884-ADC1872A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95" y="238004"/>
            <a:ext cx="2397008" cy="519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2A5773-4A0C-BED5-1290-51E3D8C97594}"/>
              </a:ext>
            </a:extLst>
          </p:cNvPr>
          <p:cNvSpPr txBox="1">
            <a:spLocks/>
          </p:cNvSpPr>
          <p:nvPr/>
        </p:nvSpPr>
        <p:spPr>
          <a:xfrm>
            <a:off x="2366012" y="2171786"/>
            <a:ext cx="9825987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Data Structures &amp; Algorithms  </a:t>
            </a:r>
            <a:endParaRPr lang="en-GB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5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4E3526E-C111-4255-BFD7-ABEBE301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46CB2F-9201-8B52-B946-8C3FA63E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8318"/>
            <a:ext cx="1162289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9;p17">
            <a:extLst>
              <a:ext uri="{FF2B5EF4-FFF2-40B4-BE49-F238E27FC236}">
                <a16:creationId xmlns:a16="http://schemas.microsoft.com/office/drawing/2014/main" id="{960F9495-830A-4497-E1DD-534850F562FE}"/>
              </a:ext>
            </a:extLst>
          </p:cNvPr>
          <p:cNvSpPr txBox="1"/>
          <p:nvPr/>
        </p:nvSpPr>
        <p:spPr>
          <a:xfrm>
            <a:off x="239059" y="274900"/>
            <a:ext cx="10515600" cy="9234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Writing our first Program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FF518-5026-F637-37FF-4D714AD9038D}"/>
              </a:ext>
            </a:extLst>
          </p:cNvPr>
          <p:cNvSpPr txBox="1"/>
          <p:nvPr/>
        </p:nvSpPr>
        <p:spPr>
          <a:xfrm>
            <a:off x="431800" y="1831690"/>
            <a:ext cx="10130118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Ways to Launch Python</a:t>
            </a:r>
            <a:endParaRPr lang="en-US" sz="2800" b="0" dirty="0">
              <a:solidFill>
                <a:srgbClr val="C00000"/>
              </a:solidFill>
              <a:effectLst/>
            </a:endParaRPr>
          </a:p>
          <a:p>
            <a:pPr marL="571500" indent="-571500">
              <a:buFontTx/>
              <a:buChar char="-"/>
            </a:pPr>
            <a:r>
              <a:rPr lang="en-US" sz="4400" dirty="0">
                <a:solidFill>
                  <a:srgbClr val="00B050"/>
                </a:solidFill>
              </a:rPr>
              <a:t>IDLE (Integrated Development Learning Environment )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solidFill>
                  <a:srgbClr val="00B050"/>
                </a:solidFill>
              </a:rPr>
              <a:t>Terminal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solidFill>
                  <a:srgbClr val="00B050"/>
                </a:solidFill>
              </a:rPr>
              <a:t>VS Code</a:t>
            </a:r>
          </a:p>
          <a:p>
            <a:pPr marL="571500" indent="-571500">
              <a:buFontTx/>
              <a:buChar char="-"/>
            </a:pPr>
            <a:endParaRPr lang="en-UG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7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4E3526E-C111-4255-BFD7-ABEBE301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46CB2F-9201-8B52-B946-8C3FA63E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8318"/>
            <a:ext cx="1162289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9;p17">
            <a:extLst>
              <a:ext uri="{FF2B5EF4-FFF2-40B4-BE49-F238E27FC236}">
                <a16:creationId xmlns:a16="http://schemas.microsoft.com/office/drawing/2014/main" id="{960F9495-830A-4497-E1DD-534850F562FE}"/>
              </a:ext>
            </a:extLst>
          </p:cNvPr>
          <p:cNvSpPr txBox="1"/>
          <p:nvPr/>
        </p:nvSpPr>
        <p:spPr>
          <a:xfrm>
            <a:off x="239059" y="274900"/>
            <a:ext cx="10515600" cy="9234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Assignment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FF518-5026-F637-37FF-4D714AD9038D}"/>
              </a:ext>
            </a:extLst>
          </p:cNvPr>
          <p:cNvSpPr txBox="1"/>
          <p:nvPr/>
        </p:nvSpPr>
        <p:spPr>
          <a:xfrm>
            <a:off x="431800" y="1831690"/>
            <a:ext cx="101301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b="0" dirty="0">
                <a:solidFill>
                  <a:srgbClr val="C00000"/>
                </a:solidFill>
                <a:effectLst/>
              </a:rPr>
              <a:t>Create GitHub Accounts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Share your details using this Google Form</a:t>
            </a:r>
          </a:p>
          <a:p>
            <a:pPr lvl="1"/>
            <a:r>
              <a:rPr lang="en-US" sz="2800" b="0" dirty="0">
                <a:solidFill>
                  <a:srgbClr val="C00000"/>
                </a:solidFill>
                <a:effectLst/>
                <a:hlinkClick r:id="rId5"/>
              </a:rPr>
              <a:t>https://forms.gle/5JMSUNH59cKLz3Hx6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976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27F4F25-6524-5E0F-5995-A76BF327C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" y="1181100"/>
            <a:ext cx="12191166" cy="4495800"/>
          </a:xfr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E3526E-C111-4255-BFD7-ABEBE301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46CB2F-9201-8B52-B946-8C3FA63E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8318"/>
            <a:ext cx="1162289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7511BDC-5DC1-FCEE-5F93-A4FBD89E1942}"/>
              </a:ext>
            </a:extLst>
          </p:cNvPr>
          <p:cNvSpPr txBox="1">
            <a:spLocks/>
          </p:cNvSpPr>
          <p:nvPr/>
        </p:nvSpPr>
        <p:spPr>
          <a:xfrm>
            <a:off x="3604286" y="2678783"/>
            <a:ext cx="4983428" cy="9026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70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Questions </a:t>
            </a:r>
          </a:p>
          <a:p>
            <a:pPr algn="ctr">
              <a:lnSpc>
                <a:spcPct val="100000"/>
              </a:lnSpc>
            </a:pPr>
            <a:r>
              <a:rPr lang="en-US" sz="70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????</a:t>
            </a:r>
            <a:endParaRPr lang="en-GB" sz="7000" b="1" u="sng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1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300E-56FD-3A8A-C746-5605DF03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44" y="1288656"/>
            <a:ext cx="10515600" cy="12001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dk1"/>
                </a:solidFill>
                <a:latin typeface="Quattrocento Sans"/>
                <a:sym typeface="Quattrocento Sans"/>
              </a:rPr>
              <a:t>Active &amp; passionate Software Engineer in the Data Science domain. Other Hats for Passion: Linux, Security, Networks, Python.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4E3526E-C111-4255-BFD7-ABEBE301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46CB2F-9201-8B52-B946-8C3FA63E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8318"/>
            <a:ext cx="1162289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9;p17">
            <a:extLst>
              <a:ext uri="{FF2B5EF4-FFF2-40B4-BE49-F238E27FC236}">
                <a16:creationId xmlns:a16="http://schemas.microsoft.com/office/drawing/2014/main" id="{AE42DD9B-338C-FCCB-7120-A6E07A49F630}"/>
              </a:ext>
            </a:extLst>
          </p:cNvPr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4800" b="0" i="0" u="none" strike="noStrike" kern="1200" cap="none" spc="0" normalizeH="0" baseline="0" noProof="0" dirty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Me ! ….. </a:t>
            </a:r>
            <a:r>
              <a:rPr kumimoji="0" lang="e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me </a:t>
            </a:r>
            <a:r>
              <a:rPr lang="en" sz="4000" i="1" dirty="0">
                <a:solidFill>
                  <a:prstClr val="white"/>
                </a:solidFill>
                <a:latin typeface="Calibri" panose="020F0502020204030204"/>
              </a:rPr>
              <a:t>Martin</a:t>
            </a:r>
            <a:r>
              <a:rPr kumimoji="0" lang="e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61EEA488-088E-7EE4-DEDB-9794021A4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84476" y="2603764"/>
            <a:ext cx="140949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36259BC6-C854-0A3B-15B9-A7628C3C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32909" y="2676012"/>
            <a:ext cx="2504333" cy="140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ccna certification logo">
            <a:extLst>
              <a:ext uri="{FF2B5EF4-FFF2-40B4-BE49-F238E27FC236}">
                <a16:creationId xmlns:a16="http://schemas.microsoft.com/office/drawing/2014/main" id="{E4105ABE-9345-589A-E15A-4188FADA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682" y="4659849"/>
            <a:ext cx="16192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727808-1FCE-B960-56A0-B33EF9301E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70" y="4084698"/>
            <a:ext cx="2002684" cy="20026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CCAB8A-254A-2533-A5DD-CF1B13C1B7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92" y="4214444"/>
            <a:ext cx="1896365" cy="18963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E37FF8-D367-50A6-394C-DEB714BDF3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97" y="2455769"/>
            <a:ext cx="1849172" cy="18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9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4E3526E-C111-4255-BFD7-ABEBE301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46CB2F-9201-8B52-B946-8C3FA63E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8318"/>
            <a:ext cx="1162289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9;p17">
            <a:extLst>
              <a:ext uri="{FF2B5EF4-FFF2-40B4-BE49-F238E27FC236}">
                <a16:creationId xmlns:a16="http://schemas.microsoft.com/office/drawing/2014/main" id="{960F9495-830A-4497-E1DD-534850F562FE}"/>
              </a:ext>
            </a:extLst>
          </p:cNvPr>
          <p:cNvSpPr txBox="1"/>
          <p:nvPr/>
        </p:nvSpPr>
        <p:spPr>
          <a:xfrm>
            <a:off x="239059" y="274900"/>
            <a:ext cx="10515600" cy="9234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 Learning Outcomes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17257A-5943-A116-13CF-1B624D9BA5CA}"/>
              </a:ext>
            </a:extLst>
          </p:cNvPr>
          <p:cNvSpPr txBox="1">
            <a:spLocks/>
          </p:cNvSpPr>
          <p:nvPr/>
        </p:nvSpPr>
        <p:spPr>
          <a:xfrm>
            <a:off x="581143" y="1473200"/>
            <a:ext cx="10248221" cy="506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4800" dirty="0"/>
              <a:t>Learning Outcomes</a:t>
            </a:r>
          </a:p>
          <a:p>
            <a:endParaRPr lang="en" sz="1800" dirty="0"/>
          </a:p>
          <a:p>
            <a:endParaRPr lang="en" sz="1800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Libre Baskerville" panose="020B0604020202020204" pitchFamily="2" charset="0"/>
              </a:rPr>
              <a:t>To gain practical applicable experience using python to develop data structures and Algorithms.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" sz="1800" b="1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D34817"/>
              </a:solidFill>
              <a:effectLst/>
              <a:latin typeface="Noto Sans Symbols"/>
            </a:endParaRPr>
          </a:p>
          <a:p>
            <a:endParaRPr lang="en" sz="1800" b="1" dirty="0"/>
          </a:p>
        </p:txBody>
      </p:sp>
    </p:spTree>
    <p:extLst>
      <p:ext uri="{BB962C8B-B14F-4D97-AF65-F5344CB8AC3E}">
        <p14:creationId xmlns:p14="http://schemas.microsoft.com/office/powerpoint/2010/main" val="133951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4E3526E-C111-4255-BFD7-ABEBE301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46CB2F-9201-8B52-B946-8C3FA63E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8318"/>
            <a:ext cx="1162289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9;p17">
            <a:extLst>
              <a:ext uri="{FF2B5EF4-FFF2-40B4-BE49-F238E27FC236}">
                <a16:creationId xmlns:a16="http://schemas.microsoft.com/office/drawing/2014/main" id="{960F9495-830A-4497-E1DD-534850F562FE}"/>
              </a:ext>
            </a:extLst>
          </p:cNvPr>
          <p:cNvSpPr txBox="1"/>
          <p:nvPr/>
        </p:nvSpPr>
        <p:spPr>
          <a:xfrm>
            <a:off x="239059" y="274900"/>
            <a:ext cx="10515600" cy="9234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 Concepts to cover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17257A-5943-A116-13CF-1B624D9BA5CA}"/>
              </a:ext>
            </a:extLst>
          </p:cNvPr>
          <p:cNvSpPr txBox="1">
            <a:spLocks/>
          </p:cNvSpPr>
          <p:nvPr/>
        </p:nvSpPr>
        <p:spPr>
          <a:xfrm>
            <a:off x="581143" y="1473200"/>
            <a:ext cx="10248221" cy="506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" sz="1800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" sz="1800" b="1" dirty="0"/>
              <a:t> </a:t>
            </a:r>
            <a:r>
              <a:rPr lang="en" sz="2800" b="1" dirty="0"/>
              <a:t>1. Python Essentials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" sz="2800" b="1" dirty="0"/>
              <a:t>	- Introduction to Python and Computer Programming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" sz="2800" b="1" dirty="0"/>
              <a:t>	- Data Types, variables, Input-output operations, basic operations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" sz="2800" b="1" dirty="0"/>
              <a:t>	- Boolean values, conditional executions, loops, lists and list processiong, logical and bitwise operations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" sz="2800" b="1" dirty="0"/>
              <a:t>	- Functions, tuples, dictionaries and data processing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" sz="2800" b="1" dirty="0"/>
              <a:t>	- Strings,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" sz="2800" b="1" dirty="0"/>
              <a:t>	- Exceptions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" sz="2800" b="1" dirty="0"/>
              <a:t>	- Object Oriented Programming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" sz="2800" b="1" dirty="0"/>
              <a:t>2. Data Structures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" sz="2800" b="1" dirty="0"/>
              <a:t>3. Algorithms</a:t>
            </a:r>
          </a:p>
        </p:txBody>
      </p:sp>
    </p:spTree>
    <p:extLst>
      <p:ext uri="{BB962C8B-B14F-4D97-AF65-F5344CB8AC3E}">
        <p14:creationId xmlns:p14="http://schemas.microsoft.com/office/powerpoint/2010/main" val="146861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4E3526E-C111-4255-BFD7-ABEBE301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46CB2F-9201-8B52-B946-8C3FA63E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8318"/>
            <a:ext cx="1162289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9;p17">
            <a:extLst>
              <a:ext uri="{FF2B5EF4-FFF2-40B4-BE49-F238E27FC236}">
                <a16:creationId xmlns:a16="http://schemas.microsoft.com/office/drawing/2014/main" id="{960F9495-830A-4497-E1DD-534850F562FE}"/>
              </a:ext>
            </a:extLst>
          </p:cNvPr>
          <p:cNvSpPr txBox="1"/>
          <p:nvPr/>
        </p:nvSpPr>
        <p:spPr>
          <a:xfrm>
            <a:off x="239059" y="274900"/>
            <a:ext cx="10515600" cy="9234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 Nice to Learn/have Skills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8139A-A99F-B59E-6025-D15E757A6CCD}"/>
              </a:ext>
            </a:extLst>
          </p:cNvPr>
          <p:cNvSpPr txBox="1">
            <a:spLocks/>
          </p:cNvSpPr>
          <p:nvPr/>
        </p:nvSpPr>
        <p:spPr>
          <a:xfrm>
            <a:off x="581143" y="1473200"/>
            <a:ext cx="10248221" cy="506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" sz="3200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3200" b="1" dirty="0"/>
              <a:t> Linux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3200" b="1" dirty="0"/>
              <a:t>Version Control using Git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3200" b="1" dirty="0"/>
              <a:t>Github Account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" sz="2800" b="1" dirty="0"/>
          </a:p>
        </p:txBody>
      </p:sp>
    </p:spTree>
    <p:extLst>
      <p:ext uri="{BB962C8B-B14F-4D97-AF65-F5344CB8AC3E}">
        <p14:creationId xmlns:p14="http://schemas.microsoft.com/office/powerpoint/2010/main" val="21240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4E3526E-C111-4255-BFD7-ABEBE301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46CB2F-9201-8B52-B946-8C3FA63E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8318"/>
            <a:ext cx="1162289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9;p17">
            <a:extLst>
              <a:ext uri="{FF2B5EF4-FFF2-40B4-BE49-F238E27FC236}">
                <a16:creationId xmlns:a16="http://schemas.microsoft.com/office/drawing/2014/main" id="{960F9495-830A-4497-E1DD-534850F562FE}"/>
              </a:ext>
            </a:extLst>
          </p:cNvPr>
          <p:cNvSpPr txBox="1"/>
          <p:nvPr/>
        </p:nvSpPr>
        <p:spPr>
          <a:xfrm>
            <a:off x="239059" y="274900"/>
            <a:ext cx="10515600" cy="9234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 Getting Started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5DCC9-70E1-E63D-8E0B-471A24CCC149}"/>
              </a:ext>
            </a:extLst>
          </p:cNvPr>
          <p:cNvSpPr txBox="1"/>
          <p:nvPr/>
        </p:nvSpPr>
        <p:spPr>
          <a:xfrm>
            <a:off x="806823" y="1846729"/>
            <a:ext cx="97715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9B2D1F"/>
                </a:solidFill>
                <a:effectLst/>
                <a:latin typeface="Noto Sans Symbols"/>
              </a:rPr>
              <a:t>Have a working COMPUTER with Min Specs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9B2D1F"/>
                </a:solidFill>
                <a:latin typeface="Noto Sans Symbols"/>
              </a:rPr>
              <a:t>I3 Processor, 500GB HDD/128 SSD, 4 GB RAM.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9B2D1F"/>
              </a:solidFill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9B2D1F"/>
                </a:solidFill>
                <a:latin typeface="Noto Sans Symbols"/>
              </a:rPr>
              <a:t>Install Python3 from the official Site.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9B2D1F"/>
                </a:solidFill>
                <a:latin typeface="Noto Sans Symbols"/>
              </a:rPr>
              <a:t>[Optional] -  Have Linux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9B2D1F"/>
                </a:solidFill>
                <a:latin typeface="Noto Sans Symbols"/>
              </a:rPr>
              <a:t>Fully Fledged Installation ( Ubuntu22+ </a:t>
            </a:r>
            <a:r>
              <a:rPr lang="en-US" sz="3200" b="1" dirty="0" err="1">
                <a:solidFill>
                  <a:srgbClr val="9B2D1F"/>
                </a:solidFill>
                <a:latin typeface="Noto Sans Symbols"/>
              </a:rPr>
              <a:t>etc</a:t>
            </a:r>
            <a:r>
              <a:rPr lang="en-US" sz="3200" b="1" dirty="0">
                <a:solidFill>
                  <a:srgbClr val="9B2D1F"/>
                </a:solidFill>
                <a:latin typeface="Noto Sans Symbols"/>
              </a:rPr>
              <a:t> 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9B2D1F"/>
                </a:solidFill>
                <a:latin typeface="Noto Sans Symbols"/>
              </a:rPr>
              <a:t>WSL2 for windows 10+ users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Noto Sans Symbols"/>
              </a:rPr>
              <a:t>Consistently Program everyday and commit progress to GitHub</a:t>
            </a:r>
          </a:p>
        </p:txBody>
      </p:sp>
    </p:spTree>
    <p:extLst>
      <p:ext uri="{BB962C8B-B14F-4D97-AF65-F5344CB8AC3E}">
        <p14:creationId xmlns:p14="http://schemas.microsoft.com/office/powerpoint/2010/main" val="54765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4E3526E-C111-4255-BFD7-ABEBE301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46CB2F-9201-8B52-B946-8C3FA63E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8318"/>
            <a:ext cx="1162289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9;p17">
            <a:extLst>
              <a:ext uri="{FF2B5EF4-FFF2-40B4-BE49-F238E27FC236}">
                <a16:creationId xmlns:a16="http://schemas.microsoft.com/office/drawing/2014/main" id="{960F9495-830A-4497-E1DD-534850F562FE}"/>
              </a:ext>
            </a:extLst>
          </p:cNvPr>
          <p:cNvSpPr txBox="1"/>
          <p:nvPr/>
        </p:nvSpPr>
        <p:spPr>
          <a:xfrm>
            <a:off x="239059" y="274900"/>
            <a:ext cx="10515600" cy="9234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 Why Python??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5DCC9-70E1-E63D-8E0B-471A24CCC149}"/>
              </a:ext>
            </a:extLst>
          </p:cNvPr>
          <p:cNvSpPr txBox="1"/>
          <p:nvPr/>
        </p:nvSpPr>
        <p:spPr>
          <a:xfrm>
            <a:off x="806823" y="1265704"/>
            <a:ext cx="416522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ibre Baskerville" panose="02000000000000000000" pitchFamily="2" charset="0"/>
              </a:rPr>
              <a:t>Learning is fun, trendy, easy to use.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ibre Baskerville" panose="02000000000000000000" pitchFamily="2" charset="0"/>
              </a:rPr>
              <a:t>Easy to use to write software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ibre Baskerville" panose="02000000000000000000" pitchFamily="2" charset="0"/>
              </a:rPr>
              <a:t>Easy to get, install and deploy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ibre Baskerville" panose="02000000000000000000" pitchFamily="2" charset="0"/>
              </a:rPr>
              <a:t>Free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3200" b="0" i="0" u="none" strike="noStrike" dirty="0">
              <a:solidFill>
                <a:srgbClr val="D34817"/>
              </a:solidFill>
              <a:effectLst/>
              <a:latin typeface="Noto Sans Symbol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97858-864A-4F64-58B4-26D8268C6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846729"/>
            <a:ext cx="6535084" cy="38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8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4E3526E-C111-4255-BFD7-ABEBE301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46CB2F-9201-8B52-B946-8C3FA63E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8318"/>
            <a:ext cx="1162289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9;p17">
            <a:extLst>
              <a:ext uri="{FF2B5EF4-FFF2-40B4-BE49-F238E27FC236}">
                <a16:creationId xmlns:a16="http://schemas.microsoft.com/office/drawing/2014/main" id="{960F9495-830A-4497-E1DD-534850F562FE}"/>
              </a:ext>
            </a:extLst>
          </p:cNvPr>
          <p:cNvSpPr txBox="1"/>
          <p:nvPr/>
        </p:nvSpPr>
        <p:spPr>
          <a:xfrm>
            <a:off x="239059" y="274900"/>
            <a:ext cx="10515600" cy="9234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 Why Python ( Use cases )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5DCC9-70E1-E63D-8E0B-471A24CCC149}"/>
              </a:ext>
            </a:extLst>
          </p:cNvPr>
          <p:cNvSpPr txBox="1"/>
          <p:nvPr/>
        </p:nvSpPr>
        <p:spPr>
          <a:xfrm>
            <a:off x="806823" y="1265704"/>
            <a:ext cx="449860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ibre Baskerville" panose="02000000000000000000" pitchFamily="2" charset="0"/>
              </a:rPr>
              <a:t> Web and Internet Development.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ibre Baskerville" panose="02000000000000000000" pitchFamily="2" charset="0"/>
              </a:rPr>
              <a:t>Scientific and Numeric Computing 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ibre Baskerville" panose="02000000000000000000" pitchFamily="2" charset="0"/>
              </a:rPr>
              <a:t>Education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ibre Baskerville" panose="02000000000000000000" pitchFamily="2" charset="0"/>
              </a:rPr>
              <a:t>Desktop GUI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3200" b="0" i="0" u="none" strike="noStrike" dirty="0">
              <a:solidFill>
                <a:srgbClr val="D34817"/>
              </a:solidFill>
              <a:effectLst/>
              <a:latin typeface="Noto Sans Symbol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FB2EA-2AC2-646D-0035-CB52512E0549}"/>
              </a:ext>
            </a:extLst>
          </p:cNvPr>
          <p:cNvSpPr txBox="1"/>
          <p:nvPr/>
        </p:nvSpPr>
        <p:spPr>
          <a:xfrm>
            <a:off x="6474198" y="1329204"/>
            <a:ext cx="416522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ibre Baskerville" panose="02000000000000000000" pitchFamily="2" charset="0"/>
              </a:rPr>
              <a:t>Software Development.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ibre Baskerville" panose="02000000000000000000" pitchFamily="2" charset="0"/>
              </a:rPr>
              <a:t>Business Applications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ibre Baskerville" panose="02000000000000000000" pitchFamily="2" charset="0"/>
              </a:rPr>
              <a:t>Many more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3200" b="0" i="0" u="none" strike="noStrike" dirty="0">
              <a:solidFill>
                <a:srgbClr val="D34817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20299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4E3526E-C111-4255-BFD7-ABEBE301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46CB2F-9201-8B52-B946-8C3FA63E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8318"/>
            <a:ext cx="1162289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9;p17">
            <a:extLst>
              <a:ext uri="{FF2B5EF4-FFF2-40B4-BE49-F238E27FC236}">
                <a16:creationId xmlns:a16="http://schemas.microsoft.com/office/drawing/2014/main" id="{960F9495-830A-4497-E1DD-534850F562FE}"/>
              </a:ext>
            </a:extLst>
          </p:cNvPr>
          <p:cNvSpPr txBox="1"/>
          <p:nvPr/>
        </p:nvSpPr>
        <p:spPr>
          <a:xfrm>
            <a:off x="239059" y="274900"/>
            <a:ext cx="10515600" cy="9234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First Steps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FF518-5026-F637-37FF-4D714AD9038D}"/>
              </a:ext>
            </a:extLst>
          </p:cNvPr>
          <p:cNvSpPr txBox="1"/>
          <p:nvPr/>
        </p:nvSpPr>
        <p:spPr>
          <a:xfrm>
            <a:off x="431800" y="1831690"/>
            <a:ext cx="1013011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00000"/>
                </a:solidFill>
                <a:effectLst/>
              </a:rPr>
              <a:t>Disclaimer::</a:t>
            </a:r>
          </a:p>
          <a:p>
            <a:r>
              <a:rPr lang="en-US" sz="2800" dirty="0"/>
              <a:t>T</a:t>
            </a:r>
            <a:r>
              <a:rPr lang="en-US" sz="2800" b="0" dirty="0">
                <a:effectLst/>
              </a:rPr>
              <a:t>his is not a language course! You are expected you to master the language in your own time.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We will go over concepts of the language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Continual Everyday Practice makes you a better Python Programmer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Start Here : </a:t>
            </a:r>
            <a:r>
              <a:rPr lang="en-US" sz="2800" dirty="0">
                <a:hlinkClick r:id="rId5"/>
              </a:rPr>
              <a:t>https://docs.python.org/3/tutorial/index.html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Make Projects to apply skills you have learned.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We will use this </a:t>
            </a:r>
            <a:r>
              <a:rPr lang="en-US" sz="2800" dirty="0">
                <a:hlinkClick r:id="rId6"/>
              </a:rPr>
              <a:t>https://github.com/MartinKayz/Data-Structures-Algorithms-in-Python</a:t>
            </a:r>
            <a:r>
              <a:rPr lang="en-US" sz="2800" dirty="0"/>
              <a:t> as our Central Repository for Tutorials</a:t>
            </a:r>
          </a:p>
        </p:txBody>
      </p:sp>
    </p:spTree>
    <p:extLst>
      <p:ext uri="{BB962C8B-B14F-4D97-AF65-F5344CB8AC3E}">
        <p14:creationId xmlns:p14="http://schemas.microsoft.com/office/powerpoint/2010/main" val="111122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9411</TotalTime>
  <Words>425</Words>
  <Application>Microsoft Office PowerPoint</Application>
  <PresentationFormat>Widescreen</PresentationFormat>
  <Paragraphs>85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 New</vt:lpstr>
      <vt:lpstr>Libre Baskerville</vt:lpstr>
      <vt:lpstr>Libre Franklin</vt:lpstr>
      <vt:lpstr>Noto Sans Symbols</vt:lpstr>
      <vt:lpstr>Quattrocento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kubona Martin Yafesi</dc:creator>
  <cp:keywords>Tutorial 1</cp:keywords>
  <cp:lastModifiedBy>Martin Kubona Yafesi</cp:lastModifiedBy>
  <cp:revision>76</cp:revision>
  <cp:lastPrinted>2021-10-05T04:12:11Z</cp:lastPrinted>
  <dcterms:created xsi:type="dcterms:W3CDTF">2021-07-24T16:09:14Z</dcterms:created>
  <dcterms:modified xsi:type="dcterms:W3CDTF">2023-01-18T10:06:00Z</dcterms:modified>
</cp:coreProperties>
</file>