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1"/>
  </p:notesMasterIdLst>
  <p:sldIdLst>
    <p:sldId id="256" r:id="rId2"/>
    <p:sldId id="258" r:id="rId3"/>
    <p:sldId id="291" r:id="rId4"/>
    <p:sldId id="259" r:id="rId5"/>
    <p:sldId id="260" r:id="rId6"/>
    <p:sldId id="261" r:id="rId7"/>
    <p:sldId id="262" r:id="rId8"/>
    <p:sldId id="311" r:id="rId9"/>
    <p:sldId id="263" r:id="rId10"/>
    <p:sldId id="264" r:id="rId11"/>
    <p:sldId id="292" r:id="rId12"/>
    <p:sldId id="267" r:id="rId13"/>
    <p:sldId id="268" r:id="rId14"/>
    <p:sldId id="270" r:id="rId15"/>
    <p:sldId id="312" r:id="rId16"/>
    <p:sldId id="271" r:id="rId17"/>
    <p:sldId id="276" r:id="rId18"/>
    <p:sldId id="265" r:id="rId19"/>
    <p:sldId id="273" r:id="rId20"/>
    <p:sldId id="313" r:id="rId21"/>
    <p:sldId id="272" r:id="rId22"/>
    <p:sldId id="314" r:id="rId23"/>
    <p:sldId id="279" r:id="rId24"/>
    <p:sldId id="278" r:id="rId25"/>
    <p:sldId id="295" r:id="rId26"/>
    <p:sldId id="315" r:id="rId27"/>
    <p:sldId id="321" r:id="rId28"/>
    <p:sldId id="324" r:id="rId29"/>
    <p:sldId id="322" r:id="rId30"/>
    <p:sldId id="323" r:id="rId31"/>
    <p:sldId id="280" r:id="rId32"/>
    <p:sldId id="281" r:id="rId33"/>
    <p:sldId id="282" r:id="rId34"/>
    <p:sldId id="284" r:id="rId35"/>
    <p:sldId id="286" r:id="rId36"/>
    <p:sldId id="288" r:id="rId37"/>
    <p:sldId id="287" r:id="rId38"/>
    <p:sldId id="283" r:id="rId39"/>
    <p:sldId id="289" r:id="rId40"/>
    <p:sldId id="290" r:id="rId41"/>
    <p:sldId id="296" r:id="rId42"/>
    <p:sldId id="316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297" r:id="rId56"/>
    <p:sldId id="320" r:id="rId57"/>
    <p:sldId id="319" r:id="rId58"/>
    <p:sldId id="317" r:id="rId59"/>
    <p:sldId id="318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9F71B-B1AE-4DC8-BB97-EB901D187D62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73571-C323-4574-BAD3-2E7F9AAAA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45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73571-C323-4574-BAD3-2E7F9AAAA2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85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65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9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7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7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4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0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0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2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rise4fun.com/Boogie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Axiomatic Basis for Computer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Paper by:		“Tony” Hoare</a:t>
            </a:r>
          </a:p>
          <a:p>
            <a:pPr algn="l"/>
            <a:r>
              <a:rPr lang="en-US" dirty="0" smtClean="0"/>
              <a:t>Presentation by:	Valentin Robert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	@</a:t>
            </a:r>
            <a:r>
              <a:rPr lang="en-US" dirty="0" err="1" smtClean="0"/>
              <a:t>Ptival</a:t>
            </a:r>
            <a:endParaRPr lang="en-US" dirty="0" smtClean="0"/>
          </a:p>
          <a:p>
            <a:pPr algn="l"/>
            <a:r>
              <a:rPr lang="en-US" dirty="0" smtClean="0"/>
              <a:t>Presented at:		Papers We Love San Diego</a:t>
            </a:r>
          </a:p>
          <a:p>
            <a:pPr algn="l"/>
            <a:r>
              <a:rPr lang="en-US" dirty="0" smtClean="0"/>
              <a:t>On:			Aug. 3</a:t>
            </a:r>
            <a:r>
              <a:rPr lang="en-US" baseline="30000" dirty="0" smtClean="0"/>
              <a:t>rd</a:t>
            </a:r>
            <a:r>
              <a:rPr lang="en-US" dirty="0" smtClean="0"/>
              <a:t>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7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Floyd-Hoare triple (examples)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= 41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 </a:t>
            </a:r>
            <a:r>
              <a:rPr lang="en-US" b="1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:= x + 1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 x = 42 }</a:t>
            </a:r>
          </a:p>
          <a:p>
            <a:pPr marL="118872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True   } </a:t>
            </a:r>
            <a:r>
              <a:rPr lang="en-US" b="1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:= 0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{ x = 0  }</a:t>
            </a:r>
          </a:p>
          <a:p>
            <a:pPr marL="118872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b = true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∧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= 21 }</a:t>
            </a:r>
          </a:p>
          <a:p>
            <a:pPr marL="118872" indent="0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b</a:t>
            </a:r>
          </a:p>
          <a:p>
            <a:pPr marL="118872" indent="0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then x := a</a:t>
            </a:r>
          </a:p>
          <a:p>
            <a:pPr marL="118872" indent="0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else x := - a</a:t>
            </a:r>
          </a:p>
          <a:p>
            <a:pPr marL="118872" indent="0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x = -21 }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14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Floyd-Hoare </a:t>
            </a:r>
            <a:r>
              <a:rPr lang="en-US" dirty="0" smtClean="0"/>
              <a:t>triple (weird examples)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ea typeface="Menlo" panose="020B0609030804020204" pitchFamily="49" charset="0"/>
                <a:cs typeface="Menlo" panose="020B0609030804020204" pitchFamily="49" charset="0"/>
              </a:rPr>
              <a:t>Some triples are </a:t>
            </a:r>
            <a:r>
              <a:rPr lang="en-US" b="1" dirty="0" smtClean="0">
                <a:ea typeface="Menlo" panose="020B0609030804020204" pitchFamily="49" charset="0"/>
                <a:cs typeface="Menlo" panose="020B0609030804020204" pitchFamily="49" charset="0"/>
              </a:rPr>
              <a:t>invalid</a:t>
            </a:r>
            <a:r>
              <a:rPr lang="en-US" dirty="0" smtClean="0"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118872" indent="0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x = 41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 </a:t>
            </a:r>
            <a:r>
              <a:rPr lang="en-US" b="1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:= x + 1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 x = 23 }</a:t>
            </a:r>
          </a:p>
          <a:p>
            <a:pPr marL="118872" indent="0">
              <a:buNone/>
            </a:pPr>
            <a:endParaRPr lang="en-US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 smtClean="0">
                <a:ea typeface="Menlo" panose="020B0609030804020204" pitchFamily="49" charset="0"/>
                <a:cs typeface="Menlo" panose="020B0609030804020204" pitchFamily="49" charset="0"/>
              </a:rPr>
              <a:t>Some triples are </a:t>
            </a:r>
            <a:r>
              <a:rPr lang="en-US" b="1" dirty="0" smtClean="0">
                <a:ea typeface="Menlo" panose="020B0609030804020204" pitchFamily="49" charset="0"/>
                <a:cs typeface="Menlo" panose="020B0609030804020204" pitchFamily="49" charset="0"/>
              </a:rPr>
              <a:t>imprecise</a:t>
            </a:r>
            <a:r>
              <a:rPr lang="en-US" dirty="0" smtClean="0"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lang="en-US" dirty="0"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x = 41 } </a:t>
            </a:r>
            <a:r>
              <a:rPr lang="en-US" b="1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:= x + 1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 x &gt; 23 }</a:t>
            </a:r>
          </a:p>
          <a:p>
            <a:pPr marL="118872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 smtClean="0">
                <a:ea typeface="Menlo" panose="020B0609030804020204" pitchFamily="49" charset="0"/>
                <a:cs typeface="Menlo" panose="020B0609030804020204" pitchFamily="49" charset="0"/>
              </a:rPr>
              <a:t>How do we know which ones are </a:t>
            </a:r>
            <a:r>
              <a:rPr lang="en-US" b="1" dirty="0" smtClean="0">
                <a:ea typeface="Menlo" panose="020B0609030804020204" pitchFamily="49" charset="0"/>
                <a:cs typeface="Menlo" panose="020B0609030804020204" pitchFamily="49" charset="0"/>
              </a:rPr>
              <a:t>valid</a:t>
            </a:r>
            <a:r>
              <a:rPr lang="en-US" dirty="0" smtClean="0">
                <a:ea typeface="Menlo" panose="020B0609030804020204" pitchFamily="49" charset="0"/>
                <a:cs typeface="Menlo" panose="020B0609030804020204" pitchFamily="49" charset="0"/>
              </a:rPr>
              <a:t>?</a:t>
            </a:r>
          </a:p>
          <a:p>
            <a:r>
              <a:rPr lang="en-US" dirty="0" smtClean="0">
                <a:ea typeface="Menlo" panose="020B0609030804020204" pitchFamily="49" charset="0"/>
                <a:cs typeface="Menlo" panose="020B0609030804020204" pitchFamily="49" charset="0"/>
              </a:rPr>
              <a:t>How do we know which ones are </a:t>
            </a:r>
            <a:r>
              <a:rPr lang="en-US" b="1" dirty="0" smtClean="0">
                <a:ea typeface="Menlo" panose="020B0609030804020204" pitchFamily="49" charset="0"/>
                <a:cs typeface="Menlo" panose="020B0609030804020204" pitchFamily="49" charset="0"/>
              </a:rPr>
              <a:t>precise</a:t>
            </a:r>
            <a:r>
              <a:rPr lang="en-US" dirty="0" smtClean="0">
                <a:ea typeface="Menlo" panose="020B0609030804020204" pitchFamily="49" charset="0"/>
                <a:cs typeface="Menlo" panose="020B06090308040202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6635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Axiom of </a:t>
            </a:r>
            <a:r>
              <a:rPr lang="en-US" dirty="0" smtClean="0"/>
              <a:t>assignment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????            }</a:t>
            </a:r>
          </a:p>
          <a:p>
            <a:pPr marL="118872" indent="0">
              <a:buNone/>
            </a:pPr>
            <a:r>
              <a:rPr lang="en-US" b="1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:= (6 * y) – 2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          x = 23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∧ 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 }</a:t>
            </a:r>
          </a:p>
          <a:p>
            <a:pPr marL="118872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sz="2400" dirty="0" smtClean="0">
                <a:ea typeface="Menlo" panose="020B0609030804020204" pitchFamily="49" charset="0"/>
                <a:cs typeface="Menlo" panose="020B0609030804020204" pitchFamily="49" charset="0"/>
              </a:rPr>
              <a:t>Under what precondition will the </a:t>
            </a:r>
            <a:r>
              <a:rPr lang="en-US" sz="2400" dirty="0" err="1" smtClean="0">
                <a:ea typeface="Menlo" panose="020B0609030804020204" pitchFamily="49" charset="0"/>
                <a:cs typeface="Menlo" panose="020B0609030804020204" pitchFamily="49" charset="0"/>
              </a:rPr>
              <a:t>postcondition</a:t>
            </a:r>
            <a:r>
              <a:rPr lang="en-US" sz="2400" dirty="0" smtClean="0">
                <a:ea typeface="Menlo" panose="020B0609030804020204" pitchFamily="49" charset="0"/>
                <a:cs typeface="Menlo" panose="020B0609030804020204" pitchFamily="49" charset="0"/>
              </a:rPr>
              <a:t> be true?</a:t>
            </a:r>
          </a:p>
        </p:txBody>
      </p:sp>
    </p:spTree>
    <p:extLst>
      <p:ext uri="{BB962C8B-B14F-4D97-AF65-F5344CB8AC3E}">
        <p14:creationId xmlns:p14="http://schemas.microsoft.com/office/powerpoint/2010/main" val="224650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Axiom of assignment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</a:t>
            </a:r>
            <a:r>
              <a:rPr lang="en-US" dirty="0" smtClean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(6 * y) - 2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23 ∧ b = true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}</a:t>
            </a:r>
          </a:p>
          <a:p>
            <a:pPr marL="118872" indent="0">
              <a:buNone/>
            </a:pPr>
            <a:r>
              <a:rPr lang="en-US" b="1" dirty="0" smtClean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US" b="1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:= </a:t>
            </a:r>
            <a:r>
              <a:rPr lang="en-US" b="1" dirty="0" smtClean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(6 * y) – 2</a:t>
            </a:r>
            <a:endParaRPr lang="en-US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          </a:t>
            </a:r>
            <a:r>
              <a:rPr lang="en-US" dirty="0" smtClean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23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∧ 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 }</a:t>
            </a:r>
          </a:p>
          <a:p>
            <a:pPr marL="118872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ea typeface="Menlo" panose="020B0609030804020204" pitchFamily="49" charset="0"/>
                <a:cs typeface="Menlo" panose="020B0609030804020204" pitchFamily="49" charset="0"/>
              </a:rPr>
              <a:t>Surely, if the </a:t>
            </a:r>
            <a:r>
              <a:rPr lang="en-US" dirty="0" smtClean="0">
                <a:solidFill>
                  <a:srgbClr val="FF0000"/>
                </a:solidFill>
                <a:ea typeface="Menlo" panose="020B0609030804020204" pitchFamily="49" charset="0"/>
                <a:cs typeface="Menlo" panose="020B0609030804020204" pitchFamily="49" charset="0"/>
              </a:rPr>
              <a:t>value on the right-hand-side</a:t>
            </a:r>
            <a:r>
              <a:rPr lang="en-US" dirty="0" smtClean="0">
                <a:ea typeface="Menlo" panose="020B0609030804020204" pitchFamily="49" charset="0"/>
                <a:cs typeface="Menlo" panose="020B0609030804020204" pitchFamily="49" charset="0"/>
              </a:rPr>
              <a:t> satisfies the condition, then the </a:t>
            </a:r>
            <a:r>
              <a:rPr lang="en-US" dirty="0" smtClean="0">
                <a:solidFill>
                  <a:srgbClr val="00B050"/>
                </a:solidFill>
                <a:ea typeface="Menlo" panose="020B0609030804020204" pitchFamily="49" charset="0"/>
                <a:cs typeface="Menlo" panose="020B0609030804020204" pitchFamily="49" charset="0"/>
              </a:rPr>
              <a:t>variable on the left-hand-side</a:t>
            </a:r>
            <a:r>
              <a:rPr lang="en-US" dirty="0" smtClean="0">
                <a:ea typeface="Menlo" panose="020B0609030804020204" pitchFamily="49" charset="0"/>
                <a:cs typeface="Menlo" panose="020B0609030804020204" pitchFamily="49" charset="0"/>
              </a:rPr>
              <a:t> satisfies the condition after it is assigned.</a:t>
            </a:r>
          </a:p>
        </p:txBody>
      </p:sp>
    </p:spTree>
    <p:extLst>
      <p:ext uri="{BB962C8B-B14F-4D97-AF65-F5344CB8AC3E}">
        <p14:creationId xmlns:p14="http://schemas.microsoft.com/office/powerpoint/2010/main" val="171250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Axiom of assignment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(6 * y) - 2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}</a:t>
            </a:r>
          </a:p>
          <a:p>
            <a:pPr marL="118872" indent="0">
              <a:buNone/>
            </a:pPr>
            <a:r>
              <a:rPr lang="en-US" b="1" dirty="0" smtClean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US" b="1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:= </a:t>
            </a:r>
            <a:r>
              <a:rPr lang="en-US" b="1" dirty="0" smtClean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(6 * y) – 2</a:t>
            </a:r>
            <a:endParaRPr lang="en-US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P(</a:t>
            </a:r>
            <a:r>
              <a:rPr lang="en-US" dirty="0" smtClean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}</a:t>
            </a:r>
          </a:p>
          <a:p>
            <a:pPr marL="118872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ea typeface="Menlo" panose="020B0609030804020204" pitchFamily="49" charset="0"/>
                <a:cs typeface="Menlo" panose="020B0609030804020204" pitchFamily="49" charset="0"/>
              </a:rPr>
              <a:t>Surely, if the </a:t>
            </a:r>
            <a:r>
              <a:rPr lang="en-US" dirty="0" smtClean="0">
                <a:solidFill>
                  <a:srgbClr val="FF0000"/>
                </a:solidFill>
                <a:ea typeface="Menlo" panose="020B0609030804020204" pitchFamily="49" charset="0"/>
                <a:cs typeface="Menlo" panose="020B0609030804020204" pitchFamily="49" charset="0"/>
              </a:rPr>
              <a:t>value on the right-hand-side</a:t>
            </a:r>
            <a:r>
              <a:rPr lang="en-US" dirty="0" smtClean="0">
                <a:ea typeface="Menlo" panose="020B0609030804020204" pitchFamily="49" charset="0"/>
                <a:cs typeface="Menlo" panose="020B0609030804020204" pitchFamily="49" charset="0"/>
              </a:rPr>
              <a:t> satisfies the condition, then the </a:t>
            </a:r>
            <a:r>
              <a:rPr lang="en-US" dirty="0" smtClean="0">
                <a:solidFill>
                  <a:srgbClr val="00B050"/>
                </a:solidFill>
                <a:ea typeface="Menlo" panose="020B0609030804020204" pitchFamily="49" charset="0"/>
                <a:cs typeface="Menlo" panose="020B0609030804020204" pitchFamily="49" charset="0"/>
              </a:rPr>
              <a:t>variable on the left-hand-side</a:t>
            </a:r>
            <a:r>
              <a:rPr lang="en-US" dirty="0" smtClean="0">
                <a:ea typeface="Menlo" panose="020B0609030804020204" pitchFamily="49" charset="0"/>
                <a:cs typeface="Menlo" panose="020B0609030804020204" pitchFamily="49" charset="0"/>
              </a:rPr>
              <a:t> satisfies the condition once it is assigned.</a:t>
            </a:r>
          </a:p>
        </p:txBody>
      </p:sp>
    </p:spTree>
    <p:extLst>
      <p:ext uri="{BB962C8B-B14F-4D97-AF65-F5344CB8AC3E}">
        <p14:creationId xmlns:p14="http://schemas.microsoft.com/office/powerpoint/2010/main" val="28147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 warning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94114"/>
            <a:ext cx="3200400" cy="639762"/>
          </a:xfrm>
        </p:spPr>
        <p:txBody>
          <a:bodyPr/>
          <a:lstStyle/>
          <a:p>
            <a:pPr algn="ctr"/>
            <a:r>
              <a:rPr lang="en-US" dirty="0" smtClean="0"/>
              <a:t>Axiom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533876"/>
            <a:ext cx="3200400" cy="3951288"/>
          </a:xfrm>
        </p:spPr>
        <p:txBody>
          <a:bodyPr>
            <a:normAutofit/>
          </a:bodyPr>
          <a:lstStyle/>
          <a:p>
            <a:pPr marL="118872" indent="0" algn="ctr">
              <a:buNone/>
            </a:pP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 algn="ctr">
              <a:buNone/>
            </a:pPr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―――――――</a:t>
            </a:r>
            <a:endParaRPr lang="en-US" sz="3200" baseline="-25000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 algn="ctr">
              <a:buNone/>
            </a:pPr>
            <a:r>
              <a:rPr lang="en-US" sz="3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P}S{Q}</a:t>
            </a:r>
          </a:p>
          <a:p>
            <a:pPr marL="0" indent="0" algn="ctr">
              <a:buNone/>
            </a:pP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81400" y="1894114"/>
            <a:ext cx="5105401" cy="639762"/>
          </a:xfrm>
        </p:spPr>
        <p:txBody>
          <a:bodyPr/>
          <a:lstStyle/>
          <a:p>
            <a:pPr algn="ctr"/>
            <a:r>
              <a:rPr lang="en-US" dirty="0" smtClean="0"/>
              <a:t>Rule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81400" y="2533876"/>
            <a:ext cx="5105401" cy="3951288"/>
          </a:xfrm>
        </p:spPr>
        <p:txBody>
          <a:bodyPr>
            <a:normAutofit/>
          </a:bodyPr>
          <a:lstStyle/>
          <a:p>
            <a:pPr marL="118872" indent="0" algn="ctr">
              <a:buNone/>
            </a:pPr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{P</a:t>
            </a:r>
            <a:r>
              <a:rPr lang="en-US" sz="3200" baseline="-25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}S</a:t>
            </a:r>
            <a:r>
              <a:rPr lang="en-US" sz="3200" baseline="-25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{Q</a:t>
            </a:r>
            <a:r>
              <a:rPr lang="en-US" sz="3200" baseline="-25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 {P</a:t>
            </a:r>
            <a:r>
              <a:rPr lang="en-US" sz="3200" baseline="-25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}S</a:t>
            </a:r>
            <a:r>
              <a:rPr lang="en-US" sz="3200" baseline="-25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{Q</a:t>
            </a:r>
            <a:r>
              <a:rPr lang="en-US" sz="3200" baseline="-25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 algn="ctr">
              <a:buNone/>
            </a:pPr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――――――――――――――――――</a:t>
            </a:r>
            <a:r>
              <a:rPr lang="en-US" sz="3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―</a:t>
            </a:r>
          </a:p>
          <a:p>
            <a:pPr marL="118872" indent="0" algn="ctr">
              <a:buNone/>
            </a:pPr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{P}S{Q}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26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Axiom of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 algn="ctr">
              <a:buNone/>
            </a:pPr>
            <a:endParaRPr lang="en-US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 algn="ctr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―――――――――――――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―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―――――――――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 algn="ctr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P[</a:t>
            </a:r>
            <a:r>
              <a:rPr lang="en-US" dirty="0" err="1" smtClean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US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←</a:t>
            </a:r>
            <a:r>
              <a:rPr lang="en-US" dirty="0" err="1" smtClean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} </a:t>
            </a:r>
            <a:r>
              <a:rPr lang="en-US" b="1" dirty="0" smtClean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US" b="1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:= </a:t>
            </a:r>
            <a:r>
              <a:rPr lang="en-US" b="1" dirty="0" smtClean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>
                <a:ea typeface="Menlo" panose="020B0609030804020204" pitchFamily="49" charset="0"/>
                <a:cs typeface="Menlo" panose="020B0609030804020204" pitchFamily="49" charset="0"/>
              </a:rPr>
              <a:t>This says:</a:t>
            </a:r>
          </a:p>
          <a:p>
            <a:pPr lvl="1"/>
            <a:r>
              <a:rPr lang="en-US" dirty="0" smtClean="0">
                <a:ea typeface="Menlo" panose="020B0609030804020204" pitchFamily="49" charset="0"/>
                <a:cs typeface="Menlo" panose="020B0609030804020204" pitchFamily="49" charset="0"/>
              </a:rPr>
              <a:t>a property 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</a:t>
            </a:r>
            <a:r>
              <a:rPr lang="en-US" dirty="0" smtClean="0">
                <a:ea typeface="Menlo" panose="020B0609030804020204" pitchFamily="49" charset="0"/>
                <a:cs typeface="Menlo" panose="020B0609030804020204" pitchFamily="49" charset="0"/>
              </a:rPr>
              <a:t> of </a:t>
            </a:r>
            <a:r>
              <a:rPr lang="en-US" dirty="0" smtClean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US" dirty="0" smtClean="0">
                <a:ea typeface="Menlo" panose="020B0609030804020204" pitchFamily="49" charset="0"/>
                <a:cs typeface="Menlo" panose="020B0609030804020204" pitchFamily="49" charset="0"/>
              </a:rPr>
              <a:t> will hold after the assignment</a:t>
            </a:r>
          </a:p>
          <a:p>
            <a:pPr lvl="1"/>
            <a:r>
              <a:rPr lang="en-US" dirty="0" smtClean="0">
                <a:ea typeface="Menlo" panose="020B0609030804020204" pitchFamily="49" charset="0"/>
                <a:cs typeface="Menlo" panose="020B0609030804020204" pitchFamily="49" charset="0"/>
              </a:rPr>
              <a:t>as long as the property already holds for </a:t>
            </a:r>
            <a:r>
              <a:rPr lang="en-US" dirty="0" smtClean="0">
                <a:solidFill>
                  <a:srgbClr val="FF0000"/>
                </a:solidFill>
                <a:ea typeface="Menlo" panose="020B0609030804020204" pitchFamily="49" charset="0"/>
                <a:cs typeface="Menlo" panose="020B0609030804020204" pitchFamily="49" charset="0"/>
              </a:rPr>
              <a:t>e</a:t>
            </a:r>
            <a:r>
              <a:rPr lang="en-US" dirty="0" smtClean="0">
                <a:ea typeface="Menlo" panose="020B0609030804020204" pitchFamily="49" charset="0"/>
                <a:cs typeface="Menlo" panose="020B0609030804020204" pitchFamily="49" charset="0"/>
              </a:rPr>
              <a:t> instead of </a:t>
            </a:r>
            <a:r>
              <a:rPr lang="en-US" dirty="0" smtClean="0">
                <a:solidFill>
                  <a:srgbClr val="00B050"/>
                </a:solidFill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US" dirty="0" smtClean="0">
                <a:ea typeface="Menlo" panose="020B0609030804020204" pitchFamily="49" charset="0"/>
                <a:cs typeface="Menlo" panose="020B0609030804020204" pitchFamily="49" charset="0"/>
              </a:rPr>
              <a:t> before the assignment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09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swap(x, y) {</a:t>
            </a:r>
          </a:p>
          <a:p>
            <a:pPr marL="118872" indent="0">
              <a:buNone/>
            </a:pPr>
            <a:endParaRPr lang="en-US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y := x + y</a:t>
            </a:r>
          </a:p>
          <a:p>
            <a:pPr marL="118872" indent="0">
              <a:buNone/>
            </a:pPr>
            <a:endParaRPr lang="en-US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:= y – x</a:t>
            </a:r>
          </a:p>
          <a:p>
            <a:pPr marL="118872" indent="0">
              <a:buNone/>
            </a:pPr>
            <a:endParaRPr lang="en-US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 := y - x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endParaRPr lang="en-US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14400" y="2057400"/>
            <a:ext cx="7315200" cy="484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+ y - x = y</a:t>
            </a:r>
            <a:r>
              <a:rPr lang="en-US" sz="2800" baseline="-25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∧          x  = x</a:t>
            </a:r>
            <a:r>
              <a:rPr lang="en-US" sz="2800" baseline="-25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endParaRPr lang="en-US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4400" y="2944586"/>
            <a:ext cx="7315200" cy="484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y - x = y</a:t>
            </a:r>
            <a:r>
              <a:rPr lang="en-US" sz="2800" baseline="-25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∧ y – (y – x) = x</a:t>
            </a:r>
            <a:r>
              <a:rPr lang="en-US" sz="2800" baseline="-25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endParaRPr lang="en-US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14400" y="3886200"/>
            <a:ext cx="7315200" cy="484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x = y</a:t>
            </a:r>
            <a:r>
              <a:rPr lang="en-US" sz="2800" baseline="-25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∧ y - x       = x</a:t>
            </a:r>
            <a:r>
              <a:rPr lang="en-US" sz="2800" baseline="-25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endParaRPr lang="en-US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4400" y="4773386"/>
            <a:ext cx="7315200" cy="484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x = y</a:t>
            </a:r>
            <a:r>
              <a:rPr lang="en-US" sz="2800" baseline="-25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∧           y = x</a:t>
            </a:r>
            <a:r>
              <a:rPr lang="en-US" sz="2800" baseline="-25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endParaRPr lang="en-US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4400" y="2944586"/>
            <a:ext cx="7315200" cy="484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y - x = y</a:t>
            </a:r>
            <a:r>
              <a:rPr lang="en-US" sz="2800" baseline="-25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∧          x  = x</a:t>
            </a:r>
            <a:r>
              <a:rPr lang="en-US" sz="2800" baseline="-25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endParaRPr lang="en-US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14400" y="2057400"/>
            <a:ext cx="7315200" cy="484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y     = y</a:t>
            </a:r>
            <a:r>
              <a:rPr lang="en-US" sz="2800" baseline="-25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∧          x  = x</a:t>
            </a:r>
            <a:r>
              <a:rPr lang="en-US" sz="2800" baseline="-25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endParaRPr lang="en-US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16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would like a set of </a:t>
            </a:r>
            <a:r>
              <a:rPr lang="en-US" b="1" dirty="0" smtClean="0"/>
              <a:t>axioms</a:t>
            </a:r>
            <a:r>
              <a:rPr lang="en-US" dirty="0" smtClean="0"/>
              <a:t> to capture </a:t>
            </a:r>
            <a:r>
              <a:rPr lang="en-US" b="1" dirty="0" smtClean="0"/>
              <a:t>precisely</a:t>
            </a:r>
            <a:r>
              <a:rPr lang="en-US" dirty="0" smtClean="0"/>
              <a:t> the effect of each </a:t>
            </a:r>
            <a:r>
              <a:rPr lang="en-US" b="1" dirty="0" smtClean="0"/>
              <a:t>instruction</a:t>
            </a:r>
            <a:r>
              <a:rPr lang="en-US" dirty="0" smtClean="0"/>
              <a:t> on the facts we know to be true,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and a set of </a:t>
            </a:r>
            <a:r>
              <a:rPr lang="en-US" b="1" dirty="0" smtClean="0"/>
              <a:t>rules</a:t>
            </a:r>
            <a:r>
              <a:rPr lang="en-US" dirty="0" smtClean="0"/>
              <a:t> to derive the meaning of complex programs as a combination of the meaning of its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0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of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 algn="ctr">
              <a:buNone/>
            </a:pPr>
            <a:endParaRPr lang="en-US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 algn="ctr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 algn="ctr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{P} S</a:t>
            </a:r>
            <a:r>
              <a:rPr lang="en-US" baseline="-25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{R}		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{R} S</a:t>
            </a:r>
            <a:r>
              <a:rPr lang="en-US" baseline="-25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{Q}</a:t>
            </a:r>
          </a:p>
          <a:p>
            <a:pPr marL="118872" indent="0" algn="ctr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―――――――――――――――――――――――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―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―</a:t>
            </a:r>
          </a:p>
          <a:p>
            <a:pPr marL="118872" indent="0" algn="ctr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{P} S</a:t>
            </a:r>
            <a:r>
              <a:rPr lang="en-US" baseline="-25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; S</a:t>
            </a:r>
            <a:r>
              <a:rPr lang="en-US" baseline="-25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{Q}</a:t>
            </a:r>
          </a:p>
        </p:txBody>
      </p:sp>
    </p:spTree>
    <p:extLst>
      <p:ext uri="{BB962C8B-B14F-4D97-AF65-F5344CB8AC3E}">
        <p14:creationId xmlns:p14="http://schemas.microsoft.com/office/powerpoint/2010/main" val="429031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of the paper (1969)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 smtClean="0"/>
              <a:t>FORTRAN	LISP</a:t>
            </a:r>
          </a:p>
          <a:p>
            <a:pPr marL="457200" lvl="1" indent="0">
              <a:buNone/>
            </a:pPr>
            <a:r>
              <a:rPr lang="en-US" dirty="0" smtClean="0"/>
              <a:t>ALGOL		BASIC</a:t>
            </a:r>
          </a:p>
          <a:p>
            <a:endParaRPr lang="en-US" dirty="0" smtClean="0"/>
          </a:p>
          <a:p>
            <a:r>
              <a:rPr lang="en-US" dirty="0" smtClean="0"/>
              <a:t>Soon to be created:</a:t>
            </a:r>
          </a:p>
          <a:p>
            <a:pPr marL="457200" lvl="1" indent="0">
              <a:buNone/>
            </a:pPr>
            <a:r>
              <a:rPr lang="en-US" dirty="0" smtClean="0"/>
              <a:t>C		Prolog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ML</a:t>
            </a:r>
          </a:p>
          <a:p>
            <a:endParaRPr lang="en-US" dirty="0" smtClean="0"/>
          </a:p>
          <a:p>
            <a:r>
              <a:rPr lang="en-US" dirty="0" smtClean="0"/>
              <a:t>Soon </a:t>
            </a:r>
            <a:r>
              <a:rPr lang="en-US" dirty="0"/>
              <a:t>to be </a:t>
            </a:r>
            <a:r>
              <a:rPr lang="en-US" dirty="0" smtClean="0"/>
              <a:t>born:</a:t>
            </a:r>
          </a:p>
          <a:p>
            <a:pPr marL="457200" lvl="1" indent="0">
              <a:buNone/>
            </a:pPr>
            <a:r>
              <a:rPr lang="en-US" dirty="0" smtClean="0"/>
              <a:t>Linus Torvalds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546" y="1600201"/>
            <a:ext cx="458425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790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of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 algn="ctr">
              <a:buNone/>
            </a:pPr>
            <a:endParaRPr lang="en-US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 algn="ctr">
              <a:buNone/>
            </a:pPr>
            <a:endParaRPr lang="en-US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 algn="ctr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{P} S</a:t>
            </a:r>
            <a:r>
              <a:rPr lang="en-US" baseline="-25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</a:t>
            </a:r>
            <a:r>
              <a:rPr lang="en-US" dirty="0" smtClean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		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US" dirty="0" smtClean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 S</a:t>
            </a:r>
            <a:r>
              <a:rPr lang="en-US" baseline="-25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{Q}</a:t>
            </a:r>
          </a:p>
          <a:p>
            <a:pPr marL="118872" indent="0" algn="ctr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―――――――――――――――――――――――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―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―</a:t>
            </a:r>
          </a:p>
          <a:p>
            <a:pPr marL="118872" indent="0" algn="ctr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{P} S</a:t>
            </a:r>
            <a:r>
              <a:rPr lang="en-US" baseline="-25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;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</a:t>
            </a:r>
            <a:r>
              <a:rPr lang="en-US" baseline="-25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{Q}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057400" y="1905000"/>
            <a:ext cx="5029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not very compositional…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893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consequence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525963"/>
          </a:xfrm>
        </p:spPr>
        <p:txBody>
          <a:bodyPr>
            <a:normAutofit lnSpcReduction="10000"/>
          </a:bodyPr>
          <a:lstStyle/>
          <a:p>
            <a:pPr marL="118872" indent="0" algn="ctr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{P} S {R}		R ⇒ Q</a:t>
            </a:r>
          </a:p>
          <a:p>
            <a:pPr marL="118872" indent="0" algn="ctr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――――――――――――――――――――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 algn="ctr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{P} S {Q}</a:t>
            </a:r>
          </a:p>
          <a:p>
            <a:pPr marL="118872" indent="0" algn="ctr">
              <a:buNone/>
            </a:pPr>
            <a:endParaRPr lang="en-US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 algn="ctr">
              <a:buNone/>
            </a:pPr>
            <a:endParaRPr lang="en-US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 algn="ctr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⇒ 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		{R}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{Q}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 algn="ctr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―――――――――――――――――――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―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―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 algn="ctr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{P}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{Q}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657600" y="3200400"/>
            <a:ext cx="5410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weakens the post-condition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3657600" y="5867400"/>
            <a:ext cx="5410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strengthens the pre-condition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0692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+ Consequence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 algn="ctr">
              <a:buNone/>
            </a:pPr>
            <a:endParaRPr lang="en-US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 algn="ctr">
              <a:buNone/>
            </a:pPr>
            <a:endParaRPr lang="en-US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 algn="ctr">
              <a:buNone/>
            </a:pPr>
            <a:endParaRPr lang="en-US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 algn="ctr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 algn="ctr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{P} S</a:t>
            </a:r>
            <a:r>
              <a:rPr lang="en-US" baseline="-25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</a:t>
            </a:r>
            <a:r>
              <a:rPr lang="en-US" dirty="0" smtClean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		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US" dirty="0" smtClean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 S</a:t>
            </a:r>
            <a:r>
              <a:rPr lang="en-US" baseline="-25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{Q}</a:t>
            </a:r>
          </a:p>
          <a:p>
            <a:pPr marL="118872" indent="0" algn="ctr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―――――――――――――――――――――――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―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―</a:t>
            </a:r>
          </a:p>
          <a:p>
            <a:pPr marL="118872" indent="0" algn="ctr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{P} S</a:t>
            </a:r>
            <a:r>
              <a:rPr lang="en-US" baseline="-25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; S</a:t>
            </a:r>
            <a:r>
              <a:rPr lang="en-US" baseline="-25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{Q}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52400" y="2885182"/>
            <a:ext cx="45012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8872" indent="0" algn="ctr">
              <a:buNone/>
            </a:pPr>
            <a:r>
              <a:rPr lang="en-US" sz="3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{P} </a:t>
            </a:r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</a:t>
            </a:r>
            <a:r>
              <a:rPr lang="en-US" sz="3200" baseline="-25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3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{A}  </a:t>
            </a:r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</a:t>
            </a:r>
            <a:r>
              <a:rPr lang="en-US" sz="3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⇒ </a:t>
            </a:r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</a:t>
            </a:r>
          </a:p>
          <a:p>
            <a:pPr marL="118872" indent="0" algn="ctr">
              <a:buNone/>
            </a:pPr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――――――</a:t>
            </a:r>
            <a:r>
              <a:rPr lang="en-US" sz="3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―</a:t>
            </a:r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――――――――――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642768" y="2885182"/>
            <a:ext cx="45012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8872" indent="0" algn="ctr">
              <a:buNone/>
            </a:pPr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 </a:t>
            </a:r>
            <a:r>
              <a:rPr lang="en-US" sz="3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⇒ </a:t>
            </a:r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lang="en-US" sz="3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{B} S</a:t>
            </a:r>
            <a:r>
              <a:rPr lang="en-US" sz="3200" baseline="-25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{Q}</a:t>
            </a:r>
          </a:p>
          <a:p>
            <a:pPr marL="118872" indent="0" algn="ctr">
              <a:buNone/>
            </a:pPr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――――――</a:t>
            </a:r>
            <a:r>
              <a:rPr lang="en-US" sz="3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―</a:t>
            </a:r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――――――――――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732314" y="2895600"/>
            <a:ext cx="3657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18872" indent="0" algn="ctr">
              <a:buNone/>
            </a:pPr>
            <a:r>
              <a:rPr lang="en-US" sz="3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⇒ </a:t>
            </a:r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0" y="3668486"/>
            <a:ext cx="6248400" cy="121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5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Reasoning backward and forward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0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Hoare’s axiom of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 algn="ctr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――――――――――</a:t>
            </a:r>
          </a:p>
          <a:p>
            <a:pPr marL="118872" indent="0" algn="ctr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Q[</a:t>
            </a:r>
            <a:r>
              <a:rPr lang="en-US" dirty="0" err="1" smtClean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US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←</a:t>
            </a:r>
            <a:r>
              <a:rPr lang="en-US" dirty="0" err="1" smtClean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}</a:t>
            </a:r>
          </a:p>
          <a:p>
            <a:pPr marL="118872" indent="0" algn="ctr">
              <a:buNone/>
            </a:pPr>
            <a:r>
              <a:rPr lang="en-US" b="1" dirty="0" smtClean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US" b="1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:= </a:t>
            </a:r>
            <a:r>
              <a:rPr lang="en-US" b="1" dirty="0" smtClean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 algn="ctr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Q }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4450140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This axiom goes backward: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given a post-condition </a:t>
            </a:r>
            <a:r>
              <a:rPr lang="en-US" sz="3200" dirty="0"/>
              <a:t>Q</a:t>
            </a: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it gives us the pre-condition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6674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go forward?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 algn="ctr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――――――――――――――――――――――――――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 algn="ctr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 }</a:t>
            </a:r>
          </a:p>
          <a:p>
            <a:pPr marL="118872" indent="0" algn="ctr">
              <a:buNone/>
            </a:pPr>
            <a:r>
              <a:rPr lang="en-US" b="1" dirty="0" smtClean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US" b="1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:= </a:t>
            </a:r>
            <a:r>
              <a:rPr lang="en-US" b="1" dirty="0" smtClean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</a:t>
            </a:r>
            <a:endParaRPr lang="en-US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 algn="ctr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??? }</a:t>
            </a:r>
          </a:p>
        </p:txBody>
      </p:sp>
    </p:spTree>
    <p:extLst>
      <p:ext uri="{BB962C8B-B14F-4D97-AF65-F5344CB8AC3E}">
        <p14:creationId xmlns:p14="http://schemas.microsoft.com/office/powerpoint/2010/main" val="414303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Floyd’s axiom of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 algn="ctr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――――――――――――――――――――――――――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 algn="ctr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 }</a:t>
            </a:r>
          </a:p>
          <a:p>
            <a:pPr marL="118872" indent="0" algn="ctr">
              <a:buNone/>
            </a:pPr>
            <a:r>
              <a:rPr lang="en-US" b="1" dirty="0" smtClean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US" b="1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:= </a:t>
            </a:r>
            <a:r>
              <a:rPr lang="en-US" b="1" dirty="0" smtClean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</a:t>
            </a:r>
            <a:endParaRPr lang="en-US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 algn="ctr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∃x</a:t>
            </a:r>
            <a:r>
              <a:rPr lang="en-US" baseline="-25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 </a:t>
            </a:r>
            <a:r>
              <a:rPr lang="en-US" dirty="0" smtClean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 smtClean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←x</a:t>
            </a:r>
            <a:r>
              <a:rPr lang="en-US" baseline="-25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∧ 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P[</a:t>
            </a:r>
            <a:r>
              <a:rPr lang="en-US" dirty="0" smtClean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←x</a:t>
            </a:r>
            <a:r>
              <a:rPr lang="en-US" baseline="-25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4450140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This axiom goes forward: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given a pre-condition 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it gives us the post-condition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827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Floyd’s axiom of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x = 40 ∧ y = 2 ∧ b = 0 }</a:t>
            </a:r>
          </a:p>
          <a:p>
            <a:pPr marL="118872" indent="0">
              <a:buNone/>
            </a:pPr>
            <a:r>
              <a:rPr lang="en-US" b="1" dirty="0" smtClean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US" b="1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:= </a:t>
            </a:r>
            <a:r>
              <a:rPr lang="en-US" b="1" dirty="0" smtClean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+ y</a:t>
            </a:r>
            <a:endParaRPr lang="en-US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… }</a:t>
            </a:r>
          </a:p>
        </p:txBody>
      </p:sp>
    </p:spTree>
    <p:extLst>
      <p:ext uri="{BB962C8B-B14F-4D97-AF65-F5344CB8AC3E}">
        <p14:creationId xmlns:p14="http://schemas.microsoft.com/office/powerpoint/2010/main" val="375438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Floyd’s axiom of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x = 40 ∧ y = 2 ∧ b = 0 }</a:t>
            </a:r>
          </a:p>
          <a:p>
            <a:pPr marL="118872" indent="0">
              <a:buNone/>
            </a:pPr>
            <a:r>
              <a:rPr lang="en-US" b="1" dirty="0" smtClean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US" b="1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:= </a:t>
            </a:r>
            <a:r>
              <a:rPr lang="en-US" b="1" dirty="0" smtClean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+ y</a:t>
            </a:r>
            <a:endParaRPr lang="en-US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∃x</a:t>
            </a:r>
            <a:r>
              <a:rPr lang="en-US" baseline="-25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  <a:p>
            <a:pPr marL="118872" indent="0">
              <a:buNone/>
            </a:pPr>
            <a:r>
              <a:rPr lang="en-US" dirty="0" smtClean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(x + y)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 smtClean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←x</a:t>
            </a:r>
            <a:r>
              <a:rPr lang="en-US" baseline="-25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118872" indent="0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∧ (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= 40 ∧ y = 2 ∧ b = 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0)[</a:t>
            </a:r>
            <a:r>
              <a:rPr lang="en-US" dirty="0" smtClean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←x</a:t>
            </a:r>
            <a:r>
              <a:rPr lang="en-US" baseline="-25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118872" indent="0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582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Floyd’s axiom of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x = 40 ∧ y = 2 ∧ b = 0 }</a:t>
            </a:r>
          </a:p>
          <a:p>
            <a:pPr marL="118872" indent="0">
              <a:buNone/>
            </a:pPr>
            <a:r>
              <a:rPr lang="en-US" b="1" dirty="0" smtClean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US" b="1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:= </a:t>
            </a:r>
            <a:r>
              <a:rPr lang="en-US" b="1" dirty="0" smtClean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+ y</a:t>
            </a:r>
            <a:endParaRPr lang="en-US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∃x</a:t>
            </a:r>
            <a:r>
              <a:rPr lang="en-US" baseline="-25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  <a:p>
            <a:pPr marL="118872" indent="0">
              <a:buNone/>
            </a:pPr>
            <a:r>
              <a:rPr lang="en-US" dirty="0" smtClean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US" baseline="-25000" dirty="0" smtClean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dirty="0" smtClean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y</a:t>
            </a:r>
          </a:p>
          <a:p>
            <a:pPr marL="118872" indent="0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∧ (x</a:t>
            </a:r>
            <a:r>
              <a:rPr lang="en-US" baseline="-25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40 ∧ y = 2 ∧ b = 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0)</a:t>
            </a:r>
          </a:p>
          <a:p>
            <a:pPr marL="118872" indent="0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8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</a:t>
            </a:r>
            <a:r>
              <a:rPr lang="en-US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2676525"/>
            <a:ext cx="33337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067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Floyd’s axiom of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x = 40 ∧ y = 2 ∧ b = 0 }</a:t>
            </a:r>
          </a:p>
          <a:p>
            <a:pPr marL="118872" indent="0">
              <a:buNone/>
            </a:pPr>
            <a:r>
              <a:rPr lang="en-US" b="1" dirty="0" smtClean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US" b="1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:= </a:t>
            </a:r>
            <a:r>
              <a:rPr lang="en-US" b="1" dirty="0" smtClean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+ y</a:t>
            </a:r>
            <a:endParaRPr lang="en-US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</a:t>
            </a:r>
            <a:r>
              <a:rPr lang="en-US" dirty="0" smtClean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40 + y 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∧ y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2 ∧ b = 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 }</a:t>
            </a:r>
          </a:p>
        </p:txBody>
      </p:sp>
    </p:spTree>
    <p:extLst>
      <p:ext uri="{BB962C8B-B14F-4D97-AF65-F5344CB8AC3E}">
        <p14:creationId xmlns:p14="http://schemas.microsoft.com/office/powerpoint/2010/main" val="183829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modes of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Forward</a:t>
            </a:r>
            <a:r>
              <a:rPr lang="en-US" dirty="0" smtClean="0"/>
              <a:t> reasoning</a:t>
            </a:r>
          </a:p>
          <a:p>
            <a:pPr marL="457200" lvl="1" indent="0">
              <a:buNone/>
            </a:pPr>
            <a:r>
              <a:rPr lang="en-US" dirty="0" smtClean="0"/>
              <a:t>I know some facts at the beginning of execution…</a:t>
            </a:r>
          </a:p>
          <a:p>
            <a:pPr marL="457200" lvl="1" indent="0">
              <a:buNone/>
            </a:pPr>
            <a:r>
              <a:rPr lang="en-US" dirty="0" smtClean="0"/>
              <a:t>…I can compute the set of known facts at the end of execution</a:t>
            </a:r>
          </a:p>
          <a:p>
            <a:r>
              <a:rPr lang="en-US" b="1" dirty="0" smtClean="0"/>
              <a:t>Backward</a:t>
            </a:r>
            <a:r>
              <a:rPr lang="en-US" dirty="0" smtClean="0"/>
              <a:t> reasoning</a:t>
            </a:r>
          </a:p>
          <a:p>
            <a:pPr marL="457200" lvl="1" indent="0">
              <a:buNone/>
            </a:pPr>
            <a:r>
              <a:rPr lang="en-US" dirty="0"/>
              <a:t>I</a:t>
            </a:r>
            <a:r>
              <a:rPr lang="en-US" dirty="0" smtClean="0"/>
              <a:t> want some facts to be true at the end of execution…</a:t>
            </a:r>
          </a:p>
          <a:p>
            <a:pPr marL="457200" lvl="1" indent="0">
              <a:buNone/>
            </a:pPr>
            <a:r>
              <a:rPr lang="en-US" dirty="0" smtClean="0"/>
              <a:t>…I can compute the necessary conditions for the beginning of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42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Automating the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couple years later, Dijkstra will discover that:</a:t>
            </a:r>
          </a:p>
          <a:p>
            <a:pPr lvl="1"/>
            <a:r>
              <a:rPr lang="en-US" dirty="0" smtClean="0"/>
              <a:t>given a post-condition, there exists a </a:t>
            </a:r>
            <a:r>
              <a:rPr lang="en-US" b="1" dirty="0" smtClean="0"/>
              <a:t>weakest pre-condition</a:t>
            </a:r>
            <a:r>
              <a:rPr lang="en-US" dirty="0" smtClean="0"/>
              <a:t>, i.e. a minimal set of conditions to ensure the post-condition</a:t>
            </a:r>
          </a:p>
          <a:p>
            <a:pPr lvl="1"/>
            <a:r>
              <a:rPr lang="en-US" dirty="0" smtClean="0"/>
              <a:t>given a pre-condition, there exists a </a:t>
            </a:r>
            <a:r>
              <a:rPr lang="en-US" b="1" dirty="0" smtClean="0"/>
              <a:t>strongest post-condition</a:t>
            </a:r>
            <a:r>
              <a:rPr lang="en-US" dirty="0" smtClean="0"/>
              <a:t>, i.e. a maximal amount of facts that are ensured by the pre-condition</a:t>
            </a:r>
          </a:p>
          <a:p>
            <a:pPr lvl="1"/>
            <a:r>
              <a:rPr lang="en-US" dirty="0" smtClean="0"/>
              <a:t>and those can often be derived </a:t>
            </a:r>
            <a:r>
              <a:rPr lang="en-US" b="1" dirty="0" smtClean="0"/>
              <a:t>automatically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7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the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Hoare’s axiom of assignment was the weakest pre-condition for assignment!</a:t>
            </a:r>
          </a:p>
          <a:p>
            <a:endParaRPr lang="en-US" dirty="0"/>
          </a:p>
          <a:p>
            <a:r>
              <a:rPr lang="en-US" dirty="0" smtClean="0"/>
              <a:t>Floyd’s axiom of assignment was the strongest post-condition for assignment!</a:t>
            </a:r>
          </a:p>
          <a:p>
            <a:endParaRPr lang="en-US" dirty="0"/>
          </a:p>
          <a:p>
            <a:r>
              <a:rPr lang="en-US" dirty="0" smtClean="0"/>
              <a:t>Those capture the notion of </a:t>
            </a:r>
            <a:r>
              <a:rPr lang="en-US" b="1" dirty="0" smtClean="0"/>
              <a:t>preciseness</a:t>
            </a:r>
            <a:r>
              <a:rPr lang="en-US" dirty="0" smtClean="0"/>
              <a:t> we cared about earlier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26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loopy problem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2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loopy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P</a:t>
            </a:r>
            <a:r>
              <a:rPr lang="en-US" baseline="-25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(x) ∧ P</a:t>
            </a:r>
            <a:r>
              <a:rPr lang="en-US" baseline="-25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(y) }</a:t>
            </a:r>
          </a:p>
          <a:p>
            <a:pPr marL="118872" indent="0">
              <a:buNone/>
            </a:pPr>
            <a:r>
              <a:rPr lang="en-US" b="1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!done do</a:t>
            </a:r>
          </a:p>
          <a:p>
            <a:pPr marL="118872" indent="0">
              <a:buNone/>
            </a:pPr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x := f(x)</a:t>
            </a:r>
          </a:p>
          <a:p>
            <a:pPr marL="118872" indent="0">
              <a:buNone/>
            </a:pPr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done := done?(x)</a:t>
            </a:r>
            <a:endParaRPr lang="en-US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??? }</a:t>
            </a:r>
          </a:p>
          <a:p>
            <a:pPr marL="118872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 smtClean="0">
                <a:ea typeface="Menlo" panose="020B0609030804020204" pitchFamily="49" charset="0"/>
                <a:cs typeface="Menlo" panose="020B0609030804020204" pitchFamily="49" charset="0"/>
              </a:rPr>
              <a:t>What do we know after the loop ends?</a:t>
            </a:r>
          </a:p>
        </p:txBody>
      </p:sp>
    </p:spTree>
    <p:extLst>
      <p:ext uri="{BB962C8B-B14F-4D97-AF65-F5344CB8AC3E}">
        <p14:creationId xmlns:p14="http://schemas.microsoft.com/office/powerpoint/2010/main" val="219650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of iteration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 algn="ctr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I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∧ 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 </a:t>
            </a:r>
            <a:r>
              <a:rPr lang="en-US" b="1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 }</a:t>
            </a:r>
          </a:p>
          <a:p>
            <a:pPr marL="118872" indent="0" algn="ctr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―――――――――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―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――――――――――――――――――――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 algn="ctr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 } </a:t>
            </a:r>
            <a:r>
              <a:rPr lang="en-US" b="1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C do S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 I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∧ 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¬C }</a:t>
            </a:r>
          </a:p>
          <a:p>
            <a:endParaRPr lang="en-US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 smtClean="0">
                <a:ea typeface="Menlo" panose="020B0609030804020204" pitchFamily="49" charset="0"/>
                <a:cs typeface="Menlo" panose="020B0609030804020204" pitchFamily="49" charset="0"/>
              </a:rPr>
              <a:t>This rule introduces the notion of a </a:t>
            </a:r>
            <a:r>
              <a:rPr lang="en-US" b="1" dirty="0" smtClean="0">
                <a:ea typeface="Menlo" panose="020B0609030804020204" pitchFamily="49" charset="0"/>
                <a:cs typeface="Menlo" panose="020B0609030804020204" pitchFamily="49" charset="0"/>
              </a:rPr>
              <a:t>loop invariant</a:t>
            </a:r>
            <a:r>
              <a:rPr lang="en-US" dirty="0" smtClean="0">
                <a:ea typeface="Menlo" panose="020B0609030804020204" pitchFamily="49" charset="0"/>
                <a:cs typeface="Menlo" panose="020B0609030804020204" pitchFamily="49" charset="0"/>
              </a:rPr>
              <a:t>: a property I that is preserved by the loop body</a:t>
            </a:r>
            <a:endParaRPr lang="en-US" dirty="0"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48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invariant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495800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 := a</a:t>
            </a:r>
          </a:p>
          <a:p>
            <a:pPr marL="118872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(m ⩾ b) {</a:t>
            </a:r>
          </a:p>
          <a:p>
            <a:pPr marL="118872" indent="0">
              <a:buNone/>
            </a:pPr>
            <a:endParaRPr lang="en-US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 := m - b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endParaRPr lang="en-US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38200" y="1164772"/>
            <a:ext cx="8001000" cy="533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118872" indent="0" algn="ctr">
              <a:buNone/>
            </a:pPr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 ⩾ 0 ∧ ∃ n </a:t>
            </a:r>
            <a:r>
              <a:rPr lang="en-US" sz="3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⩾ 0</a:t>
            </a:r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a = n*b + m 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135169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I: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667000"/>
            <a:ext cx="8001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8872" indent="0">
              <a:buNone/>
            </a:pPr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609600" y="3886200"/>
            <a:ext cx="8001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8872" indent="0">
              <a:buNone/>
            </a:pPr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 ∧ </a:t>
            </a:r>
            <a:r>
              <a:rPr lang="en-US" sz="3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 ⩾ b</a:t>
            </a:r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endParaRPr lang="en-US" sz="3200" dirty="0"/>
          </a:p>
        </p:txBody>
      </p:sp>
      <p:sp>
        <p:nvSpPr>
          <p:cNvPr id="8" name="Rounded Rectangle 7"/>
          <p:cNvSpPr/>
          <p:nvPr/>
        </p:nvSpPr>
        <p:spPr>
          <a:xfrm>
            <a:off x="609600" y="4953000"/>
            <a:ext cx="8001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8872" indent="0">
              <a:buNone/>
            </a:pPr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endParaRPr lang="en-US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609600" y="6172200"/>
            <a:ext cx="8001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8872" indent="0">
              <a:buNone/>
            </a:pPr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3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∧ ¬</a:t>
            </a:r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 </a:t>
            </a:r>
            <a:r>
              <a:rPr lang="en-US" sz="3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⩾ </a:t>
            </a:r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651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boogie!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rise4fun.com/Boogie</a:t>
            </a:r>
            <a:endParaRPr lang="en-US" dirty="0" smtClean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Boogie is an automated verifier from Microsoft Research based on Floyd-Hoare automatic verification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+ lot of cool work on “guessing” loop invariants!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82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heap of problems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Tony Hoare’s starting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Menlo" panose="020B0609030804020204" pitchFamily="49" charset="0"/>
                <a:cs typeface="Menlo" panose="020B0609030804020204" pitchFamily="49" charset="0"/>
              </a:rPr>
              <a:t>Program execution is an exact science,</a:t>
            </a:r>
          </a:p>
          <a:p>
            <a:endParaRPr lang="en-US" dirty="0"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 smtClean="0">
                <a:ea typeface="Menlo" panose="020B0609030804020204" pitchFamily="49" charset="0"/>
                <a:cs typeface="Menlo" panose="020B0609030804020204" pitchFamily="49" charset="0"/>
              </a:rPr>
              <a:t>so we can reason about programs </a:t>
            </a:r>
            <a:r>
              <a:rPr lang="en-US" b="1" dirty="0" smtClean="0">
                <a:ea typeface="Menlo" panose="020B0609030804020204" pitchFamily="49" charset="0"/>
                <a:cs typeface="Menlo" panose="020B0609030804020204" pitchFamily="49" charset="0"/>
              </a:rPr>
              <a:t>deductively</a:t>
            </a:r>
            <a:r>
              <a:rPr lang="en-US" dirty="0" smtClean="0"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endParaRPr lang="en-US" dirty="0"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 smtClean="0">
                <a:ea typeface="Menlo" panose="020B0609030804020204" pitchFamily="49" charset="0"/>
                <a:cs typeface="Menlo" panose="020B0609030804020204" pitchFamily="49" charset="0"/>
              </a:rPr>
              <a:t>therefore, we should elucidate the </a:t>
            </a:r>
            <a:r>
              <a:rPr lang="en-US" b="1" dirty="0" smtClean="0">
                <a:ea typeface="Menlo" panose="020B0609030804020204" pitchFamily="49" charset="0"/>
                <a:cs typeface="Menlo" panose="020B0609030804020204" pitchFamily="49" charset="0"/>
              </a:rPr>
              <a:t>axioms</a:t>
            </a:r>
            <a:r>
              <a:rPr lang="en-US" dirty="0" smtClean="0">
                <a:ea typeface="Menlo" panose="020B0609030804020204" pitchFamily="49" charset="0"/>
                <a:cs typeface="Menlo" panose="020B0609030804020204" pitchFamily="49" charset="0"/>
              </a:rPr>
              <a:t> and </a:t>
            </a:r>
            <a:r>
              <a:rPr lang="en-US" b="1" dirty="0" smtClean="0">
                <a:ea typeface="Menlo" panose="020B0609030804020204" pitchFamily="49" charset="0"/>
                <a:cs typeface="Menlo" panose="020B0609030804020204" pitchFamily="49" charset="0"/>
              </a:rPr>
              <a:t>rules</a:t>
            </a:r>
            <a:r>
              <a:rPr lang="en-US" dirty="0" smtClean="0">
                <a:ea typeface="Menlo" panose="020B0609030804020204" pitchFamily="49" charset="0"/>
                <a:cs typeface="Menlo" panose="020B0609030804020204" pitchFamily="49" charset="0"/>
              </a:rPr>
              <a:t> of reasoning about programs.</a:t>
            </a:r>
          </a:p>
        </p:txBody>
      </p:sp>
    </p:spTree>
    <p:extLst>
      <p:ext uri="{BB962C8B-B14F-4D97-AF65-F5344CB8AC3E}">
        <p14:creationId xmlns:p14="http://schemas.microsoft.com/office/powerpoint/2010/main" val="396324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are tricky!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 algn="ctr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{x↦0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∧ 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y↦0} [x] := 4 {x↦4 ∧ y↦0}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36576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90800" y="36576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1981200" y="39243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Rectangle 9"/>
          <p:cNvSpPr/>
          <p:nvPr/>
        </p:nvSpPr>
        <p:spPr>
          <a:xfrm>
            <a:off x="1447800" y="45720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90800" y="45720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2" name="Straight Arrow Connector 11"/>
          <p:cNvCxnSpPr>
            <a:stCxn id="10" idx="3"/>
            <a:endCxn id="11" idx="1"/>
          </p:cNvCxnSpPr>
          <p:nvPr/>
        </p:nvCxnSpPr>
        <p:spPr>
          <a:xfrm>
            <a:off x="1981200" y="48387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Rectangle 12"/>
          <p:cNvSpPr/>
          <p:nvPr/>
        </p:nvSpPr>
        <p:spPr>
          <a:xfrm>
            <a:off x="6019800" y="36576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62800" y="36576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5" name="Straight Arrow Connector 14"/>
          <p:cNvCxnSpPr>
            <a:stCxn id="13" idx="3"/>
            <a:endCxn id="14" idx="1"/>
          </p:cNvCxnSpPr>
          <p:nvPr/>
        </p:nvCxnSpPr>
        <p:spPr>
          <a:xfrm>
            <a:off x="6553200" y="39243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6019800" y="45720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62800" y="45720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8" name="Straight Arrow Connector 17"/>
          <p:cNvCxnSpPr>
            <a:stCxn id="16" idx="3"/>
            <a:endCxn id="17" idx="1"/>
          </p:cNvCxnSpPr>
          <p:nvPr/>
        </p:nvCxnSpPr>
        <p:spPr>
          <a:xfrm>
            <a:off x="6553200" y="48387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0103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 algn="ctr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{x↦0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∧ 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y↦0} [x] := 4 {x↦4 ∧ y↦0}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36576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90800" y="36576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1981200" y="39243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Rectangle 9"/>
          <p:cNvSpPr/>
          <p:nvPr/>
        </p:nvSpPr>
        <p:spPr>
          <a:xfrm>
            <a:off x="1447800" y="45720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2" name="Straight Arrow Connector 11"/>
          <p:cNvCxnSpPr>
            <a:stCxn id="10" idx="3"/>
            <a:endCxn id="7" idx="1"/>
          </p:cNvCxnSpPr>
          <p:nvPr/>
        </p:nvCxnSpPr>
        <p:spPr>
          <a:xfrm flipV="1">
            <a:off x="1981200" y="3924300"/>
            <a:ext cx="609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Rectangle 12"/>
          <p:cNvSpPr/>
          <p:nvPr/>
        </p:nvSpPr>
        <p:spPr>
          <a:xfrm>
            <a:off x="6019800" y="36576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62800" y="36576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5" name="Straight Arrow Connector 14"/>
          <p:cNvCxnSpPr>
            <a:stCxn id="13" idx="3"/>
            <a:endCxn id="14" idx="1"/>
          </p:cNvCxnSpPr>
          <p:nvPr/>
        </p:nvCxnSpPr>
        <p:spPr>
          <a:xfrm>
            <a:off x="6553200" y="39243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6019800" y="4572000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8" name="Straight Arrow Connector 17"/>
          <p:cNvCxnSpPr>
            <a:stCxn id="16" idx="3"/>
            <a:endCxn id="14" idx="1"/>
          </p:cNvCxnSpPr>
          <p:nvPr/>
        </p:nvCxnSpPr>
        <p:spPr>
          <a:xfrm flipV="1">
            <a:off x="6553200" y="3924300"/>
            <a:ext cx="609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Rounded Rectangle 7"/>
          <p:cNvSpPr/>
          <p:nvPr/>
        </p:nvSpPr>
        <p:spPr>
          <a:xfrm>
            <a:off x="1828800" y="5486400"/>
            <a:ext cx="5486400" cy="8382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We say that x and y are aliases.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745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big deal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 algn="ctr">
              <a:buNone/>
            </a:pPr>
            <a:endParaRPr lang="en-US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 algn="ctr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 algn="ctr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{x↦?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∧ 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y↦y</a:t>
            </a:r>
            <a:r>
              <a:rPr lang="en-US" baseline="-25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marL="118872" indent="0" algn="ctr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x] :=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</a:t>
            </a:r>
            <a:endParaRPr lang="en-US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 algn="ctr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US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x↦v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∧ ((x≠y∧y↦y</a:t>
            </a:r>
            <a:r>
              <a:rPr lang="en-US" baseline="-25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∨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</a:t>
            </a:r>
            <a:r>
              <a:rPr lang="en-US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y∧y↦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))}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38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big deal?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</a:t>
            </a:r>
            <a:r>
              <a:rPr lang="en-US" sz="2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≠ nil:</a:t>
            </a:r>
          </a:p>
          <a:p>
            <a:pPr marL="118872" indent="0">
              <a:buNone/>
            </a:pP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800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tmp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2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+ 1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endParaRPr lang="en-US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2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+ 1] 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j</a:t>
            </a:r>
            <a:endParaRPr lang="en-US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 = </a:t>
            </a:r>
            <a:r>
              <a:rPr lang="en-US" sz="2800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endParaRPr lang="en-US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800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2800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tmp</a:t>
            </a:r>
            <a:endParaRPr lang="en-US" sz="2800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78829" y="5127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21829" y="45937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78828" y="3603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907970" y="3603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78828" y="45937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21830" y="5127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86599" y="5127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29599" y="45937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86598" y="45937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229600" y="5127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7" name="Straight Arrow Connector 6"/>
          <p:cNvCxnSpPr>
            <a:endCxn id="11" idx="1"/>
          </p:cNvCxnSpPr>
          <p:nvPr/>
        </p:nvCxnSpPr>
        <p:spPr>
          <a:xfrm flipV="1">
            <a:off x="5045528" y="4860472"/>
            <a:ext cx="876301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8" idx="1"/>
          </p:cNvCxnSpPr>
          <p:nvPr/>
        </p:nvCxnSpPr>
        <p:spPr>
          <a:xfrm flipV="1">
            <a:off x="6188529" y="4860472"/>
            <a:ext cx="898069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4" idx="1"/>
          </p:cNvCxnSpPr>
          <p:nvPr/>
        </p:nvCxnSpPr>
        <p:spPr>
          <a:xfrm flipV="1">
            <a:off x="7353298" y="4860472"/>
            <a:ext cx="876301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43" idx="6"/>
          </p:cNvCxnSpPr>
          <p:nvPr/>
        </p:nvCxnSpPr>
        <p:spPr>
          <a:xfrm flipH="1">
            <a:off x="4408712" y="5393872"/>
            <a:ext cx="4087588" cy="85452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17" idx="0"/>
          </p:cNvCxnSpPr>
          <p:nvPr/>
        </p:nvCxnSpPr>
        <p:spPr>
          <a:xfrm>
            <a:off x="5045528" y="4136572"/>
            <a:ext cx="0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2"/>
            <a:endCxn id="43" idx="0"/>
          </p:cNvCxnSpPr>
          <p:nvPr/>
        </p:nvCxnSpPr>
        <p:spPr>
          <a:xfrm>
            <a:off x="4174670" y="4136572"/>
            <a:ext cx="5441" cy="188322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&quot;No&quot; Symbol 42"/>
          <p:cNvSpPr/>
          <p:nvPr/>
        </p:nvSpPr>
        <p:spPr>
          <a:xfrm>
            <a:off x="3951510" y="6019800"/>
            <a:ext cx="457202" cy="457200"/>
          </a:xfrm>
          <a:prstGeom prst="noSmoking">
            <a:avLst/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big deal?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</a:t>
            </a:r>
            <a:r>
              <a:rPr lang="en-US" sz="2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≠ nil:</a:t>
            </a:r>
          </a:p>
          <a:p>
            <a:pPr marL="118872" indent="0">
              <a:buNone/>
            </a:pPr>
            <a:r>
              <a:rPr lang="en-US" sz="2800" dirty="0" smtClean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▷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800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tmp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2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+ 1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endParaRPr lang="en-US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2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+ 1] 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j</a:t>
            </a:r>
            <a:endParaRPr lang="en-US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 = </a:t>
            </a:r>
            <a:r>
              <a:rPr lang="en-US" sz="2800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endParaRPr lang="en-US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800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2800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tmp</a:t>
            </a:r>
            <a:endParaRPr lang="en-US" sz="2800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78829" y="5127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21829" y="45937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78828" y="3603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907970" y="3603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78828" y="45937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21830" y="5127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86599" y="5127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29599" y="45937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86598" y="45937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229600" y="5127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7" name="Straight Arrow Connector 6"/>
          <p:cNvCxnSpPr>
            <a:endCxn id="11" idx="1"/>
          </p:cNvCxnSpPr>
          <p:nvPr/>
        </p:nvCxnSpPr>
        <p:spPr>
          <a:xfrm flipV="1">
            <a:off x="5045528" y="4860472"/>
            <a:ext cx="876301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8" idx="1"/>
          </p:cNvCxnSpPr>
          <p:nvPr/>
        </p:nvCxnSpPr>
        <p:spPr>
          <a:xfrm flipV="1">
            <a:off x="6188529" y="4860472"/>
            <a:ext cx="898069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4" idx="1"/>
          </p:cNvCxnSpPr>
          <p:nvPr/>
        </p:nvCxnSpPr>
        <p:spPr>
          <a:xfrm flipV="1">
            <a:off x="7353298" y="4860472"/>
            <a:ext cx="876301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43" idx="6"/>
          </p:cNvCxnSpPr>
          <p:nvPr/>
        </p:nvCxnSpPr>
        <p:spPr>
          <a:xfrm flipH="1">
            <a:off x="4408712" y="5393872"/>
            <a:ext cx="4087588" cy="85452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17" idx="0"/>
          </p:cNvCxnSpPr>
          <p:nvPr/>
        </p:nvCxnSpPr>
        <p:spPr>
          <a:xfrm>
            <a:off x="5045528" y="4136572"/>
            <a:ext cx="0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2"/>
            <a:endCxn id="43" idx="0"/>
          </p:cNvCxnSpPr>
          <p:nvPr/>
        </p:nvCxnSpPr>
        <p:spPr>
          <a:xfrm>
            <a:off x="4174670" y="4136572"/>
            <a:ext cx="5441" cy="188322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&quot;No&quot; Symbol 42"/>
          <p:cNvSpPr/>
          <p:nvPr/>
        </p:nvSpPr>
        <p:spPr>
          <a:xfrm>
            <a:off x="3951510" y="6019800"/>
            <a:ext cx="457202" cy="457200"/>
          </a:xfrm>
          <a:prstGeom prst="noSmoking">
            <a:avLst/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19106" y="3592286"/>
            <a:ext cx="533400" cy="5334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6185806" y="4125686"/>
            <a:ext cx="0" cy="4572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07245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big deal?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</a:t>
            </a:r>
            <a:r>
              <a:rPr lang="en-US" sz="2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≠ nil:</a:t>
            </a:r>
          </a:p>
          <a:p>
            <a:pPr marL="118872" indent="0">
              <a:buNone/>
            </a:pP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800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tmp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2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+ 1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endParaRPr lang="en-US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sz="28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▷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</a:t>
            </a:r>
            <a:r>
              <a:rPr lang="en-US" sz="2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+ 1] 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j</a:t>
            </a:r>
            <a:endParaRPr lang="en-US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 = </a:t>
            </a:r>
            <a:r>
              <a:rPr lang="en-US" sz="2800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endParaRPr lang="en-US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800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2800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tmp</a:t>
            </a:r>
            <a:endParaRPr lang="en-US" sz="2800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78829" y="5127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21829" y="45937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78828" y="3603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907970" y="3603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78828" y="45937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21830" y="5127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86599" y="5127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29599" y="45937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86598" y="45937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229600" y="5127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7" name="Straight Arrow Connector 6"/>
          <p:cNvCxnSpPr>
            <a:endCxn id="43" idx="7"/>
          </p:cNvCxnSpPr>
          <p:nvPr/>
        </p:nvCxnSpPr>
        <p:spPr>
          <a:xfrm flipH="1">
            <a:off x="4341756" y="5393872"/>
            <a:ext cx="703772" cy="692883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8" idx="1"/>
          </p:cNvCxnSpPr>
          <p:nvPr/>
        </p:nvCxnSpPr>
        <p:spPr>
          <a:xfrm flipV="1">
            <a:off x="6188529" y="4860472"/>
            <a:ext cx="898069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4" idx="1"/>
          </p:cNvCxnSpPr>
          <p:nvPr/>
        </p:nvCxnSpPr>
        <p:spPr>
          <a:xfrm flipV="1">
            <a:off x="7353298" y="4860472"/>
            <a:ext cx="876301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43" idx="6"/>
          </p:cNvCxnSpPr>
          <p:nvPr/>
        </p:nvCxnSpPr>
        <p:spPr>
          <a:xfrm flipH="1">
            <a:off x="4408712" y="5393872"/>
            <a:ext cx="4087588" cy="85452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17" idx="0"/>
          </p:cNvCxnSpPr>
          <p:nvPr/>
        </p:nvCxnSpPr>
        <p:spPr>
          <a:xfrm>
            <a:off x="5045528" y="4136572"/>
            <a:ext cx="0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2"/>
            <a:endCxn id="43" idx="0"/>
          </p:cNvCxnSpPr>
          <p:nvPr/>
        </p:nvCxnSpPr>
        <p:spPr>
          <a:xfrm>
            <a:off x="4174670" y="4136572"/>
            <a:ext cx="5441" cy="188322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&quot;No&quot; Symbol 42"/>
          <p:cNvSpPr/>
          <p:nvPr/>
        </p:nvSpPr>
        <p:spPr>
          <a:xfrm>
            <a:off x="3951510" y="6019800"/>
            <a:ext cx="457202" cy="457200"/>
          </a:xfrm>
          <a:prstGeom prst="noSmoking">
            <a:avLst/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19106" y="3592286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6185806" y="4125686"/>
            <a:ext cx="0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22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big deal?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</a:t>
            </a:r>
            <a:r>
              <a:rPr lang="en-US" sz="2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≠ nil:</a:t>
            </a:r>
          </a:p>
          <a:p>
            <a:pPr marL="118872" indent="0">
              <a:buNone/>
            </a:pP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800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tmp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2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+ 1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endParaRPr lang="en-US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2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+ 1] 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j</a:t>
            </a:r>
            <a:endParaRPr lang="en-US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sz="28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▷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j = </a:t>
            </a:r>
            <a:r>
              <a:rPr lang="en-US" sz="2800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endParaRPr lang="en-US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800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2800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tmp</a:t>
            </a:r>
            <a:endParaRPr lang="en-US" sz="2800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78829" y="5127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21829" y="45937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78828" y="3603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907970" y="3603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78828" y="45937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21830" y="5127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86599" y="5127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29599" y="45937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86598" y="45937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229600" y="5127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7" name="Straight Arrow Connector 6"/>
          <p:cNvCxnSpPr>
            <a:endCxn id="43" idx="7"/>
          </p:cNvCxnSpPr>
          <p:nvPr/>
        </p:nvCxnSpPr>
        <p:spPr>
          <a:xfrm flipH="1">
            <a:off x="4341756" y="5393872"/>
            <a:ext cx="703772" cy="69288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8" idx="1"/>
          </p:cNvCxnSpPr>
          <p:nvPr/>
        </p:nvCxnSpPr>
        <p:spPr>
          <a:xfrm flipV="1">
            <a:off x="6188529" y="4860472"/>
            <a:ext cx="898069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4" idx="1"/>
          </p:cNvCxnSpPr>
          <p:nvPr/>
        </p:nvCxnSpPr>
        <p:spPr>
          <a:xfrm flipV="1">
            <a:off x="7353298" y="4860472"/>
            <a:ext cx="876301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43" idx="6"/>
          </p:cNvCxnSpPr>
          <p:nvPr/>
        </p:nvCxnSpPr>
        <p:spPr>
          <a:xfrm flipH="1">
            <a:off x="4408712" y="5393872"/>
            <a:ext cx="4087588" cy="85452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17" idx="0"/>
          </p:cNvCxnSpPr>
          <p:nvPr/>
        </p:nvCxnSpPr>
        <p:spPr>
          <a:xfrm>
            <a:off x="5045528" y="4136572"/>
            <a:ext cx="0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2"/>
            <a:endCxn id="17" idx="0"/>
          </p:cNvCxnSpPr>
          <p:nvPr/>
        </p:nvCxnSpPr>
        <p:spPr>
          <a:xfrm>
            <a:off x="4174670" y="4136572"/>
            <a:ext cx="870858" cy="457200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&quot;No&quot; Symbol 42"/>
          <p:cNvSpPr/>
          <p:nvPr/>
        </p:nvSpPr>
        <p:spPr>
          <a:xfrm>
            <a:off x="3951510" y="6019800"/>
            <a:ext cx="457202" cy="457200"/>
          </a:xfrm>
          <a:prstGeom prst="noSmoking">
            <a:avLst/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19106" y="3592286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6185806" y="4125686"/>
            <a:ext cx="0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92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big deal?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</a:t>
            </a:r>
            <a:r>
              <a:rPr lang="en-US" sz="2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≠ nil:</a:t>
            </a:r>
          </a:p>
          <a:p>
            <a:pPr marL="118872" indent="0">
              <a:buNone/>
            </a:pP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800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tmp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2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+ 1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endParaRPr lang="en-US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2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+ 1] 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j</a:t>
            </a:r>
            <a:endParaRPr lang="en-US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 = </a:t>
            </a:r>
            <a:r>
              <a:rPr lang="en-US" sz="2800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endParaRPr lang="en-US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sz="28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▷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800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2800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tmp</a:t>
            </a:r>
            <a:endParaRPr lang="en-US" sz="2800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78829" y="5127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21829" y="45937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78828" y="3603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907970" y="3603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78828" y="45937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21830" y="5127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86599" y="5127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29599" y="45937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86598" y="45937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229600" y="5127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7" name="Straight Arrow Connector 6"/>
          <p:cNvCxnSpPr>
            <a:endCxn id="43" idx="7"/>
          </p:cNvCxnSpPr>
          <p:nvPr/>
        </p:nvCxnSpPr>
        <p:spPr>
          <a:xfrm flipH="1">
            <a:off x="4341756" y="5393872"/>
            <a:ext cx="703772" cy="69288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8" idx="1"/>
          </p:cNvCxnSpPr>
          <p:nvPr/>
        </p:nvCxnSpPr>
        <p:spPr>
          <a:xfrm flipV="1">
            <a:off x="6188529" y="4860472"/>
            <a:ext cx="898069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4" idx="1"/>
          </p:cNvCxnSpPr>
          <p:nvPr/>
        </p:nvCxnSpPr>
        <p:spPr>
          <a:xfrm flipV="1">
            <a:off x="7353298" y="4860472"/>
            <a:ext cx="876301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43" idx="6"/>
          </p:cNvCxnSpPr>
          <p:nvPr/>
        </p:nvCxnSpPr>
        <p:spPr>
          <a:xfrm flipH="1">
            <a:off x="4408712" y="5393872"/>
            <a:ext cx="4087588" cy="85452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11" idx="0"/>
          </p:cNvCxnSpPr>
          <p:nvPr/>
        </p:nvCxnSpPr>
        <p:spPr>
          <a:xfrm>
            <a:off x="5045528" y="4136572"/>
            <a:ext cx="1143001" cy="457200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2"/>
            <a:endCxn id="17" idx="0"/>
          </p:cNvCxnSpPr>
          <p:nvPr/>
        </p:nvCxnSpPr>
        <p:spPr>
          <a:xfrm>
            <a:off x="4174670" y="4136572"/>
            <a:ext cx="870858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&quot;No&quot; Symbol 42"/>
          <p:cNvSpPr/>
          <p:nvPr/>
        </p:nvSpPr>
        <p:spPr>
          <a:xfrm>
            <a:off x="3951510" y="6019800"/>
            <a:ext cx="457202" cy="457200"/>
          </a:xfrm>
          <a:prstGeom prst="noSmoking">
            <a:avLst/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19106" y="3592286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6185806" y="4125686"/>
            <a:ext cx="0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79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big deal?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</a:t>
            </a:r>
            <a:r>
              <a:rPr lang="en-US" sz="2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≠ nil:</a:t>
            </a:r>
          </a:p>
          <a:p>
            <a:pPr marL="118872" indent="0">
              <a:buNone/>
            </a:pPr>
            <a:r>
              <a:rPr lang="en-US" sz="28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▷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800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tmp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2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+ 1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endParaRPr lang="en-US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2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+ 1] 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j</a:t>
            </a:r>
            <a:endParaRPr lang="en-US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 = </a:t>
            </a:r>
            <a:r>
              <a:rPr lang="en-US" sz="2800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endParaRPr lang="en-US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800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2800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tmp</a:t>
            </a:r>
            <a:endParaRPr lang="en-US" sz="2800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78829" y="5127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21829" y="45937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78828" y="3603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907970" y="3603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78828" y="45937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21830" y="5127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86599" y="5127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29599" y="45937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86598" y="45937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229600" y="5127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7" name="Straight Arrow Connector 6"/>
          <p:cNvCxnSpPr>
            <a:endCxn id="43" idx="7"/>
          </p:cNvCxnSpPr>
          <p:nvPr/>
        </p:nvCxnSpPr>
        <p:spPr>
          <a:xfrm flipH="1">
            <a:off x="4341756" y="5393872"/>
            <a:ext cx="703772" cy="69288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8" idx="1"/>
          </p:cNvCxnSpPr>
          <p:nvPr/>
        </p:nvCxnSpPr>
        <p:spPr>
          <a:xfrm flipV="1">
            <a:off x="6188529" y="4860472"/>
            <a:ext cx="898069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4" idx="1"/>
          </p:cNvCxnSpPr>
          <p:nvPr/>
        </p:nvCxnSpPr>
        <p:spPr>
          <a:xfrm flipV="1">
            <a:off x="7353298" y="4860472"/>
            <a:ext cx="876301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43" idx="6"/>
          </p:cNvCxnSpPr>
          <p:nvPr/>
        </p:nvCxnSpPr>
        <p:spPr>
          <a:xfrm flipH="1">
            <a:off x="4408712" y="5393872"/>
            <a:ext cx="4087588" cy="85452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11" idx="0"/>
          </p:cNvCxnSpPr>
          <p:nvPr/>
        </p:nvCxnSpPr>
        <p:spPr>
          <a:xfrm>
            <a:off x="5045528" y="4136572"/>
            <a:ext cx="1143001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2"/>
            <a:endCxn id="17" idx="0"/>
          </p:cNvCxnSpPr>
          <p:nvPr/>
        </p:nvCxnSpPr>
        <p:spPr>
          <a:xfrm>
            <a:off x="4174670" y="4136572"/>
            <a:ext cx="870858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&quot;No&quot; Symbol 42"/>
          <p:cNvSpPr/>
          <p:nvPr/>
        </p:nvSpPr>
        <p:spPr>
          <a:xfrm>
            <a:off x="3951510" y="6019800"/>
            <a:ext cx="457202" cy="457200"/>
          </a:xfrm>
          <a:prstGeom prst="noSmoking">
            <a:avLst/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19106" y="3592286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2" name="Straight Arrow Connector 21"/>
          <p:cNvCxnSpPr>
            <a:stCxn id="21" idx="2"/>
            <a:endCxn id="28" idx="0"/>
          </p:cNvCxnSpPr>
          <p:nvPr/>
        </p:nvCxnSpPr>
        <p:spPr>
          <a:xfrm>
            <a:off x="6185806" y="4125686"/>
            <a:ext cx="1167492" cy="468086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27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big deal?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</a:t>
            </a:r>
            <a:r>
              <a:rPr lang="en-US" sz="2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≠ nil:</a:t>
            </a:r>
          </a:p>
          <a:p>
            <a:pPr marL="118872" indent="0">
              <a:buNone/>
            </a:pP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800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tmp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2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+ 1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endParaRPr lang="en-US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sz="28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▷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</a:t>
            </a:r>
            <a:r>
              <a:rPr lang="en-US" sz="2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+ 1] 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j</a:t>
            </a:r>
            <a:endParaRPr lang="en-US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 = </a:t>
            </a:r>
            <a:r>
              <a:rPr lang="en-US" sz="2800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endParaRPr lang="en-US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800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2800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tmp</a:t>
            </a:r>
            <a:endParaRPr lang="en-US" sz="2800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78829" y="5127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21829" y="45937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78828" y="3603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907970" y="3603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78828" y="45937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21830" y="5127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86599" y="5127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29599" y="45937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86598" y="45937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229600" y="5127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7" name="Straight Arrow Connector 6"/>
          <p:cNvCxnSpPr>
            <a:endCxn id="43" idx="7"/>
          </p:cNvCxnSpPr>
          <p:nvPr/>
        </p:nvCxnSpPr>
        <p:spPr>
          <a:xfrm flipH="1">
            <a:off x="4341756" y="5393872"/>
            <a:ext cx="703772" cy="69288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7" idx="3"/>
          </p:cNvCxnSpPr>
          <p:nvPr/>
        </p:nvCxnSpPr>
        <p:spPr>
          <a:xfrm flipH="1" flipV="1">
            <a:off x="5312228" y="4860472"/>
            <a:ext cx="876301" cy="533400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4" idx="1"/>
          </p:cNvCxnSpPr>
          <p:nvPr/>
        </p:nvCxnSpPr>
        <p:spPr>
          <a:xfrm flipV="1">
            <a:off x="7353298" y="4860472"/>
            <a:ext cx="876301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43" idx="6"/>
          </p:cNvCxnSpPr>
          <p:nvPr/>
        </p:nvCxnSpPr>
        <p:spPr>
          <a:xfrm flipH="1">
            <a:off x="4408712" y="5393872"/>
            <a:ext cx="4087588" cy="85452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11" idx="0"/>
          </p:cNvCxnSpPr>
          <p:nvPr/>
        </p:nvCxnSpPr>
        <p:spPr>
          <a:xfrm>
            <a:off x="5045528" y="4136572"/>
            <a:ext cx="1143001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2"/>
            <a:endCxn id="17" idx="0"/>
          </p:cNvCxnSpPr>
          <p:nvPr/>
        </p:nvCxnSpPr>
        <p:spPr>
          <a:xfrm>
            <a:off x="4174670" y="4136572"/>
            <a:ext cx="870858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&quot;No&quot; Symbol 42"/>
          <p:cNvSpPr/>
          <p:nvPr/>
        </p:nvSpPr>
        <p:spPr>
          <a:xfrm>
            <a:off x="3951510" y="6019800"/>
            <a:ext cx="457202" cy="457200"/>
          </a:xfrm>
          <a:prstGeom prst="noSmoking">
            <a:avLst/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19106" y="3592286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2" name="Straight Arrow Connector 21"/>
          <p:cNvCxnSpPr>
            <a:stCxn id="21" idx="2"/>
            <a:endCxn id="28" idx="0"/>
          </p:cNvCxnSpPr>
          <p:nvPr/>
        </p:nvCxnSpPr>
        <p:spPr>
          <a:xfrm>
            <a:off x="6185806" y="4125686"/>
            <a:ext cx="1167492" cy="46808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52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to start!?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Coming up with axioms for computer arithmetic is already challenging: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+ y = y + x</a:t>
            </a:r>
          </a:p>
          <a:p>
            <a:pPr marL="118872" indent="0">
              <a:buNone/>
            </a:pPr>
            <a:endParaRPr lang="en-US" dirty="0" smtClean="0"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+ 1 &gt; x</a:t>
            </a:r>
          </a:p>
          <a:p>
            <a:pPr marL="118872" indent="0">
              <a:buNone/>
            </a:pPr>
            <a:endParaRPr lang="en-US" dirty="0"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(x + y) – y = x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943600" y="2974848"/>
            <a:ext cx="2971800" cy="6096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Sure…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5943600" y="4114800"/>
            <a:ext cx="2971800" cy="6096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…overflows?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5943600" y="5181600"/>
            <a:ext cx="2971800" cy="6096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…floating point?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6443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big deal?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</a:t>
            </a:r>
            <a:r>
              <a:rPr lang="en-US" sz="2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≠ nil:</a:t>
            </a:r>
          </a:p>
          <a:p>
            <a:pPr marL="118872" indent="0">
              <a:buNone/>
            </a:pP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800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tmp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2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+ 1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endParaRPr lang="en-US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2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+ 1] 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j</a:t>
            </a:r>
            <a:endParaRPr lang="en-US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sz="28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▷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j = </a:t>
            </a:r>
            <a:r>
              <a:rPr lang="en-US" sz="2800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endParaRPr lang="en-US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800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2800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tmp</a:t>
            </a:r>
            <a:endParaRPr lang="en-US" sz="2800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78829" y="5127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21829" y="45937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78828" y="3603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907970" y="3603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78828" y="45937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21830" y="5127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86599" y="5127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29599" y="45937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86598" y="45937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229600" y="5127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7" name="Straight Arrow Connector 6"/>
          <p:cNvCxnSpPr>
            <a:endCxn id="43" idx="7"/>
          </p:cNvCxnSpPr>
          <p:nvPr/>
        </p:nvCxnSpPr>
        <p:spPr>
          <a:xfrm flipH="1">
            <a:off x="4341756" y="5393872"/>
            <a:ext cx="703772" cy="69288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7" idx="3"/>
          </p:cNvCxnSpPr>
          <p:nvPr/>
        </p:nvCxnSpPr>
        <p:spPr>
          <a:xfrm flipH="1" flipV="1">
            <a:off x="5312228" y="4860472"/>
            <a:ext cx="876301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4" idx="1"/>
          </p:cNvCxnSpPr>
          <p:nvPr/>
        </p:nvCxnSpPr>
        <p:spPr>
          <a:xfrm flipV="1">
            <a:off x="7353298" y="4860472"/>
            <a:ext cx="876301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43" idx="6"/>
          </p:cNvCxnSpPr>
          <p:nvPr/>
        </p:nvCxnSpPr>
        <p:spPr>
          <a:xfrm flipH="1">
            <a:off x="4408712" y="5393872"/>
            <a:ext cx="4087588" cy="85452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11" idx="0"/>
          </p:cNvCxnSpPr>
          <p:nvPr/>
        </p:nvCxnSpPr>
        <p:spPr>
          <a:xfrm>
            <a:off x="5045528" y="4136572"/>
            <a:ext cx="1143001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2"/>
            <a:endCxn id="11" idx="0"/>
          </p:cNvCxnSpPr>
          <p:nvPr/>
        </p:nvCxnSpPr>
        <p:spPr>
          <a:xfrm>
            <a:off x="4174670" y="4136572"/>
            <a:ext cx="2013859" cy="457200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&quot;No&quot; Symbol 42"/>
          <p:cNvSpPr/>
          <p:nvPr/>
        </p:nvSpPr>
        <p:spPr>
          <a:xfrm>
            <a:off x="3951510" y="6019800"/>
            <a:ext cx="457202" cy="457200"/>
          </a:xfrm>
          <a:prstGeom prst="noSmoking">
            <a:avLst/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19106" y="3592286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2" name="Straight Arrow Connector 21"/>
          <p:cNvCxnSpPr>
            <a:stCxn id="21" idx="2"/>
            <a:endCxn id="28" idx="0"/>
          </p:cNvCxnSpPr>
          <p:nvPr/>
        </p:nvCxnSpPr>
        <p:spPr>
          <a:xfrm>
            <a:off x="6185806" y="4125686"/>
            <a:ext cx="1167492" cy="46808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31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big deal?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</a:t>
            </a:r>
            <a:r>
              <a:rPr lang="en-US" sz="2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≠ nil:</a:t>
            </a:r>
          </a:p>
          <a:p>
            <a:pPr marL="118872" indent="0">
              <a:buNone/>
            </a:pP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800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tmp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2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+ 1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endParaRPr lang="en-US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2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+ 1] 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j</a:t>
            </a:r>
            <a:endParaRPr lang="en-US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 = </a:t>
            </a:r>
            <a:r>
              <a:rPr lang="en-US" sz="2800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endParaRPr lang="en-US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sz="2800" dirty="0">
                <a:solidFill>
                  <a:srgbClr val="FFC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▷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800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2800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tmp</a:t>
            </a:r>
            <a:endParaRPr lang="en-US" sz="2800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78829" y="5127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21829" y="45937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78828" y="3603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907970" y="3603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78828" y="45937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21830" y="5127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86599" y="5127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29599" y="45937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86598" y="45937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229600" y="5127172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7" name="Straight Arrow Connector 6"/>
          <p:cNvCxnSpPr>
            <a:endCxn id="43" idx="7"/>
          </p:cNvCxnSpPr>
          <p:nvPr/>
        </p:nvCxnSpPr>
        <p:spPr>
          <a:xfrm flipH="1">
            <a:off x="4341756" y="5393872"/>
            <a:ext cx="703772" cy="69288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7" idx="3"/>
          </p:cNvCxnSpPr>
          <p:nvPr/>
        </p:nvCxnSpPr>
        <p:spPr>
          <a:xfrm flipH="1" flipV="1">
            <a:off x="5312228" y="4860472"/>
            <a:ext cx="876301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4" idx="1"/>
          </p:cNvCxnSpPr>
          <p:nvPr/>
        </p:nvCxnSpPr>
        <p:spPr>
          <a:xfrm flipV="1">
            <a:off x="7353298" y="4860472"/>
            <a:ext cx="876301" cy="5334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43" idx="6"/>
          </p:cNvCxnSpPr>
          <p:nvPr/>
        </p:nvCxnSpPr>
        <p:spPr>
          <a:xfrm flipH="1">
            <a:off x="4408712" y="5393872"/>
            <a:ext cx="4087588" cy="85452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2"/>
            <a:endCxn id="28" idx="0"/>
          </p:cNvCxnSpPr>
          <p:nvPr/>
        </p:nvCxnSpPr>
        <p:spPr>
          <a:xfrm>
            <a:off x="5045528" y="4136572"/>
            <a:ext cx="2307770" cy="457200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2"/>
            <a:endCxn id="11" idx="0"/>
          </p:cNvCxnSpPr>
          <p:nvPr/>
        </p:nvCxnSpPr>
        <p:spPr>
          <a:xfrm>
            <a:off x="4174670" y="4136572"/>
            <a:ext cx="2013859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&quot;No&quot; Symbol 42"/>
          <p:cNvSpPr/>
          <p:nvPr/>
        </p:nvSpPr>
        <p:spPr>
          <a:xfrm>
            <a:off x="3951510" y="6019800"/>
            <a:ext cx="457202" cy="457200"/>
          </a:xfrm>
          <a:prstGeom prst="noSmoking">
            <a:avLst/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19106" y="3592286"/>
            <a:ext cx="5334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2" name="Straight Arrow Connector 21"/>
          <p:cNvCxnSpPr>
            <a:stCxn id="21" idx="2"/>
            <a:endCxn id="28" idx="0"/>
          </p:cNvCxnSpPr>
          <p:nvPr/>
        </p:nvCxnSpPr>
        <p:spPr>
          <a:xfrm>
            <a:off x="6185806" y="4125686"/>
            <a:ext cx="1167492" cy="46808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5112070" y="1981200"/>
            <a:ext cx="3263260" cy="990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What is this loop’s invariant?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689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invariant (in plain logic)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(∃</a:t>
            </a:r>
            <a:r>
              <a:rPr lang="el-GR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α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l-GR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β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l-GR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α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∧ </a:t>
            </a:r>
            <a:r>
              <a:rPr lang="en-US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(j, </a:t>
            </a:r>
            <a:r>
              <a:rPr lang="el-GR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β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∧ </a:t>
            </a:r>
            <a:r>
              <a:rPr lang="el-GR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α</a:t>
            </a:r>
            <a:r>
              <a:rPr lang="en-US" baseline="-25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baseline="30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†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l-GR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α</a:t>
            </a:r>
            <a:r>
              <a:rPr lang="en-US" baseline="30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†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l-GR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β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118872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∧ </a:t>
            </a:r>
            <a:r>
              <a:rPr lang="en-US" dirty="0" err="1" smtClean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disjointlinkedlists</a:t>
            </a:r>
            <a:r>
              <a:rPr lang="en-US" dirty="0" smtClean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 smtClean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 smtClean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j)</a:t>
            </a:r>
            <a:endParaRPr lang="en-US" dirty="0">
              <a:solidFill>
                <a:schemeClr val="accent2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∧ … for all other data in the program, guarantee that they are disjoint from those two lists …</a:t>
            </a:r>
            <a:endParaRPr lang="en-US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91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invariant (in separation logic)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(∃</a:t>
            </a:r>
            <a:r>
              <a:rPr lang="el-GR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α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l-GR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β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l-GR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α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en-US" dirty="0" smtClean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(j, </a:t>
            </a:r>
            <a:r>
              <a:rPr lang="el-GR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β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∧ </a:t>
            </a:r>
            <a:r>
              <a:rPr lang="el-GR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α</a:t>
            </a:r>
            <a:r>
              <a:rPr lang="en-US" baseline="-25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baseline="30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†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l-GR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α</a:t>
            </a:r>
            <a:r>
              <a:rPr lang="en-US" baseline="30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†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l-GR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β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118872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cs typeface="Consolas" panose="020B0609020204030204" pitchFamily="49" charset="0"/>
              </a:rPr>
              <a:t>Separation logic introduces: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a notion of </a:t>
            </a:r>
            <a:r>
              <a:rPr lang="en-US" b="1" dirty="0" smtClean="0">
                <a:cs typeface="Consolas" panose="020B0609020204030204" pitchFamily="49" charset="0"/>
              </a:rPr>
              <a:t>domain</a:t>
            </a:r>
            <a:r>
              <a:rPr lang="en-US" dirty="0" smtClean="0">
                <a:cs typeface="Consolas" panose="020B0609020204030204" pitchFamily="49" charset="0"/>
              </a:rPr>
              <a:t> (or </a:t>
            </a:r>
            <a:r>
              <a:rPr lang="en-US" b="1" dirty="0" smtClean="0">
                <a:cs typeface="Consolas" panose="020B0609020204030204" pitchFamily="49" charset="0"/>
              </a:rPr>
              <a:t>footprint</a:t>
            </a:r>
            <a:r>
              <a:rPr lang="en-US" dirty="0" smtClean="0">
                <a:cs typeface="Consolas" panose="020B0609020204030204" pitchFamily="49" charset="0"/>
              </a:rPr>
              <a:t>) for each assertion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a notion of conjunction capturing the idea that the domains are </a:t>
            </a:r>
            <a:r>
              <a:rPr lang="en-US" b="1" dirty="0" smtClean="0">
                <a:cs typeface="Consolas" panose="020B0609020204030204" pitchFamily="49" charset="0"/>
              </a:rPr>
              <a:t>disjoint</a:t>
            </a:r>
            <a:r>
              <a:rPr lang="en-US" dirty="0" smtClean="0">
                <a:cs typeface="Consolas" panose="020B0609020204030204" pitchFamily="49" charset="0"/>
              </a:rPr>
              <a:t> and </a:t>
            </a:r>
            <a:r>
              <a:rPr lang="en-US" b="1" dirty="0" smtClean="0">
                <a:cs typeface="Consolas" panose="020B0609020204030204" pitchFamily="49" charset="0"/>
              </a:rPr>
              <a:t>precise</a:t>
            </a:r>
            <a:endParaRPr 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59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logic (</a:t>
            </a:r>
            <a:r>
              <a:rPr lang="en-US" dirty="0" err="1" smtClean="0"/>
              <a:t>disjointness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smtClean="0">
                <a:cs typeface="Consolas" panose="020B0609020204030204" pitchFamily="49" charset="0"/>
              </a:rPr>
              <a:t>These two assertions are now different:</a:t>
            </a:r>
          </a:p>
          <a:p>
            <a:pPr marL="118872" indent="0">
              <a:buNone/>
            </a:pPr>
            <a:endParaRPr lang="en-US" dirty="0"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x↦0 ∧ y↦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</a:p>
          <a:p>
            <a:pPr marL="118872" indent="0">
              <a:buNone/>
            </a:pPr>
            <a:endParaRPr lang="en-US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endParaRPr lang="en-US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↦0 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y↦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</a:p>
          <a:p>
            <a:pPr marL="118872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657600" y="2590800"/>
            <a:ext cx="4572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a typeface="Menlo" panose="020B0609030804020204" pitchFamily="49" charset="0"/>
                <a:cs typeface="Menlo" panose="020B0609030804020204" pitchFamily="49" charset="0"/>
              </a:rPr>
              <a:t>x points to </a:t>
            </a:r>
            <a:r>
              <a:rPr lang="en-US" sz="3200" dirty="0" smtClean="0">
                <a:ea typeface="Menlo" panose="020B0609030804020204" pitchFamily="49" charset="0"/>
                <a:cs typeface="Menlo" panose="020B0609030804020204" pitchFamily="49" charset="0"/>
              </a:rPr>
              <a:t>0,</a:t>
            </a:r>
          </a:p>
          <a:p>
            <a:pPr algn="ctr"/>
            <a:r>
              <a:rPr lang="en-US" sz="3200" dirty="0" smtClean="0">
                <a:ea typeface="Menlo" panose="020B0609030804020204" pitchFamily="49" charset="0"/>
                <a:cs typeface="Menlo" panose="020B0609030804020204" pitchFamily="49" charset="0"/>
              </a:rPr>
              <a:t>and </a:t>
            </a:r>
            <a:r>
              <a:rPr lang="en-US" sz="3200" dirty="0">
                <a:ea typeface="Menlo" panose="020B0609030804020204" pitchFamily="49" charset="0"/>
                <a:cs typeface="Menlo" panose="020B0609030804020204" pitchFamily="49" charset="0"/>
              </a:rPr>
              <a:t>y points to 0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3657600" y="4114800"/>
            <a:ext cx="45720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8872" indent="0" algn="ctr">
              <a:buNone/>
            </a:pPr>
            <a:r>
              <a:rPr lang="en-US" sz="3200" dirty="0">
                <a:ea typeface="Menlo" panose="020B0609030804020204" pitchFamily="49" charset="0"/>
                <a:cs typeface="Menlo" panose="020B0609030804020204" pitchFamily="49" charset="0"/>
              </a:rPr>
              <a:t>x points to </a:t>
            </a:r>
            <a:r>
              <a:rPr lang="en-US" sz="3200" dirty="0" smtClean="0">
                <a:ea typeface="Menlo" panose="020B0609030804020204" pitchFamily="49" charset="0"/>
                <a:cs typeface="Menlo" panose="020B0609030804020204" pitchFamily="49" charset="0"/>
              </a:rPr>
              <a:t>0,</a:t>
            </a:r>
          </a:p>
          <a:p>
            <a:pPr marL="118872" indent="0" algn="ctr">
              <a:buNone/>
            </a:pPr>
            <a:r>
              <a:rPr lang="en-US" sz="3200" dirty="0" smtClean="0">
                <a:ea typeface="Menlo" panose="020B0609030804020204" pitchFamily="49" charset="0"/>
                <a:cs typeface="Menlo" panose="020B0609030804020204" pitchFamily="49" charset="0"/>
              </a:rPr>
              <a:t>and </a:t>
            </a:r>
            <a:r>
              <a:rPr lang="en-US" sz="3200" dirty="0">
                <a:ea typeface="Menlo" panose="020B0609030804020204" pitchFamily="49" charset="0"/>
                <a:cs typeface="Menlo" panose="020B0609030804020204" pitchFamily="49" charset="0"/>
              </a:rPr>
              <a:t>y points to </a:t>
            </a:r>
            <a:r>
              <a:rPr lang="en-US" sz="3200" dirty="0" smtClean="0">
                <a:ea typeface="Menlo" panose="020B0609030804020204" pitchFamily="49" charset="0"/>
                <a:cs typeface="Menlo" panose="020B0609030804020204" pitchFamily="49" charset="0"/>
              </a:rPr>
              <a:t>0,</a:t>
            </a:r>
          </a:p>
          <a:p>
            <a:pPr marL="118872" indent="0" algn="ctr">
              <a:buNone/>
            </a:pPr>
            <a:r>
              <a:rPr lang="en-US" sz="3200" u="sng" dirty="0" smtClean="0">
                <a:ea typeface="Menlo" panose="020B0609030804020204" pitchFamily="49" charset="0"/>
                <a:cs typeface="Menlo" panose="020B0609030804020204" pitchFamily="49" charset="0"/>
              </a:rPr>
              <a:t>and x and y </a:t>
            </a:r>
            <a:r>
              <a:rPr lang="en-US" sz="3200" u="sng" dirty="0">
                <a:ea typeface="Menlo" panose="020B0609030804020204" pitchFamily="49" charset="0"/>
                <a:cs typeface="Menlo" panose="020B0609030804020204" pitchFamily="49" charset="0"/>
              </a:rPr>
              <a:t>do not </a:t>
            </a:r>
            <a:r>
              <a:rPr lang="en-US" sz="3200" u="sng" dirty="0" smtClean="0">
                <a:ea typeface="Menlo" panose="020B0609030804020204" pitchFamily="49" charset="0"/>
                <a:cs typeface="Menlo" panose="020B0609030804020204" pitchFamily="49" charset="0"/>
              </a:rPr>
              <a:t>alias</a:t>
            </a:r>
            <a:endParaRPr lang="en-US" sz="3200" dirty="0"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77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endParaRPr lang="en-US" sz="2800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WRONG:</a:t>
            </a:r>
          </a:p>
          <a:p>
            <a:pPr marL="118872" indent="0">
              <a:buNone/>
            </a:pP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x↦0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∧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y↦0} *x = 4 {x↦4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∧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y↦0}</a:t>
            </a:r>
          </a:p>
          <a:p>
            <a:pPr marL="118872" indent="0">
              <a:buNone/>
            </a:pPr>
            <a:endParaRPr lang="en-US" sz="2800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endParaRPr lang="en-US" sz="2800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CORRECT:</a:t>
            </a:r>
          </a:p>
          <a:p>
            <a:pPr marL="118872" indent="0">
              <a:buNone/>
            </a:pP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↦0 </a:t>
            </a:r>
            <a:r>
              <a:rPr lang="en-US" sz="2800" dirty="0" smtClean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y↦0} *x = 4 {x↦4 </a:t>
            </a:r>
            <a:r>
              <a:rPr lang="en-US" sz="2800" dirty="0" smtClean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y↦0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279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Verifying linked list reversal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</a:t>
            </a:r>
            <a:r>
              <a:rPr lang="en-US" sz="2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≠ nil:</a:t>
            </a:r>
          </a:p>
          <a:p>
            <a:pPr marL="118872" indent="0">
              <a:buNone/>
            </a:pPr>
            <a:endParaRPr lang="en-US" sz="2800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800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tmp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2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+ 1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endParaRPr lang="en-US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endParaRPr lang="en-US" sz="2800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[</a:t>
            </a:r>
            <a:r>
              <a:rPr lang="en-US" sz="2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+ 1] 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j</a:t>
            </a:r>
            <a:endParaRPr lang="en-US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endParaRPr lang="en-US" sz="2800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j = </a:t>
            </a:r>
            <a:r>
              <a:rPr lang="en-US" sz="2800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endParaRPr lang="en-US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endParaRPr lang="en-US" sz="2800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800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2800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tmp</a:t>
            </a:r>
            <a:endParaRPr lang="en-US" sz="2800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14400" y="1143000"/>
            <a:ext cx="8001000" cy="533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118872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∃</a:t>
            </a:r>
            <a:r>
              <a:rPr lang="el-GR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α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l-GR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β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2400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ll</a:t>
            </a:r>
            <a:r>
              <a:rPr lang="en-US" sz="24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2400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l-GR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α</a:t>
            </a:r>
            <a:r>
              <a:rPr lang="en-US" sz="24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* </a:t>
            </a:r>
            <a:r>
              <a:rPr lang="en-US" sz="2400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ll</a:t>
            </a:r>
            <a:r>
              <a:rPr lang="en-US" sz="24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(j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l-GR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β</a:t>
            </a:r>
            <a:r>
              <a:rPr lang="en-US" sz="24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∧ </a:t>
            </a:r>
            <a:r>
              <a:rPr lang="el-GR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α</a:t>
            </a:r>
            <a:r>
              <a:rPr lang="en-US" sz="2400" baseline="-25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2400" baseline="30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† 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l-GR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α</a:t>
            </a:r>
            <a:r>
              <a:rPr lang="en-US" sz="2400" baseline="30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†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l-GR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β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28600" y="1143000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I:</a:t>
            </a:r>
            <a:endParaRPr lang="en-US" sz="3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09600" y="2394858"/>
            <a:ext cx="8001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8872" indent="0">
              <a:buNone/>
            </a:pPr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 ∧ </a:t>
            </a:r>
            <a:r>
              <a:rPr lang="en-US" sz="3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3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≠ nil</a:t>
            </a:r>
            <a:endParaRPr lang="en-US" sz="3200" dirty="0"/>
          </a:p>
        </p:txBody>
      </p:sp>
      <p:sp>
        <p:nvSpPr>
          <p:cNvPr id="27" name="Rounded Rectangle 26"/>
          <p:cNvSpPr/>
          <p:nvPr/>
        </p:nvSpPr>
        <p:spPr>
          <a:xfrm>
            <a:off x="609600" y="6226626"/>
            <a:ext cx="8001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8872" indent="0">
              <a:buNone/>
            </a:pPr>
            <a:r>
              <a:rPr lang="en-US" sz="32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1921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Separation logic formulae are tight: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x↦0 * y↦0} </a:t>
            </a:r>
            <a:r>
              <a:rPr lang="en-US" dirty="0" smtClean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[x] := </a:t>
            </a: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{x↦</a:t>
            </a:r>
            <a:r>
              <a:rPr lang="en-US" dirty="0" smtClean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4}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 wrong!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The frame rule allows relaxing them:</a:t>
            </a:r>
          </a:p>
          <a:p>
            <a:pPr marL="0" indent="0" algn="ctr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{P} S {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marL="0" indent="0" algn="ctr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―――――――――――――――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―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―</a:t>
            </a:r>
          </a:p>
          <a:p>
            <a:pPr marL="0" indent="0" algn="ctr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 * R}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{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 * R}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95600" y="5715000"/>
            <a:ext cx="5715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8872" indent="0">
              <a:buNone/>
            </a:pPr>
            <a:r>
              <a:rPr lang="en-US" sz="3200" dirty="0" smtClean="0">
                <a:ea typeface="Menlo" panose="020B0609030804020204" pitchFamily="49" charset="0"/>
                <a:cs typeface="Menlo" panose="020B0609030804020204" pitchFamily="49" charset="0"/>
              </a:rPr>
              <a:t>modularity in terms or memory!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4414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Notes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1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There’s more!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Separation logic is one of a multitude of sub-structural logics, which let us account for facts as “resources” within logic</a:t>
            </a:r>
          </a:p>
          <a:p>
            <a:pPr lvl="1"/>
            <a:r>
              <a:rPr lang="en-US" dirty="0" smtClean="0"/>
              <a:t>see Rust’s ownership/borrowing</a:t>
            </a:r>
          </a:p>
          <a:p>
            <a:r>
              <a:rPr lang="en-US" dirty="0" smtClean="0"/>
              <a:t>Functional languages can also benefit</a:t>
            </a:r>
          </a:p>
          <a:p>
            <a:pPr lvl="1"/>
            <a:r>
              <a:rPr lang="en-US" dirty="0" smtClean="0"/>
              <a:t>see Hoare Type Theory</a:t>
            </a:r>
          </a:p>
          <a:p>
            <a:pPr lvl="1"/>
            <a:r>
              <a:rPr lang="en-US" dirty="0" smtClean="0"/>
              <a:t>see work on dependent and linear types</a:t>
            </a:r>
          </a:p>
          <a:p>
            <a:r>
              <a:rPr lang="en-US" dirty="0" smtClean="0"/>
              <a:t>Lots of extensions (concurrent, probabilistic, 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about entire programs?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would like to know whether certain </a:t>
            </a:r>
            <a:r>
              <a:rPr lang="en-US" b="1" dirty="0" smtClean="0"/>
              <a:t>assertions</a:t>
            </a:r>
            <a:r>
              <a:rPr lang="en-US" dirty="0" smtClean="0"/>
              <a:t> about variables of the program are true at certain </a:t>
            </a:r>
            <a:r>
              <a:rPr lang="en-US" b="1" dirty="0" smtClean="0"/>
              <a:t>times</a:t>
            </a:r>
            <a:r>
              <a:rPr lang="en-US" dirty="0" smtClean="0"/>
              <a:t> of the execution.</a:t>
            </a:r>
          </a:p>
          <a:p>
            <a:endParaRPr lang="en-US" dirty="0"/>
          </a:p>
          <a:p>
            <a:r>
              <a:rPr lang="en-US" dirty="0" smtClean="0"/>
              <a:t>Those assertions will not necessarily ascribe concrete values to variables, but rather describe </a:t>
            </a:r>
            <a:r>
              <a:rPr lang="en-US" b="1" dirty="0" smtClean="0"/>
              <a:t>relations</a:t>
            </a:r>
            <a:r>
              <a:rPr lang="en-US" dirty="0" smtClean="0"/>
              <a:t> between variables of the program.</a:t>
            </a:r>
          </a:p>
          <a:p>
            <a:pPr lvl="1"/>
            <a:r>
              <a:rPr lang="en-US" dirty="0" smtClean="0"/>
              <a:t>i.e. “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US" dirty="0" smtClean="0"/>
              <a:t> must be equal to 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 + 1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swap(x, y) {</a:t>
            </a:r>
          </a:p>
          <a:p>
            <a:pPr marL="118872" indent="0">
              <a:buNone/>
            </a:pPr>
            <a:endParaRPr lang="en-US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y := x + y</a:t>
            </a:r>
          </a:p>
          <a:p>
            <a:pPr marL="118872" indent="0">
              <a:buNone/>
            </a:pPr>
            <a:endParaRPr lang="en-US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:= y – x</a:t>
            </a:r>
          </a:p>
          <a:p>
            <a:pPr marL="118872" indent="0">
              <a:buNone/>
            </a:pPr>
            <a:endParaRPr lang="en-US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 := y - x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endParaRPr lang="en-US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0" y="2057400"/>
            <a:ext cx="7620000" cy="484414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= x</a:t>
            </a:r>
            <a:r>
              <a:rPr lang="en-US" sz="2800" baseline="-25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∧   y = y</a:t>
            </a:r>
            <a:r>
              <a:rPr lang="en-US" sz="2800" baseline="-25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endParaRPr lang="en-US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5800" y="2971800"/>
            <a:ext cx="7620000" cy="484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= x</a:t>
            </a:r>
            <a:r>
              <a:rPr lang="en-US" sz="2800" baseline="-25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∧   y = y</a:t>
            </a:r>
            <a:r>
              <a:rPr lang="en-US" sz="2800" baseline="-25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x</a:t>
            </a:r>
            <a:r>
              <a:rPr lang="en-US" sz="2800" baseline="-25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endParaRPr lang="en-US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5800" y="3886200"/>
            <a:ext cx="7620000" cy="484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= y</a:t>
            </a:r>
            <a:r>
              <a:rPr lang="en-US" sz="2800" baseline="-25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∧   y = 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</a:t>
            </a:r>
            <a:r>
              <a:rPr lang="en-US" sz="2800" baseline="-25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US" sz="2800" baseline="-25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endParaRPr lang="en-US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5800" y="4800600"/>
            <a:ext cx="7620000" cy="484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= y</a:t>
            </a:r>
            <a:r>
              <a:rPr lang="en-US" sz="2800" baseline="-25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∧   y = x</a:t>
            </a:r>
            <a:r>
              <a:rPr lang="en-US" sz="2800" baseline="-250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endParaRPr lang="en-US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46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Floyd-Hoare triple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idea of this paper is to define a notation to capture this relation between: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971800"/>
            <a:ext cx="8229600" cy="315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8872" indent="0">
              <a:buFont typeface="Arial" panose="020B0604020202020204" pitchFamily="34" charset="0"/>
              <a:buNone/>
            </a:pPr>
            <a:endParaRPr lang="en-US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Font typeface="Arial" panose="020B0604020202020204" pitchFamily="34" charset="0"/>
              <a:buNone/>
            </a:pPr>
            <a:endParaRPr lang="en-US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18872" indent="0">
              <a:buFont typeface="Arial" panose="020B0604020202020204" pitchFamily="34" charset="0"/>
              <a:buNone/>
            </a:pPr>
            <a:r>
              <a:rPr lang="en-US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some_instruction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         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5800" y="3581400"/>
            <a:ext cx="7620000" cy="484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What we know before           {P}</a:t>
            </a:r>
            <a:endParaRPr lang="en-US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5800" y="4849586"/>
            <a:ext cx="7620000" cy="484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What we know after            {Q}</a:t>
            </a:r>
            <a:endParaRPr lang="en-US" sz="2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09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Floyd-Hoare triple</a:t>
            </a:r>
            <a:r>
              <a:rPr lang="en-US" baseline="30000" dirty="0" smtClean="0"/>
              <a:t>[1][2]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8872" indent="0">
              <a:buNone/>
            </a:pPr>
            <a:r>
              <a:rPr lang="en-US" dirty="0" smtClean="0"/>
              <a:t>A </a:t>
            </a:r>
            <a:r>
              <a:rPr lang="en-US" b="1" dirty="0" smtClean="0"/>
              <a:t>Floyd-Hoare triple</a:t>
            </a:r>
            <a:r>
              <a:rPr lang="en-US" dirty="0" smtClean="0"/>
              <a:t> is an assertion noted: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 algn="ctr">
              <a:buNone/>
            </a:pP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P } </a:t>
            </a:r>
            <a:r>
              <a:rPr lang="en-US" b="1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 Q }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whose meaning is:</a:t>
            </a:r>
          </a:p>
          <a:p>
            <a:r>
              <a:rPr lang="en-US" dirty="0" smtClean="0"/>
              <a:t>from any starting state such that 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</a:t>
            </a:r>
            <a:r>
              <a:rPr lang="en-US" dirty="0" smtClean="0"/>
              <a:t> holds (</a:t>
            </a:r>
            <a:r>
              <a:rPr lang="en-US" b="1" dirty="0" smtClean="0"/>
              <a:t>pre-condition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running the program </a:t>
            </a:r>
            <a:r>
              <a:rPr lang="en-US" b="1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</a:t>
            </a:r>
            <a:r>
              <a:rPr lang="en-US" dirty="0" smtClean="0"/>
              <a:t> terminates</a:t>
            </a:r>
          </a:p>
          <a:p>
            <a:r>
              <a:rPr lang="en-US" dirty="0" smtClean="0"/>
              <a:t>then the final state is such that </a:t>
            </a:r>
            <a:r>
              <a:rPr lang="en-US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</a:t>
            </a:r>
            <a:r>
              <a:rPr lang="en-US" dirty="0" smtClean="0"/>
              <a:t> holds (</a:t>
            </a:r>
            <a:r>
              <a:rPr lang="en-US" b="1" dirty="0" smtClean="0"/>
              <a:t>post-condition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sz="2200" dirty="0" smtClean="0"/>
              <a:t>[1] </a:t>
            </a:r>
            <a:r>
              <a:rPr lang="en-US" sz="2000" dirty="0"/>
              <a:t>Floyd, Robert W. "Assigning meanings to programs." </a:t>
            </a:r>
            <a:r>
              <a:rPr lang="en-US" sz="2000" i="1" dirty="0"/>
              <a:t>Program Verification</a:t>
            </a:r>
            <a:r>
              <a:rPr lang="en-US" sz="2000" dirty="0"/>
              <a:t>. Springer Netherlands, 1993. 65-81</a:t>
            </a:r>
            <a:r>
              <a:rPr lang="en-US" sz="2000" dirty="0" smtClean="0"/>
              <a:t>.</a:t>
            </a:r>
          </a:p>
          <a:p>
            <a:pPr marL="118872" indent="0">
              <a:buNone/>
            </a:pPr>
            <a:r>
              <a:rPr lang="en-US" sz="2000" dirty="0" smtClean="0"/>
              <a:t>[2] </a:t>
            </a:r>
            <a:r>
              <a:rPr lang="en-US" sz="2000" dirty="0"/>
              <a:t>Hoare, Charles Antony Richard. "An axiomatic basis for computer programming." </a:t>
            </a:r>
            <a:r>
              <a:rPr lang="en-US" sz="2000" i="1" dirty="0"/>
              <a:t>Communications of the ACM</a:t>
            </a:r>
            <a:r>
              <a:rPr lang="en-US" sz="2000" dirty="0"/>
              <a:t> 12.10 (1969): 576-580</a:t>
            </a:r>
            <a:r>
              <a:rPr lang="en-US" sz="2000" dirty="0" smtClean="0"/>
              <a:t>.</a:t>
            </a:r>
          </a:p>
          <a:p>
            <a:pPr marL="118872" indent="0">
              <a:buNone/>
            </a:pPr>
            <a:r>
              <a:rPr lang="en-US" sz="2200" dirty="0"/>
              <a:t>Note: the paper uses the older convention “P {S} Q</a:t>
            </a:r>
            <a:r>
              <a:rPr lang="en-US" sz="2200" dirty="0" smtClean="0"/>
              <a:t>”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4530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3639</TotalTime>
  <Words>2295</Words>
  <Application>Microsoft Office PowerPoint</Application>
  <PresentationFormat>On-screen Show (4:3)</PresentationFormat>
  <Paragraphs>491</Paragraphs>
  <Slides>59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An Axiomatic Basis for Computer Programming</vt:lpstr>
      <vt:lpstr>Context of the paper (1969)</vt:lpstr>
      <vt:lpstr>The problem</vt:lpstr>
      <vt:lpstr>Tony Hoare’s starting point</vt:lpstr>
      <vt:lpstr>Where to start!?</vt:lpstr>
      <vt:lpstr>What about entire programs?</vt:lpstr>
      <vt:lpstr>Swap</vt:lpstr>
      <vt:lpstr>Floyd-Hoare triple</vt:lpstr>
      <vt:lpstr>Floyd-Hoare triple[1][2]</vt:lpstr>
      <vt:lpstr>Floyd-Hoare triple (examples)</vt:lpstr>
      <vt:lpstr>Floyd-Hoare triple (weird examples)</vt:lpstr>
      <vt:lpstr>Axiom of assignment (example)</vt:lpstr>
      <vt:lpstr>Axiom of assignment (example)</vt:lpstr>
      <vt:lpstr>Axiom of assignment (example)</vt:lpstr>
      <vt:lpstr>Notation warning</vt:lpstr>
      <vt:lpstr>Axiom of assignment</vt:lpstr>
      <vt:lpstr>Swap</vt:lpstr>
      <vt:lpstr>Compositional reasoning</vt:lpstr>
      <vt:lpstr>Rule of composition</vt:lpstr>
      <vt:lpstr>Rule of composition</vt:lpstr>
      <vt:lpstr>Rules of consequence</vt:lpstr>
      <vt:lpstr>Composition + Consequence</vt:lpstr>
      <vt:lpstr>Reasoning backward and forward</vt:lpstr>
      <vt:lpstr>Hoare’s axiom of assignment</vt:lpstr>
      <vt:lpstr>How do we go forward?</vt:lpstr>
      <vt:lpstr>Floyd’s axiom of assignment</vt:lpstr>
      <vt:lpstr>Floyd’s axiom of assignment</vt:lpstr>
      <vt:lpstr>Floyd’s axiom of assignment</vt:lpstr>
      <vt:lpstr>Floyd’s axiom of assignment</vt:lpstr>
      <vt:lpstr>Floyd’s axiom of assignment</vt:lpstr>
      <vt:lpstr>Two modes of reasoning</vt:lpstr>
      <vt:lpstr>Automating the reasoning</vt:lpstr>
      <vt:lpstr>Automating the reasoning</vt:lpstr>
      <vt:lpstr>A loopy problem</vt:lpstr>
      <vt:lpstr>A loopy problem</vt:lpstr>
      <vt:lpstr>Rule of iteration</vt:lpstr>
      <vt:lpstr>Loop invariant</vt:lpstr>
      <vt:lpstr>Let’s boogie!</vt:lpstr>
      <vt:lpstr>Another heap of problems</vt:lpstr>
      <vt:lpstr>Pointers are tricky!</vt:lpstr>
      <vt:lpstr>Aliasing</vt:lpstr>
      <vt:lpstr>No big deal</vt:lpstr>
      <vt:lpstr>No big deal?</vt:lpstr>
      <vt:lpstr>No big deal?</vt:lpstr>
      <vt:lpstr>No big deal?</vt:lpstr>
      <vt:lpstr>No big deal?</vt:lpstr>
      <vt:lpstr>No big deal?</vt:lpstr>
      <vt:lpstr>No big deal?</vt:lpstr>
      <vt:lpstr>No big deal?</vt:lpstr>
      <vt:lpstr>No big deal?</vt:lpstr>
      <vt:lpstr>No big deal?</vt:lpstr>
      <vt:lpstr>Loop invariant (in plain logic)</vt:lpstr>
      <vt:lpstr>Loop invariant (in separation logic)</vt:lpstr>
      <vt:lpstr>Separation logic (disjointness)</vt:lpstr>
      <vt:lpstr>Aliasing</vt:lpstr>
      <vt:lpstr>Verifying linked list reversal</vt:lpstr>
      <vt:lpstr>Frame rule</vt:lpstr>
      <vt:lpstr>final Notes</vt:lpstr>
      <vt:lpstr>There’s more!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Axiomatic Basis for Computer Programming</dc:title>
  <dc:creator>Valentin Robert</dc:creator>
  <cp:lastModifiedBy>V</cp:lastModifiedBy>
  <cp:revision>102</cp:revision>
  <dcterms:created xsi:type="dcterms:W3CDTF">2006-08-16T00:00:00Z</dcterms:created>
  <dcterms:modified xsi:type="dcterms:W3CDTF">2017-08-05T21:10:50Z</dcterms:modified>
</cp:coreProperties>
</file>