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4" r:id="rId7"/>
    <p:sldId id="262"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174969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664910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1355687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2F70BE69-B5D7-4CCF-93CC-62E23FA662AA}"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56669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25729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806675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789741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726115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8A562A2-6314-4B9E-AF26-716C3DDBE2C8}" type="datetimeFigureOut">
              <a:rPr lang="zh-CN" altLang="en-US" smtClean="0"/>
              <a:t>2020/11/26</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52076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1006233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145897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221085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34649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278091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2694078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4332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1513742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A562A2-6314-4B9E-AF26-716C3DDBE2C8}" type="datetimeFigureOut">
              <a:rPr lang="zh-CN" altLang="en-US" smtClean="0"/>
              <a:t>2020/11/26</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66976814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rchive.ics.uci.edu/ml/datasets/student%2Bperforma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rchive.ics.uci.edu/ml/datasets/Student+Academics+Performance"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kaggle.com/spscientist/students-performance-in-exam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A8D0A-2314-4A42-8706-312F57936017}"/>
              </a:ext>
            </a:extLst>
          </p:cNvPr>
          <p:cNvSpPr>
            <a:spLocks noGrp="1"/>
          </p:cNvSpPr>
          <p:nvPr>
            <p:ph type="ctrTitle"/>
          </p:nvPr>
        </p:nvSpPr>
        <p:spPr>
          <a:xfrm>
            <a:off x="59120" y="1644367"/>
            <a:ext cx="8765336" cy="2394408"/>
          </a:xfrm>
        </p:spPr>
        <p:txBody>
          <a:bodyPr/>
          <a:lstStyle/>
          <a:p>
            <a:pPr algn="l"/>
            <a:r>
              <a:rPr lang="en-US" altLang="zh-CN" sz="4200" dirty="0"/>
              <a:t>Exploratory Data Analysis &amp; Prediction on Student Performance</a:t>
            </a:r>
            <a:endParaRPr lang="zh-CN" altLang="en-US" sz="4200" dirty="0"/>
          </a:p>
        </p:txBody>
      </p:sp>
      <p:sp>
        <p:nvSpPr>
          <p:cNvPr id="3" name="副标题 2">
            <a:extLst>
              <a:ext uri="{FF2B5EF4-FFF2-40B4-BE49-F238E27FC236}">
                <a16:creationId xmlns:a16="http://schemas.microsoft.com/office/drawing/2014/main" id="{F7B3B64E-328C-4328-9F3E-5A91E411BEB1}"/>
              </a:ext>
            </a:extLst>
          </p:cNvPr>
          <p:cNvSpPr>
            <a:spLocks noGrp="1"/>
          </p:cNvSpPr>
          <p:nvPr>
            <p:ph type="subTitle" idx="1"/>
          </p:nvPr>
        </p:nvSpPr>
        <p:spPr>
          <a:xfrm>
            <a:off x="680321" y="4394039"/>
            <a:ext cx="8331703" cy="1893639"/>
          </a:xfrm>
        </p:spPr>
        <p:txBody>
          <a:bodyPr>
            <a:normAutofit/>
          </a:bodyPr>
          <a:lstStyle/>
          <a:p>
            <a:r>
              <a:rPr lang="en-US" altLang="zh-CN" dirty="0" err="1"/>
              <a:t>Zixuan</a:t>
            </a:r>
            <a:r>
              <a:rPr lang="en-US" altLang="zh-CN" dirty="0"/>
              <a:t> (Amos) Chen</a:t>
            </a:r>
          </a:p>
          <a:p>
            <a:r>
              <a:rPr lang="en-US" altLang="zh-CN" dirty="0" err="1"/>
              <a:t>Xiangyu</a:t>
            </a:r>
            <a:r>
              <a:rPr lang="en-US" altLang="zh-CN" dirty="0"/>
              <a:t> (Melo) Wang</a:t>
            </a:r>
          </a:p>
          <a:p>
            <a:r>
              <a:rPr lang="en-US" altLang="zh-CN" dirty="0" err="1"/>
              <a:t>Zhengpeng</a:t>
            </a:r>
            <a:r>
              <a:rPr lang="en-US" altLang="zh-CN" dirty="0"/>
              <a:t> Du</a:t>
            </a:r>
          </a:p>
          <a:p>
            <a:r>
              <a:rPr lang="en-US" altLang="zh-CN" dirty="0"/>
              <a:t>Wenjun Liao</a:t>
            </a:r>
            <a:endParaRPr lang="zh-CN" altLang="en-US" dirty="0"/>
          </a:p>
        </p:txBody>
      </p:sp>
    </p:spTree>
    <p:extLst>
      <p:ext uri="{BB962C8B-B14F-4D97-AF65-F5344CB8AC3E}">
        <p14:creationId xmlns:p14="http://schemas.microsoft.com/office/powerpoint/2010/main" val="460063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F8DD4-6000-4865-B67A-7DD4EF2D38EF}"/>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41C24394-ACDE-4BB0-BE54-825912E2D763}"/>
              </a:ext>
            </a:extLst>
          </p:cNvPr>
          <p:cNvSpPr>
            <a:spLocks noGrp="1"/>
          </p:cNvSpPr>
          <p:nvPr>
            <p:ph idx="1"/>
          </p:nvPr>
        </p:nvSpPr>
        <p:spPr>
          <a:xfrm>
            <a:off x="680321" y="2336873"/>
            <a:ext cx="10697831" cy="2073001"/>
          </a:xfrm>
        </p:spPr>
        <p:txBody>
          <a:bodyPr>
            <a:normAutofit fontScale="92500" lnSpcReduction="20000"/>
          </a:bodyPr>
          <a:lstStyle/>
          <a:p>
            <a:r>
              <a:rPr lang="en-US" altLang="zh-CN" sz="3200" dirty="0"/>
              <a:t>Modern classroom, especially in colleges, contains over hundreds of student, each vary in learning habits,  study interests, family background, and social connections. While grades are usually considered outcomes of individual efforts, some factors might actually have a great impact on a student’s performance at a particular subject. </a:t>
            </a:r>
            <a:endParaRPr lang="zh-CN" altLang="en-US" sz="3200" dirty="0"/>
          </a:p>
        </p:txBody>
      </p:sp>
      <p:pic>
        <p:nvPicPr>
          <p:cNvPr id="1026" name="Picture 2" descr="SSD Presents Workshop Series on Improving Student Academic Performance |  Services for Students with Disabilities">
            <a:extLst>
              <a:ext uri="{FF2B5EF4-FFF2-40B4-BE49-F238E27FC236}">
                <a16:creationId xmlns:a16="http://schemas.microsoft.com/office/drawing/2014/main" id="{D19FE4C6-C568-4069-9396-E54938AD1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126" y="4409874"/>
            <a:ext cx="3591613" cy="2396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70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128C38-287C-47EA-9983-28A66B765591}"/>
              </a:ext>
            </a:extLst>
          </p:cNvPr>
          <p:cNvSpPr>
            <a:spLocks noGrp="1"/>
          </p:cNvSpPr>
          <p:nvPr>
            <p:ph type="title"/>
          </p:nvPr>
        </p:nvSpPr>
        <p:spPr/>
        <p:txBody>
          <a:bodyPr/>
          <a:lstStyle/>
          <a:p>
            <a:r>
              <a:rPr lang="en-US" altLang="zh-CN" dirty="0"/>
              <a:t>Motivation </a:t>
            </a:r>
            <a:endParaRPr lang="zh-CN" altLang="en-US" dirty="0"/>
          </a:p>
        </p:txBody>
      </p:sp>
      <p:sp>
        <p:nvSpPr>
          <p:cNvPr id="3" name="内容占位符 2">
            <a:extLst>
              <a:ext uri="{FF2B5EF4-FFF2-40B4-BE49-F238E27FC236}">
                <a16:creationId xmlns:a16="http://schemas.microsoft.com/office/drawing/2014/main" id="{A9CFFD22-24A8-4B5A-932F-3A3707D43177}"/>
              </a:ext>
            </a:extLst>
          </p:cNvPr>
          <p:cNvSpPr>
            <a:spLocks noGrp="1"/>
          </p:cNvSpPr>
          <p:nvPr>
            <p:ph idx="1"/>
          </p:nvPr>
        </p:nvSpPr>
        <p:spPr>
          <a:xfrm>
            <a:off x="680321" y="2336872"/>
            <a:ext cx="9180116" cy="3686855"/>
          </a:xfrm>
        </p:spPr>
        <p:txBody>
          <a:bodyPr>
            <a:noAutofit/>
          </a:bodyPr>
          <a:lstStyle/>
          <a:p>
            <a:r>
              <a:rPr lang="en-US" altLang="zh-CN" sz="3200" dirty="0"/>
              <a:t>By identifying the contributing factors, schools can reach out and offer help to students before they fail their course.</a:t>
            </a:r>
          </a:p>
          <a:p>
            <a:r>
              <a:rPr lang="en-US" altLang="zh-CN" sz="3200" dirty="0"/>
              <a:t>By having robust predictions over students' performance, instructors are able to make adjustments throughout a course.</a:t>
            </a:r>
          </a:p>
          <a:p>
            <a:r>
              <a:rPr lang="en-US" altLang="zh-CN" sz="3200" dirty="0"/>
              <a:t>Aid future research in formulating better ways for educational resource distribution.</a:t>
            </a:r>
            <a:endParaRPr lang="zh-CN" altLang="en-US" sz="3200" dirty="0"/>
          </a:p>
        </p:txBody>
      </p:sp>
      <p:pic>
        <p:nvPicPr>
          <p:cNvPr id="2050" name="Picture 2" descr="Student University Education School Tutor, PNG, 730x450px, Student,  Academic Achievement, College, Communication, Education Download Free">
            <a:extLst>
              <a:ext uri="{FF2B5EF4-FFF2-40B4-BE49-F238E27FC236}">
                <a16:creationId xmlns:a16="http://schemas.microsoft.com/office/drawing/2014/main" id="{5880B9A8-0708-43C7-AE94-253382AFC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268" y="-66640"/>
            <a:ext cx="4379732" cy="240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83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8E203-B39C-4B02-ACFB-42CAA8C9EF9D}"/>
              </a:ext>
            </a:extLst>
          </p:cNvPr>
          <p:cNvSpPr>
            <a:spLocks noGrp="1"/>
          </p:cNvSpPr>
          <p:nvPr>
            <p:ph type="title"/>
          </p:nvPr>
        </p:nvSpPr>
        <p:spPr/>
        <p:txBody>
          <a:bodyPr/>
          <a:lstStyle/>
          <a:p>
            <a:r>
              <a:rPr lang="en-US" altLang="zh-CN" dirty="0"/>
              <a:t>Dataset at Hand</a:t>
            </a:r>
            <a:endParaRPr lang="zh-CN" altLang="en-US" dirty="0"/>
          </a:p>
        </p:txBody>
      </p:sp>
      <p:sp>
        <p:nvSpPr>
          <p:cNvPr id="3" name="内容占位符 2">
            <a:extLst>
              <a:ext uri="{FF2B5EF4-FFF2-40B4-BE49-F238E27FC236}">
                <a16:creationId xmlns:a16="http://schemas.microsoft.com/office/drawing/2014/main" id="{C443195B-0DBB-41A6-987D-6827830883FD}"/>
              </a:ext>
            </a:extLst>
          </p:cNvPr>
          <p:cNvSpPr>
            <a:spLocks noGrp="1"/>
          </p:cNvSpPr>
          <p:nvPr>
            <p:ph idx="1"/>
          </p:nvPr>
        </p:nvSpPr>
        <p:spPr>
          <a:xfrm>
            <a:off x="680321" y="2336873"/>
            <a:ext cx="9613861" cy="1433849"/>
          </a:xfrm>
        </p:spPr>
        <p:txBody>
          <a:bodyPr>
            <a:normAutofit/>
          </a:bodyPr>
          <a:lstStyle/>
          <a:p>
            <a:r>
              <a:rPr lang="en-US" altLang="zh-CN" sz="3200" b="1" i="0" dirty="0">
                <a:solidFill>
                  <a:srgbClr val="123654"/>
                </a:solidFill>
                <a:effectLst/>
                <a:latin typeface="Arial" panose="020B0604020202020204" pitchFamily="34" charset="0"/>
              </a:rPr>
              <a:t>1. Student Performance Data Set</a:t>
            </a:r>
          </a:p>
          <a:p>
            <a:pPr lvl="1"/>
            <a:r>
              <a:rPr lang="en-US" altLang="zh-CN" sz="2800" dirty="0">
                <a:hlinkClick r:id="rId2"/>
              </a:rPr>
              <a:t>https://archive.ics.uci.edu/ml/datasets/student%2Bperformance</a:t>
            </a:r>
            <a:endParaRPr lang="en-US" altLang="zh-CN" sz="2800" dirty="0"/>
          </a:p>
        </p:txBody>
      </p:sp>
      <p:sp>
        <p:nvSpPr>
          <p:cNvPr id="4" name="文本框 3">
            <a:extLst>
              <a:ext uri="{FF2B5EF4-FFF2-40B4-BE49-F238E27FC236}">
                <a16:creationId xmlns:a16="http://schemas.microsoft.com/office/drawing/2014/main" id="{FBB4B3ED-918C-4C56-8531-A88F9C016739}"/>
              </a:ext>
            </a:extLst>
          </p:cNvPr>
          <p:cNvSpPr txBox="1"/>
          <p:nvPr/>
        </p:nvSpPr>
        <p:spPr>
          <a:xfrm>
            <a:off x="680321" y="3687901"/>
            <a:ext cx="7775522" cy="1323439"/>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solidFill>
                  <a:schemeClr val="bg1"/>
                </a:solidFill>
              </a:rPr>
              <a:t>#Data Points: 649</a:t>
            </a:r>
          </a:p>
          <a:p>
            <a:pPr marL="285750" indent="-285750">
              <a:buFont typeface="Arial" panose="020B0604020202020204" pitchFamily="34" charset="0"/>
              <a:buChar char="•"/>
            </a:pPr>
            <a:r>
              <a:rPr lang="en-US" altLang="zh-CN" sz="2000" dirty="0">
                <a:solidFill>
                  <a:schemeClr val="bg1"/>
                </a:solidFill>
              </a:rPr>
              <a:t>#Attribute: 33  </a:t>
            </a:r>
          </a:p>
          <a:p>
            <a:pPr marL="742950" lvl="1" indent="-285750">
              <a:buFont typeface="Arial" panose="020B0604020202020204" pitchFamily="34" charset="0"/>
              <a:buChar char="•"/>
            </a:pPr>
            <a:r>
              <a:rPr lang="en-US" altLang="zh-CN" sz="2000" b="0" i="0" dirty="0">
                <a:solidFill>
                  <a:schemeClr val="bg1"/>
                </a:solidFill>
                <a:effectLst/>
                <a:latin typeface="Arial" panose="020B0604020202020204" pitchFamily="34" charset="0"/>
              </a:rPr>
              <a:t>Include</a:t>
            </a:r>
            <a:r>
              <a:rPr lang="en-US" altLang="zh-CN" sz="2000" dirty="0">
                <a:solidFill>
                  <a:schemeClr val="bg1"/>
                </a:solidFill>
                <a:latin typeface="Arial" panose="020B0604020202020204" pitchFamily="34" charset="0"/>
              </a:rPr>
              <a:t>s </a:t>
            </a:r>
            <a:r>
              <a:rPr lang="en-US" altLang="zh-CN" sz="2000" b="0" i="0" dirty="0">
                <a:solidFill>
                  <a:schemeClr val="bg1"/>
                </a:solidFill>
                <a:effectLst/>
                <a:latin typeface="Arial" panose="020B0604020202020204" pitchFamily="34" charset="0"/>
              </a:rPr>
              <a:t>student grades, demographic, social and school related features</a:t>
            </a:r>
            <a:endParaRPr lang="en-US" altLang="zh-CN" sz="2000" dirty="0">
              <a:solidFill>
                <a:schemeClr val="bg1"/>
              </a:solidFill>
            </a:endParaRPr>
          </a:p>
        </p:txBody>
      </p:sp>
      <p:pic>
        <p:nvPicPr>
          <p:cNvPr id="5" name="图片 4">
            <a:extLst>
              <a:ext uri="{FF2B5EF4-FFF2-40B4-BE49-F238E27FC236}">
                <a16:creationId xmlns:a16="http://schemas.microsoft.com/office/drawing/2014/main" id="{B0EB8110-2A2D-46F9-A532-E48ECEB1A8B0}"/>
              </a:ext>
            </a:extLst>
          </p:cNvPr>
          <p:cNvPicPr>
            <a:picLocks noChangeAspect="1"/>
          </p:cNvPicPr>
          <p:nvPr/>
        </p:nvPicPr>
        <p:blipFill>
          <a:blip r:embed="rId3"/>
          <a:stretch>
            <a:fillRect/>
          </a:stretch>
        </p:blipFill>
        <p:spPr>
          <a:xfrm>
            <a:off x="797328" y="5011340"/>
            <a:ext cx="10441555" cy="1786055"/>
          </a:xfrm>
          <a:prstGeom prst="rect">
            <a:avLst/>
          </a:prstGeom>
        </p:spPr>
      </p:pic>
    </p:spTree>
    <p:extLst>
      <p:ext uri="{BB962C8B-B14F-4D97-AF65-F5344CB8AC3E}">
        <p14:creationId xmlns:p14="http://schemas.microsoft.com/office/powerpoint/2010/main" val="424111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D49ED-2FAD-49E2-AFCE-CE08447C2057}"/>
              </a:ext>
            </a:extLst>
          </p:cNvPr>
          <p:cNvSpPr>
            <a:spLocks noGrp="1"/>
          </p:cNvSpPr>
          <p:nvPr>
            <p:ph type="title"/>
          </p:nvPr>
        </p:nvSpPr>
        <p:spPr/>
        <p:txBody>
          <a:bodyPr/>
          <a:lstStyle/>
          <a:p>
            <a:r>
              <a:rPr lang="en-US" altLang="zh-CN" dirty="0"/>
              <a:t>Dataset at Hand</a:t>
            </a:r>
            <a:endParaRPr lang="zh-CN" altLang="en-US" dirty="0"/>
          </a:p>
        </p:txBody>
      </p:sp>
      <p:sp>
        <p:nvSpPr>
          <p:cNvPr id="3" name="内容占位符 2">
            <a:extLst>
              <a:ext uri="{FF2B5EF4-FFF2-40B4-BE49-F238E27FC236}">
                <a16:creationId xmlns:a16="http://schemas.microsoft.com/office/drawing/2014/main" id="{55E6E0ED-4463-425A-8D83-BD63E2780622}"/>
              </a:ext>
            </a:extLst>
          </p:cNvPr>
          <p:cNvSpPr>
            <a:spLocks noGrp="1"/>
          </p:cNvSpPr>
          <p:nvPr>
            <p:ph idx="1"/>
          </p:nvPr>
        </p:nvSpPr>
        <p:spPr>
          <a:xfrm>
            <a:off x="680322" y="2336873"/>
            <a:ext cx="8105460" cy="1198179"/>
          </a:xfrm>
        </p:spPr>
        <p:txBody>
          <a:bodyPr>
            <a:noAutofit/>
          </a:bodyPr>
          <a:lstStyle/>
          <a:p>
            <a:r>
              <a:rPr lang="en-US" altLang="zh-CN" sz="3200" dirty="0">
                <a:solidFill>
                  <a:schemeClr val="bg1"/>
                </a:solidFill>
              </a:rPr>
              <a:t>2. </a:t>
            </a:r>
            <a:r>
              <a:rPr lang="en-US" altLang="zh-CN" sz="3200" b="1" i="0" dirty="0">
                <a:solidFill>
                  <a:srgbClr val="123654"/>
                </a:solidFill>
                <a:effectLst/>
                <a:latin typeface="Arial" panose="020B0604020202020204" pitchFamily="34" charset="0"/>
              </a:rPr>
              <a:t>Student Academics Performance Data Set</a:t>
            </a:r>
          </a:p>
          <a:p>
            <a:pPr lvl="1"/>
            <a:r>
              <a:rPr lang="en-US" altLang="zh-CN" sz="3200" dirty="0">
                <a:solidFill>
                  <a:schemeClr val="bg1"/>
                </a:solidFill>
                <a:hlinkClick r:id="rId2"/>
              </a:rPr>
              <a:t>https://archive.ics.uci.edu/ml/datasets/Student+Academics+Performance</a:t>
            </a:r>
            <a:endParaRPr lang="en-US" altLang="zh-CN" sz="3200" b="1" dirty="0">
              <a:solidFill>
                <a:schemeClr val="bg1"/>
              </a:solidFill>
              <a:latin typeface="Arial" panose="020B0604020202020204" pitchFamily="34" charset="0"/>
            </a:endParaRPr>
          </a:p>
          <a:p>
            <a:pPr marL="457200" lvl="1" indent="0">
              <a:buNone/>
            </a:pPr>
            <a:r>
              <a:rPr lang="en-US" altLang="zh-CN" sz="3200" b="1" dirty="0">
                <a:solidFill>
                  <a:schemeClr val="bg1"/>
                </a:solidFill>
                <a:latin typeface="Arial" panose="020B0604020202020204" pitchFamily="34" charset="0"/>
              </a:rPr>
              <a:t> </a:t>
            </a:r>
          </a:p>
          <a:p>
            <a:pPr marL="457200" lvl="1" indent="0">
              <a:buNone/>
            </a:pPr>
            <a:endParaRPr lang="en-US" altLang="zh-CN" sz="3200" dirty="0">
              <a:solidFill>
                <a:schemeClr val="bg1"/>
              </a:solidFill>
            </a:endParaRPr>
          </a:p>
        </p:txBody>
      </p:sp>
      <p:sp>
        <p:nvSpPr>
          <p:cNvPr id="4" name="文本框 3">
            <a:extLst>
              <a:ext uri="{FF2B5EF4-FFF2-40B4-BE49-F238E27FC236}">
                <a16:creationId xmlns:a16="http://schemas.microsoft.com/office/drawing/2014/main" id="{72A37C6C-AFD0-4040-8DFF-7DF3AF4A0EA8}"/>
              </a:ext>
            </a:extLst>
          </p:cNvPr>
          <p:cNvSpPr txBox="1"/>
          <p:nvPr/>
        </p:nvSpPr>
        <p:spPr>
          <a:xfrm>
            <a:off x="746421" y="4128940"/>
            <a:ext cx="9547761"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solidFill>
                  <a:schemeClr val="bg1"/>
                </a:solidFill>
              </a:rPr>
              <a:t>#Data Points:300</a:t>
            </a:r>
          </a:p>
          <a:p>
            <a:pPr marL="285750" indent="-285750">
              <a:buFont typeface="Arial" panose="020B0604020202020204" pitchFamily="34" charset="0"/>
              <a:buChar char="•"/>
            </a:pPr>
            <a:r>
              <a:rPr lang="en-US" altLang="zh-CN" sz="2000" dirty="0">
                <a:solidFill>
                  <a:schemeClr val="bg1"/>
                </a:solidFill>
              </a:rPr>
              <a:t>#Attributes:22 </a:t>
            </a:r>
            <a:r>
              <a:rPr lang="en-US" altLang="zh-CN" sz="2000" b="0" i="0" dirty="0">
                <a:solidFill>
                  <a:srgbClr val="123654"/>
                </a:solidFill>
                <a:effectLst/>
                <a:latin typeface="Arial" panose="020B0604020202020204" pitchFamily="34" charset="0"/>
              </a:rPr>
              <a:t>Also Includes social, economic and academic features</a:t>
            </a:r>
            <a:endParaRPr lang="en-US" altLang="zh-CN" sz="3200" dirty="0">
              <a:solidFill>
                <a:schemeClr val="bg1"/>
              </a:solidFill>
            </a:endParaRPr>
          </a:p>
          <a:p>
            <a:pPr marL="742950" lvl="1" indent="-285750">
              <a:buFont typeface="Arial" panose="020B0604020202020204" pitchFamily="34" charset="0"/>
              <a:buChar char="•"/>
            </a:pPr>
            <a:endParaRPr lang="zh-CN" altLang="en-US" sz="3200" dirty="0">
              <a:solidFill>
                <a:schemeClr val="bg1"/>
              </a:solidFill>
            </a:endParaRPr>
          </a:p>
        </p:txBody>
      </p:sp>
      <p:pic>
        <p:nvPicPr>
          <p:cNvPr id="5" name="图片 4">
            <a:extLst>
              <a:ext uri="{FF2B5EF4-FFF2-40B4-BE49-F238E27FC236}">
                <a16:creationId xmlns:a16="http://schemas.microsoft.com/office/drawing/2014/main" id="{2EB0169E-392B-4D88-96C2-4638D7699361}"/>
              </a:ext>
            </a:extLst>
          </p:cNvPr>
          <p:cNvPicPr>
            <a:picLocks noChangeAspect="1"/>
          </p:cNvPicPr>
          <p:nvPr/>
        </p:nvPicPr>
        <p:blipFill>
          <a:blip r:embed="rId3"/>
          <a:stretch>
            <a:fillRect/>
          </a:stretch>
        </p:blipFill>
        <p:spPr>
          <a:xfrm>
            <a:off x="680321" y="5070769"/>
            <a:ext cx="7300593" cy="1524132"/>
          </a:xfrm>
          <a:prstGeom prst="rect">
            <a:avLst/>
          </a:prstGeom>
        </p:spPr>
      </p:pic>
      <p:pic>
        <p:nvPicPr>
          <p:cNvPr id="7" name="图片 6">
            <a:extLst>
              <a:ext uri="{FF2B5EF4-FFF2-40B4-BE49-F238E27FC236}">
                <a16:creationId xmlns:a16="http://schemas.microsoft.com/office/drawing/2014/main" id="{A5FE8E4A-4F1F-4BC8-8288-90C3060AB709}"/>
              </a:ext>
            </a:extLst>
          </p:cNvPr>
          <p:cNvPicPr>
            <a:picLocks noChangeAspect="1"/>
          </p:cNvPicPr>
          <p:nvPr/>
        </p:nvPicPr>
        <p:blipFill>
          <a:blip r:embed="rId4"/>
          <a:stretch>
            <a:fillRect/>
          </a:stretch>
        </p:blipFill>
        <p:spPr>
          <a:xfrm>
            <a:off x="9036231" y="2134550"/>
            <a:ext cx="3155769" cy="4582900"/>
          </a:xfrm>
          <a:prstGeom prst="rect">
            <a:avLst/>
          </a:prstGeom>
        </p:spPr>
      </p:pic>
    </p:spTree>
    <p:extLst>
      <p:ext uri="{BB962C8B-B14F-4D97-AF65-F5344CB8AC3E}">
        <p14:creationId xmlns:p14="http://schemas.microsoft.com/office/powerpoint/2010/main" val="88416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C0B57-2814-4FD6-B748-C8324D043D97}"/>
              </a:ext>
            </a:extLst>
          </p:cNvPr>
          <p:cNvSpPr>
            <a:spLocks noGrp="1"/>
          </p:cNvSpPr>
          <p:nvPr>
            <p:ph type="title"/>
          </p:nvPr>
        </p:nvSpPr>
        <p:spPr/>
        <p:txBody>
          <a:bodyPr/>
          <a:lstStyle/>
          <a:p>
            <a:r>
              <a:rPr lang="en-US" altLang="zh-CN" dirty="0"/>
              <a:t>Dataset at Hand</a:t>
            </a:r>
            <a:endParaRPr lang="zh-CN" altLang="en-US" dirty="0"/>
          </a:p>
        </p:txBody>
      </p:sp>
      <p:sp>
        <p:nvSpPr>
          <p:cNvPr id="3" name="内容占位符 2">
            <a:extLst>
              <a:ext uri="{FF2B5EF4-FFF2-40B4-BE49-F238E27FC236}">
                <a16:creationId xmlns:a16="http://schemas.microsoft.com/office/drawing/2014/main" id="{D595FC5C-EAC1-4515-B6CD-62B45D30F195}"/>
              </a:ext>
            </a:extLst>
          </p:cNvPr>
          <p:cNvSpPr>
            <a:spLocks noGrp="1"/>
          </p:cNvSpPr>
          <p:nvPr>
            <p:ph idx="1"/>
          </p:nvPr>
        </p:nvSpPr>
        <p:spPr>
          <a:xfrm>
            <a:off x="680321" y="2336873"/>
            <a:ext cx="9613861" cy="1160471"/>
          </a:xfrm>
        </p:spPr>
        <p:txBody>
          <a:bodyPr>
            <a:noAutofit/>
          </a:bodyPr>
          <a:lstStyle/>
          <a:p>
            <a:r>
              <a:rPr lang="en-US" altLang="zh-CN" sz="3200" dirty="0">
                <a:solidFill>
                  <a:schemeClr val="bg1"/>
                </a:solidFill>
              </a:rPr>
              <a:t>3. Student Performance in Exams</a:t>
            </a:r>
          </a:p>
          <a:p>
            <a:pPr lvl="1"/>
            <a:r>
              <a:rPr lang="en-US" altLang="zh-CN" sz="3200" dirty="0">
                <a:solidFill>
                  <a:schemeClr val="bg1"/>
                </a:solidFill>
                <a:hlinkClick r:id="rId2">
                  <a:extLst>
                    <a:ext uri="{A12FA001-AC4F-418D-AE19-62706E023703}">
                      <ahyp:hlinkClr xmlns:ahyp="http://schemas.microsoft.com/office/drawing/2018/hyperlinkcolor" val="tx"/>
                    </a:ext>
                  </a:extLst>
                </a:hlinkClick>
              </a:rPr>
              <a:t>https://www.kaggle.com/spscientist/students-performance-in-exams</a:t>
            </a:r>
            <a:endParaRPr lang="en-US" altLang="zh-CN" sz="3200" dirty="0">
              <a:solidFill>
                <a:schemeClr val="bg1"/>
              </a:solidFill>
            </a:endParaRPr>
          </a:p>
          <a:p>
            <a:pPr marL="457200" lvl="1" indent="0">
              <a:buNone/>
            </a:pPr>
            <a:endParaRPr lang="zh-CN" altLang="en-US" sz="3200" dirty="0">
              <a:solidFill>
                <a:schemeClr val="bg1"/>
              </a:solidFill>
            </a:endParaRPr>
          </a:p>
        </p:txBody>
      </p:sp>
      <p:sp>
        <p:nvSpPr>
          <p:cNvPr id="4" name="文本框 3">
            <a:extLst>
              <a:ext uri="{FF2B5EF4-FFF2-40B4-BE49-F238E27FC236}">
                <a16:creationId xmlns:a16="http://schemas.microsoft.com/office/drawing/2014/main" id="{CCB7E71B-B57B-4658-8955-1B22D575DA97}"/>
              </a:ext>
            </a:extLst>
          </p:cNvPr>
          <p:cNvSpPr txBox="1"/>
          <p:nvPr/>
        </p:nvSpPr>
        <p:spPr>
          <a:xfrm>
            <a:off x="680321" y="4000051"/>
            <a:ext cx="9547761" cy="830997"/>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solidFill>
                  <a:schemeClr val="bg1"/>
                </a:solidFill>
                <a:latin typeface="+mj-lt"/>
              </a:rPr>
              <a:t>#Data Points:1000</a:t>
            </a:r>
          </a:p>
          <a:p>
            <a:pPr marL="285750" indent="-285750">
              <a:buFont typeface="Arial" panose="020B0604020202020204" pitchFamily="34" charset="0"/>
              <a:buChar char="•"/>
            </a:pPr>
            <a:r>
              <a:rPr lang="en-US" altLang="zh-CN" sz="2400" dirty="0">
                <a:solidFill>
                  <a:schemeClr val="bg1"/>
                </a:solidFill>
                <a:latin typeface="+mj-lt"/>
              </a:rPr>
              <a:t>#Attributes: 8 </a:t>
            </a:r>
            <a:r>
              <a:rPr lang="en-US" altLang="zh-CN" sz="2400" b="0" i="0" dirty="0">
                <a:solidFill>
                  <a:schemeClr val="bg1"/>
                </a:solidFill>
                <a:effectLst/>
                <a:latin typeface="+mj-lt"/>
              </a:rPr>
              <a:t>Includes ethnicity, parental level of education</a:t>
            </a:r>
          </a:p>
        </p:txBody>
      </p:sp>
      <p:pic>
        <p:nvPicPr>
          <p:cNvPr id="5" name="图片 4">
            <a:extLst>
              <a:ext uri="{FF2B5EF4-FFF2-40B4-BE49-F238E27FC236}">
                <a16:creationId xmlns:a16="http://schemas.microsoft.com/office/drawing/2014/main" id="{3405CA35-3296-4941-8B59-6B7DACB31ECF}"/>
              </a:ext>
            </a:extLst>
          </p:cNvPr>
          <p:cNvPicPr>
            <a:picLocks noChangeAspect="1"/>
          </p:cNvPicPr>
          <p:nvPr/>
        </p:nvPicPr>
        <p:blipFill>
          <a:blip r:embed="rId3"/>
          <a:stretch>
            <a:fillRect/>
          </a:stretch>
        </p:blipFill>
        <p:spPr>
          <a:xfrm>
            <a:off x="754123" y="4929565"/>
            <a:ext cx="9473959" cy="1818329"/>
          </a:xfrm>
          <a:prstGeom prst="rect">
            <a:avLst/>
          </a:prstGeom>
        </p:spPr>
      </p:pic>
    </p:spTree>
    <p:extLst>
      <p:ext uri="{BB962C8B-B14F-4D97-AF65-F5344CB8AC3E}">
        <p14:creationId xmlns:p14="http://schemas.microsoft.com/office/powerpoint/2010/main" val="68632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255FA-C67D-418A-895E-3DB1D8DC4F80}"/>
              </a:ext>
            </a:extLst>
          </p:cNvPr>
          <p:cNvSpPr>
            <a:spLocks noGrp="1"/>
          </p:cNvSpPr>
          <p:nvPr>
            <p:ph type="title"/>
          </p:nvPr>
        </p:nvSpPr>
        <p:spPr/>
        <p:txBody>
          <a:bodyPr/>
          <a:lstStyle/>
          <a:p>
            <a:r>
              <a:rPr lang="en-US" altLang="zh-CN" dirty="0"/>
              <a:t>Questions</a:t>
            </a:r>
            <a:endParaRPr lang="zh-CN" altLang="en-US" dirty="0"/>
          </a:p>
        </p:txBody>
      </p:sp>
      <p:sp>
        <p:nvSpPr>
          <p:cNvPr id="3" name="内容占位符 2">
            <a:extLst>
              <a:ext uri="{FF2B5EF4-FFF2-40B4-BE49-F238E27FC236}">
                <a16:creationId xmlns:a16="http://schemas.microsoft.com/office/drawing/2014/main" id="{EDC11A6A-79FF-4529-9F8D-D0F94F15C85F}"/>
              </a:ext>
            </a:extLst>
          </p:cNvPr>
          <p:cNvSpPr>
            <a:spLocks noGrp="1"/>
          </p:cNvSpPr>
          <p:nvPr>
            <p:ph idx="1"/>
          </p:nvPr>
        </p:nvSpPr>
        <p:spPr/>
        <p:txBody>
          <a:bodyPr>
            <a:normAutofit/>
          </a:bodyPr>
          <a:lstStyle/>
          <a:p>
            <a:pPr lvl="1"/>
            <a:r>
              <a:rPr lang="en-US" altLang="zh-CN" sz="2400" dirty="0"/>
              <a:t>What are the contributing factors to student performance?</a:t>
            </a:r>
          </a:p>
          <a:p>
            <a:pPr lvl="1"/>
            <a:r>
              <a:rPr lang="en-US" altLang="zh-CN" sz="2400" dirty="0"/>
              <a:t>Identity pairs or subsets of features that have a significant correlation.</a:t>
            </a:r>
          </a:p>
          <a:p>
            <a:pPr lvl="1"/>
            <a:r>
              <a:rPr lang="en-US" altLang="zh-CN" sz="2400" dirty="0"/>
              <a:t>Which</a:t>
            </a:r>
            <a:r>
              <a:rPr lang="zh-CN" altLang="en-US" sz="2400" dirty="0"/>
              <a:t> </a:t>
            </a:r>
            <a:r>
              <a:rPr lang="en-US" altLang="zh-CN" sz="2400" dirty="0"/>
              <a:t>Model</a:t>
            </a:r>
            <a:r>
              <a:rPr lang="zh-CN" altLang="en-US" sz="2400" dirty="0"/>
              <a:t> </a:t>
            </a:r>
            <a:r>
              <a:rPr lang="en-US" altLang="zh-CN" sz="2400" dirty="0"/>
              <a:t>has</a:t>
            </a:r>
            <a:r>
              <a:rPr lang="zh-CN" altLang="en-US" sz="2400" dirty="0"/>
              <a:t> </a:t>
            </a:r>
            <a:r>
              <a:rPr lang="en-US" altLang="zh-CN" sz="2400" dirty="0"/>
              <a:t>the</a:t>
            </a:r>
            <a:r>
              <a:rPr lang="zh-CN" altLang="en-US" sz="2400" dirty="0"/>
              <a:t> </a:t>
            </a:r>
            <a:r>
              <a:rPr lang="en-US" altLang="zh-CN" sz="2400" dirty="0"/>
              <a:t>best</a:t>
            </a:r>
            <a:r>
              <a:rPr lang="zh-CN" altLang="en-US" sz="2400" dirty="0"/>
              <a:t> </a:t>
            </a:r>
            <a:r>
              <a:rPr lang="en-US" altLang="zh-CN" sz="2400" dirty="0"/>
              <a:t>precision?</a:t>
            </a:r>
          </a:p>
          <a:p>
            <a:pPr lvl="1"/>
            <a:r>
              <a:rPr lang="en-US" altLang="zh-CN" sz="2400" dirty="0"/>
              <a:t>Which</a:t>
            </a:r>
            <a:r>
              <a:rPr lang="zh-CN" altLang="en-US" sz="2400" dirty="0"/>
              <a:t> </a:t>
            </a:r>
            <a:r>
              <a:rPr lang="en-US" altLang="zh-CN" sz="2400" dirty="0"/>
              <a:t>Model</a:t>
            </a:r>
            <a:r>
              <a:rPr lang="zh-CN" altLang="en-US" sz="2400" dirty="0"/>
              <a:t> </a:t>
            </a:r>
            <a:r>
              <a:rPr lang="en-US" altLang="zh-CN" sz="2400" dirty="0"/>
              <a:t>has</a:t>
            </a:r>
            <a:r>
              <a:rPr lang="zh-CN" altLang="en-US" sz="2400" dirty="0"/>
              <a:t> </a:t>
            </a:r>
            <a:r>
              <a:rPr lang="en-US" altLang="zh-CN" sz="2400" dirty="0"/>
              <a:t>the</a:t>
            </a:r>
            <a:r>
              <a:rPr lang="zh-CN" altLang="en-US" sz="2400" dirty="0"/>
              <a:t> </a:t>
            </a:r>
            <a:r>
              <a:rPr lang="en-US" altLang="zh-CN" sz="2400" dirty="0"/>
              <a:t>shortest training time?</a:t>
            </a:r>
          </a:p>
          <a:p>
            <a:pPr lvl="1"/>
            <a:r>
              <a:rPr lang="en-US" altLang="zh-CN" sz="2400" dirty="0"/>
              <a:t>What is the best method to split a leaf in a Decision Tree?</a:t>
            </a:r>
          </a:p>
        </p:txBody>
      </p:sp>
    </p:spTree>
    <p:extLst>
      <p:ext uri="{BB962C8B-B14F-4D97-AF65-F5344CB8AC3E}">
        <p14:creationId xmlns:p14="http://schemas.microsoft.com/office/powerpoint/2010/main" val="426749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31CB6-C56C-435E-8965-4E087381DE87}"/>
              </a:ext>
            </a:extLst>
          </p:cNvPr>
          <p:cNvSpPr>
            <a:spLocks noGrp="1"/>
          </p:cNvSpPr>
          <p:nvPr>
            <p:ph type="title"/>
          </p:nvPr>
        </p:nvSpPr>
        <p:spPr/>
        <p:txBody>
          <a:bodyPr/>
          <a:lstStyle/>
          <a:p>
            <a:r>
              <a:rPr lang="en-US" altLang="zh-CN" dirty="0"/>
              <a:t>Methodology</a:t>
            </a:r>
            <a:endParaRPr lang="zh-CN" altLang="en-US" dirty="0"/>
          </a:p>
        </p:txBody>
      </p:sp>
      <p:sp>
        <p:nvSpPr>
          <p:cNvPr id="3" name="内容占位符 2">
            <a:extLst>
              <a:ext uri="{FF2B5EF4-FFF2-40B4-BE49-F238E27FC236}">
                <a16:creationId xmlns:a16="http://schemas.microsoft.com/office/drawing/2014/main" id="{758181C5-2A2C-4B23-A32E-AB11CF4B6809}"/>
              </a:ext>
            </a:extLst>
          </p:cNvPr>
          <p:cNvSpPr>
            <a:spLocks noGrp="1"/>
          </p:cNvSpPr>
          <p:nvPr>
            <p:ph idx="1"/>
          </p:nvPr>
        </p:nvSpPr>
        <p:spPr>
          <a:xfrm>
            <a:off x="680321" y="2336872"/>
            <a:ext cx="10405601" cy="4337305"/>
          </a:xfrm>
        </p:spPr>
        <p:txBody>
          <a:bodyPr>
            <a:normAutofit fontScale="92500" lnSpcReduction="20000"/>
          </a:bodyPr>
          <a:lstStyle/>
          <a:p>
            <a:r>
              <a:rPr lang="en-US" altLang="zh-CN" dirty="0"/>
              <a:t>Problem Domain: Supervised Learning. Multivariate Classification.</a:t>
            </a:r>
          </a:p>
          <a:p>
            <a:r>
              <a:rPr lang="en-US" altLang="zh-CN" dirty="0"/>
              <a:t>Data Manipulation:</a:t>
            </a:r>
          </a:p>
          <a:p>
            <a:pPr lvl="1"/>
            <a:r>
              <a:rPr lang="en-US" altLang="zh-CN" dirty="0"/>
              <a:t>Pandas, </a:t>
            </a:r>
            <a:r>
              <a:rPr lang="en-US" altLang="zh-CN" dirty="0" err="1"/>
              <a:t>Numpy</a:t>
            </a:r>
            <a:endParaRPr lang="en-US" altLang="zh-CN" dirty="0"/>
          </a:p>
          <a:p>
            <a:r>
              <a:rPr lang="en-US" altLang="zh-CN" dirty="0"/>
              <a:t>Visualization:</a:t>
            </a:r>
          </a:p>
          <a:p>
            <a:pPr lvl="1"/>
            <a:r>
              <a:rPr lang="en-US" altLang="zh-CN" dirty="0"/>
              <a:t>Matplotlib</a:t>
            </a:r>
          </a:p>
          <a:p>
            <a:r>
              <a:rPr lang="en-US" altLang="zh-CN" dirty="0"/>
              <a:t>Model Selection and Learning: </a:t>
            </a:r>
          </a:p>
          <a:p>
            <a:pPr lvl="1"/>
            <a:r>
              <a:rPr lang="en-US" altLang="zh-CN" dirty="0" err="1"/>
              <a:t>Sklearn</a:t>
            </a:r>
            <a:r>
              <a:rPr lang="zh-CN" altLang="en-US" dirty="0"/>
              <a:t>， </a:t>
            </a:r>
            <a:r>
              <a:rPr lang="en-US" altLang="zh-CN" dirty="0"/>
              <a:t>Self-developed algorithms</a:t>
            </a:r>
          </a:p>
          <a:p>
            <a:r>
              <a:rPr lang="en-US" altLang="zh-CN" dirty="0"/>
              <a:t>Models: </a:t>
            </a:r>
          </a:p>
          <a:p>
            <a:pPr lvl="1"/>
            <a:r>
              <a:rPr lang="en-US" altLang="zh-CN" dirty="0"/>
              <a:t>Baseline: </a:t>
            </a:r>
            <a:r>
              <a:rPr lang="en-US" altLang="zh-CN" dirty="0" err="1"/>
              <a:t>KNNeighbors</a:t>
            </a:r>
            <a:endParaRPr lang="en-US" altLang="zh-CN" dirty="0"/>
          </a:p>
          <a:p>
            <a:pPr lvl="1"/>
            <a:r>
              <a:rPr lang="en-US" altLang="zh-CN" dirty="0"/>
              <a:t>Regression, Support Vector Machine, Random Forest, Boosting, Neural Network, Ensemble </a:t>
            </a:r>
          </a:p>
          <a:p>
            <a:r>
              <a:rPr lang="en-US" altLang="zh-CN" dirty="0"/>
              <a:t>Evaluation:</a:t>
            </a:r>
          </a:p>
          <a:p>
            <a:pPr lvl="1"/>
            <a:r>
              <a:rPr lang="en-US" altLang="zh-CN" dirty="0"/>
              <a:t>Accuracy Rate; Mean Square Error</a:t>
            </a:r>
          </a:p>
          <a:p>
            <a:pPr lvl="1"/>
            <a:endParaRPr lang="zh-CN" altLang="en-US" dirty="0"/>
          </a:p>
        </p:txBody>
      </p:sp>
    </p:spTree>
    <p:extLst>
      <p:ext uri="{BB962C8B-B14F-4D97-AF65-F5344CB8AC3E}">
        <p14:creationId xmlns:p14="http://schemas.microsoft.com/office/powerpoint/2010/main" val="3867505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84213-5FD5-4D6A-8A48-92407463B7AD}"/>
              </a:ext>
            </a:extLst>
          </p:cNvPr>
          <p:cNvSpPr>
            <a:spLocks noGrp="1"/>
          </p:cNvSpPr>
          <p:nvPr>
            <p:ph type="title"/>
          </p:nvPr>
        </p:nvSpPr>
        <p:spPr/>
        <p:txBody>
          <a:bodyPr/>
          <a:lstStyle/>
          <a:p>
            <a:r>
              <a:rPr lang="en-US" altLang="zh-CN" dirty="0"/>
              <a:t>Past Work</a:t>
            </a:r>
            <a:endParaRPr lang="zh-CN" altLang="en-US" dirty="0"/>
          </a:p>
        </p:txBody>
      </p:sp>
      <p:sp>
        <p:nvSpPr>
          <p:cNvPr id="3" name="内容占位符 2">
            <a:extLst>
              <a:ext uri="{FF2B5EF4-FFF2-40B4-BE49-F238E27FC236}">
                <a16:creationId xmlns:a16="http://schemas.microsoft.com/office/drawing/2014/main" id="{83356ACD-827E-41C8-A513-CA3CCAE756C5}"/>
              </a:ext>
            </a:extLst>
          </p:cNvPr>
          <p:cNvSpPr>
            <a:spLocks noGrp="1"/>
          </p:cNvSpPr>
          <p:nvPr>
            <p:ph idx="1"/>
          </p:nvPr>
        </p:nvSpPr>
        <p:spPr/>
        <p:txBody>
          <a:bodyPr>
            <a:normAutofit lnSpcReduction="10000"/>
          </a:bodyPr>
          <a:lstStyle/>
          <a:p>
            <a:r>
              <a:rPr lang="en-US" altLang="zh-CN" b="0" i="0" dirty="0">
                <a:solidFill>
                  <a:srgbClr val="123654"/>
                </a:solidFill>
                <a:effectLst/>
                <a:latin typeface="Arial" panose="020B0604020202020204" pitchFamily="34" charset="0"/>
              </a:rPr>
              <a:t>P. Cortez and A. Silva. Using Data Mining to Predict Secondary School Student Performance. In A. Brito and J. Teixeira Eds., Proceedings of 5th </a:t>
            </a:r>
            <a:r>
              <a:rPr lang="en-US" altLang="zh-CN" b="0" i="0" dirty="0" err="1">
                <a:solidFill>
                  <a:srgbClr val="123654"/>
                </a:solidFill>
                <a:effectLst/>
                <a:latin typeface="Arial" panose="020B0604020202020204" pitchFamily="34" charset="0"/>
              </a:rPr>
              <a:t>FUture</a:t>
            </a:r>
            <a:r>
              <a:rPr lang="en-US" altLang="zh-CN" b="0" i="0" dirty="0">
                <a:solidFill>
                  <a:srgbClr val="123654"/>
                </a:solidFill>
                <a:effectLst/>
                <a:latin typeface="Arial" panose="020B0604020202020204" pitchFamily="34" charset="0"/>
              </a:rPr>
              <a:t> </a:t>
            </a:r>
            <a:r>
              <a:rPr lang="en-US" altLang="zh-CN" b="0" i="0" dirty="0" err="1">
                <a:solidFill>
                  <a:srgbClr val="123654"/>
                </a:solidFill>
                <a:effectLst/>
                <a:latin typeface="Arial" panose="020B0604020202020204" pitchFamily="34" charset="0"/>
              </a:rPr>
              <a:t>BUsiness</a:t>
            </a:r>
            <a:r>
              <a:rPr lang="en-US" altLang="zh-CN" b="0" i="0" dirty="0">
                <a:solidFill>
                  <a:srgbClr val="123654"/>
                </a:solidFill>
                <a:effectLst/>
                <a:latin typeface="Arial" panose="020B0604020202020204" pitchFamily="34" charset="0"/>
              </a:rPr>
              <a:t> </a:t>
            </a:r>
            <a:r>
              <a:rPr lang="en-US" altLang="zh-CN" b="0" i="0" dirty="0" err="1">
                <a:solidFill>
                  <a:srgbClr val="123654"/>
                </a:solidFill>
                <a:effectLst/>
                <a:latin typeface="Arial" panose="020B0604020202020204" pitchFamily="34" charset="0"/>
              </a:rPr>
              <a:t>TEChnology</a:t>
            </a:r>
            <a:r>
              <a:rPr lang="en-US" altLang="zh-CN" b="0" i="0" dirty="0">
                <a:solidFill>
                  <a:srgbClr val="123654"/>
                </a:solidFill>
                <a:effectLst/>
                <a:latin typeface="Arial" panose="020B0604020202020204" pitchFamily="34" charset="0"/>
              </a:rPr>
              <a:t> Conference (FUBUTEC 2008) pp. 5-12, Porto, Portugal, April, 2008, EUROSIS, ISBN 978-9077381-39-7.</a:t>
            </a:r>
          </a:p>
          <a:p>
            <a:endParaRPr lang="en-US" altLang="zh-CN" dirty="0">
              <a:solidFill>
                <a:srgbClr val="123654"/>
              </a:solidFill>
              <a:latin typeface="Arial" panose="020B0604020202020204" pitchFamily="34" charset="0"/>
            </a:endParaRPr>
          </a:p>
          <a:p>
            <a:r>
              <a:rPr lang="en-US" altLang="zh-CN" b="0" i="0" dirty="0">
                <a:solidFill>
                  <a:srgbClr val="123654"/>
                </a:solidFill>
                <a:effectLst/>
                <a:latin typeface="Arial" panose="020B0604020202020204" pitchFamily="34" charset="0"/>
              </a:rPr>
              <a:t>Hussain S, </a:t>
            </a:r>
            <a:r>
              <a:rPr lang="en-US" altLang="zh-CN" b="0" i="0" dirty="0" err="1">
                <a:solidFill>
                  <a:srgbClr val="123654"/>
                </a:solidFill>
                <a:effectLst/>
                <a:latin typeface="Arial" panose="020B0604020202020204" pitchFamily="34" charset="0"/>
              </a:rPr>
              <a:t>Dahan</a:t>
            </a:r>
            <a:r>
              <a:rPr lang="en-US" altLang="zh-CN" b="0" i="0" dirty="0">
                <a:solidFill>
                  <a:srgbClr val="123654"/>
                </a:solidFill>
                <a:effectLst/>
                <a:latin typeface="Arial" panose="020B0604020202020204" pitchFamily="34" charset="0"/>
              </a:rPr>
              <a:t> N.A, Ba-</a:t>
            </a:r>
            <a:r>
              <a:rPr lang="en-US" altLang="zh-CN" b="0" i="0" dirty="0" err="1">
                <a:solidFill>
                  <a:srgbClr val="123654"/>
                </a:solidFill>
                <a:effectLst/>
                <a:latin typeface="Arial" panose="020B0604020202020204" pitchFamily="34" charset="0"/>
              </a:rPr>
              <a:t>Alwi</a:t>
            </a:r>
            <a:r>
              <a:rPr lang="en-US" altLang="zh-CN" b="0" i="0" dirty="0">
                <a:solidFill>
                  <a:srgbClr val="123654"/>
                </a:solidFill>
                <a:effectLst/>
                <a:latin typeface="Arial" panose="020B0604020202020204" pitchFamily="34" charset="0"/>
              </a:rPr>
              <a:t> F.M, </a:t>
            </a:r>
            <a:r>
              <a:rPr lang="en-US" altLang="zh-CN" b="0" i="0" dirty="0" err="1">
                <a:solidFill>
                  <a:srgbClr val="123654"/>
                </a:solidFill>
                <a:effectLst/>
                <a:latin typeface="Arial" panose="020B0604020202020204" pitchFamily="34" charset="0"/>
              </a:rPr>
              <a:t>Ribata</a:t>
            </a:r>
            <a:r>
              <a:rPr lang="en-US" altLang="zh-CN" b="0" i="0" dirty="0">
                <a:solidFill>
                  <a:srgbClr val="123654"/>
                </a:solidFill>
                <a:effectLst/>
                <a:latin typeface="Arial" panose="020B0604020202020204" pitchFamily="34" charset="0"/>
              </a:rPr>
              <a:t> N. Educational Data Mining and Analysis of </a:t>
            </a:r>
            <a:r>
              <a:rPr lang="en-US" altLang="zh-CN" b="0" i="0" dirty="0" err="1">
                <a:solidFill>
                  <a:srgbClr val="123654"/>
                </a:solidFill>
                <a:effectLst/>
                <a:latin typeface="Arial" panose="020B0604020202020204" pitchFamily="34" charset="0"/>
              </a:rPr>
              <a:t>Studentsâ</a:t>
            </a:r>
            <a:r>
              <a:rPr lang="en-US" altLang="zh-CN" b="0" i="0" dirty="0">
                <a:solidFill>
                  <a:srgbClr val="123654"/>
                </a:solidFill>
                <a:effectLst/>
                <a:latin typeface="Arial" panose="020B0604020202020204" pitchFamily="34" charset="0"/>
              </a:rPr>
              <a:t>€™ Academic Performance Using WEKA. Indonesian Journal of Electrical Engineering and Computer Science. 2018; Vol. 9, No. 2. February. pp. 447~459</a:t>
            </a:r>
            <a:endParaRPr lang="zh-CN" altLang="en-US" dirty="0"/>
          </a:p>
        </p:txBody>
      </p:sp>
    </p:spTree>
    <p:extLst>
      <p:ext uri="{BB962C8B-B14F-4D97-AF65-F5344CB8AC3E}">
        <p14:creationId xmlns:p14="http://schemas.microsoft.com/office/powerpoint/2010/main" val="2527659901"/>
      </p:ext>
    </p:extLst>
  </p:cSld>
  <p:clrMapOvr>
    <a:masterClrMapping/>
  </p:clrMapOvr>
</p:sld>
</file>

<file path=ppt/theme/theme1.xml><?xml version="1.0" encoding="utf-8"?>
<a:theme xmlns:a="http://schemas.openxmlformats.org/drawingml/2006/main" name="柏林">
  <a:themeElements>
    <a:clrScheme name="柏林">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柏林">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柏林</Template>
  <TotalTime>128</TotalTime>
  <Words>479</Words>
  <Application>Microsoft Office PowerPoint</Application>
  <PresentationFormat>宽屏</PresentationFormat>
  <Paragraphs>51</Paragraphs>
  <Slides>9</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9</vt:i4>
      </vt:variant>
    </vt:vector>
  </HeadingPairs>
  <TitlesOfParts>
    <vt:vector size="12" baseType="lpstr">
      <vt:lpstr>Arial</vt:lpstr>
      <vt:lpstr>Trebuchet MS</vt:lpstr>
      <vt:lpstr>柏林</vt:lpstr>
      <vt:lpstr>Exploratory Data Analysis &amp; Prediction on Student Performance</vt:lpstr>
      <vt:lpstr>Introduction</vt:lpstr>
      <vt:lpstr>Motivation </vt:lpstr>
      <vt:lpstr>Dataset at Hand</vt:lpstr>
      <vt:lpstr>Dataset at Hand</vt:lpstr>
      <vt:lpstr>Dataset at Hand</vt:lpstr>
      <vt:lpstr>Questions</vt:lpstr>
      <vt:lpstr>Methodology</vt:lpstr>
      <vt:lpstr>Past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&amp; Prediction on Student Performance</dc:title>
  <dc:creator>梓轩 陈</dc:creator>
  <cp:lastModifiedBy>梓轩 陈</cp:lastModifiedBy>
  <cp:revision>14</cp:revision>
  <dcterms:created xsi:type="dcterms:W3CDTF">2020-11-26T07:18:13Z</dcterms:created>
  <dcterms:modified xsi:type="dcterms:W3CDTF">2020-11-27T06:16:54Z</dcterms:modified>
</cp:coreProperties>
</file>