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73"/>
    <p:restoredTop sz="94468"/>
  </p:normalViewPr>
  <p:slideViewPr>
    <p:cSldViewPr snapToGrid="0">
      <p:cViewPr varScale="1">
        <p:scale>
          <a:sx n="117" d="100"/>
          <a:sy n="117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32A08-8DBA-2549-947F-E2858BA65EE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E21AD-3E7E-234D-BB0E-739C8F30F2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CDEF-95AB-FD4B-ED6E-02935F87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3C373-6EB6-9009-D893-00C2E6F5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1627-0B33-00D2-2A1C-8E7C045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D930-E3B9-9042-B073-55F094579918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9CAA-DDD6-1B2E-04CD-E3948C4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9B9A-A27D-B8C4-0E36-EC1588F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16A4-5356-57DA-6C4C-FF03BC07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0B402-7B2E-2F39-BA7A-A56E21EC0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8BE5-0DA6-C003-1D62-8FAD4486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7924-AD3A-DC42-9E47-F05D8569FA94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AD75-3E26-2BC1-5AC7-8B048788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0BD4-2B20-8D37-83D6-BB9DDE33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5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10FB8-7729-BA6F-F50F-C1AB3B7DA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C7006-4208-29E0-B7F3-8E8E62751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B94B-5A1B-7498-2132-560DAD3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7A26-B327-F34E-94F1-C12281C5E7E0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180A-803D-126A-5321-7D747726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AB4F-90DD-C99E-3A90-901039D6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7A87-A3D2-8527-5A45-3ACF3538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7544-0883-C95A-95B3-743D1B7E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70BF-1A58-19A5-133C-B27E1B59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0417-02BE-0547-AEC2-B6601C73E9BB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B03A-D123-1C02-9497-6E652AF2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A3AE-5491-03E7-CB98-FE962C72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8D60-2C33-3DDD-0550-B23EA9F7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9946-A42D-A097-8CF8-2ED510D6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9765-6EC4-3BC4-A228-F8DFF2F2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460-00F7-7748-882C-129A95C0DBC8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281B-7B04-C4A7-DB62-D88437BB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25C9-BCE7-946C-3675-1D1DD81D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2C84-B0ED-4B1B-9D17-4B693234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C602-7E4C-EA99-F388-BA063CD89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F5E7E-3C27-A238-9381-BD93AF3B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4150-7856-A6DF-AEBC-C6410B85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9140-B70B-0948-B62C-B7AAE40D4D49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50525-067E-D2BD-8BB1-2C76D586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B0C87-5C5F-323C-96AD-5805C6E6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166A-17AD-E7CA-B08C-2201410A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EC26-A9CC-9837-D947-B5B7B0E4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AA157-3F56-D3AA-1016-DC3CBC24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CC1FB-F9CE-F133-3A6E-AFB8E598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163D3-0B38-6137-8D78-87F0F0ABE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EF47C-DD7E-9C9F-1B63-646F59E3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2B24-3D16-3F42-9BFC-841318859B19}" type="datetime1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437A8-E31B-A870-A234-BE23212A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BCA06-C23D-F76E-EF7C-75AB2781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F187-ED38-02DA-7E1A-8965AAC3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B1F3B-70EC-5D13-ECC1-40E722A2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9163-90D5-B344-A046-20B42737238D}" type="datetime1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D9A06-4BD7-027E-5B08-35149C8F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7777B-F788-E072-A6B4-35A96FDE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31346-82C7-8064-EDC2-4D073BC0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8DE-01E7-8E4B-BD22-CEAE896AFD9B}" type="datetime1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93E13-BCDF-2891-F005-BACC8E00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A84B-B99F-C9BA-0AAB-170CBF18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9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F0DC-135F-58C3-7569-D8913E5D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3A39-1F08-4525-7015-21D03CF4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E23E0-9036-A3CC-922C-71110270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B0CA3-7861-843A-5D36-A7389FFB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9D01-E146-7249-B2E0-C75DAE4A917E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ED4E-7FF9-AED3-8818-4715CB95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FC6A-3EE7-68B0-95CC-611CEF7A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9BD-9857-C998-C5B1-2477A90C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4ACC0-CD17-F5C0-FC6F-F323CEB29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66392-37FD-E2A0-12E8-7EF7E3F5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BB144-668C-96F3-F86B-F6F53807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7D28-A995-1540-918B-1F1A7DC91E07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A484-4EA1-9D7F-8939-60DBF852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BB80A-468A-217E-4D8C-0F8AF42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9029D-979A-827C-686E-AB2FEFF7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6BFB-314C-524D-E5D9-0F8EDBC6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7C04-F83F-7C7E-445B-D021732C9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8C0A-D649-0B4F-B8C5-4EEDF3837CFA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DE6E-9AC1-3100-6D71-F1598AEE5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2AC9-12E5-3179-6230-F2C9AD83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We1992/Applied_ML_Fundamentals" TargetMode="External"/><Relationship Id="rId7" Type="http://schemas.openxmlformats.org/officeDocument/2006/relationships/hyperlink" Target="https://web.stanford.edu/class/cs224w/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YannicKilcher" TargetMode="External"/><Relationship Id="rId5" Type="http://schemas.openxmlformats.org/officeDocument/2006/relationships/hyperlink" Target="https://www.coursera.org/specializations/deep-learning" TargetMode="External"/><Relationship Id="rId4" Type="http://schemas.openxmlformats.org/officeDocument/2006/relationships/hyperlink" Target="https://www.deeplearning.ai/courses/machine-learning-specializ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73-55F1-5D94-99CA-7F22DCCC7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E5888-9DC2-2248-2E53-C2AFD86B4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Dinh, 2025</a:t>
            </a:r>
          </a:p>
        </p:txBody>
      </p:sp>
    </p:spTree>
    <p:extLst>
      <p:ext uri="{BB962C8B-B14F-4D97-AF65-F5344CB8AC3E}">
        <p14:creationId xmlns:p14="http://schemas.microsoft.com/office/powerpoint/2010/main" val="194018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CA7C-48B1-E1F0-7323-481ADF8C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48D8-0140-1D1F-1F55-66436977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914"/>
            <a:ext cx="8960708" cy="512104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Entropie</a:t>
            </a:r>
            <a:r>
              <a:rPr lang="en-US" dirty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Information Theory: Shannon-</a:t>
            </a:r>
            <a:r>
              <a:rPr lang="en-US" dirty="0" err="1"/>
              <a:t>Entropie</a:t>
            </a:r>
            <a:r>
              <a:rPr lang="en-US" dirty="0"/>
              <a:t>, KL-</a:t>
            </a:r>
            <a:r>
              <a:rPr lang="en-US" dirty="0" err="1"/>
              <a:t>Divergenz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Maximum Likelihood Estimation, Bayes Theorem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Einführung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</a:t>
            </a:r>
            <a:r>
              <a:rPr lang="en-US" dirty="0" err="1">
                <a:solidFill>
                  <a:srgbClr val="008F00"/>
                </a:solidFill>
              </a:rPr>
              <a:t>Tensoren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Beispiele</a:t>
            </a:r>
            <a:r>
              <a:rPr lang="en-US" dirty="0">
                <a:solidFill>
                  <a:srgbClr val="008F00"/>
                </a:solidFill>
              </a:rPr>
              <a:t>: Bayes Classifier, Decision Trees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Machine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Linear Regression: </a:t>
            </a:r>
            <a:r>
              <a:rPr lang="en-US" dirty="0" err="1"/>
              <a:t>Probabilistische</a:t>
            </a:r>
            <a:r>
              <a:rPr lang="en-US" dirty="0"/>
              <a:t> </a:t>
            </a:r>
            <a:r>
              <a:rPr lang="en-US" dirty="0" err="1"/>
              <a:t>Herleitung</a:t>
            </a:r>
            <a:r>
              <a:rPr lang="en-US" dirty="0"/>
              <a:t>, </a:t>
            </a:r>
            <a:r>
              <a:rPr lang="en-US" dirty="0" err="1"/>
              <a:t>Analytische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Gradient Descent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Einführung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</a:t>
            </a:r>
            <a:r>
              <a:rPr lang="en-US" dirty="0" err="1">
                <a:solidFill>
                  <a:srgbClr val="008F00"/>
                </a:solidFill>
              </a:rPr>
              <a:t>Matrixoperationen</a:t>
            </a:r>
            <a:endParaRPr lang="en-US" dirty="0">
              <a:solidFill>
                <a:srgbClr val="008F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Linear Regression: </a:t>
            </a:r>
            <a:r>
              <a:rPr lang="en-US" dirty="0" err="1">
                <a:solidFill>
                  <a:srgbClr val="008F00"/>
                </a:solidFill>
              </a:rPr>
              <a:t>Numerische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Lösung</a:t>
            </a:r>
            <a:r>
              <a:rPr lang="en-US" dirty="0">
                <a:solidFill>
                  <a:srgbClr val="008F00"/>
                </a:solidFill>
              </a:rPr>
              <a:t>, Pandas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Regularisierung</a:t>
            </a:r>
            <a:r>
              <a:rPr lang="en-US" dirty="0"/>
              <a:t>, Bias-Variance Tradeoff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Logistic Regression: Sigmoid Function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(Loss </a:t>
            </a:r>
            <a:r>
              <a:rPr lang="en-US" dirty="0" err="1"/>
              <a:t>Funktionen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C133D-FED9-16C5-F890-0A046F78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C5CA1-83F3-D680-D666-567952F2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C95F8-E56D-D3FA-B287-70FBA48FC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AD4B-43FE-7657-1559-F5638718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FD8E-6EA6-DAD2-52CC-D9A0726D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914"/>
            <a:ext cx="7181335" cy="512104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Deep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Das Perceptron, Universal Approximation Theorem, Layers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Backpropagation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Backpropagation </a:t>
            </a:r>
            <a:r>
              <a:rPr lang="en-US" dirty="0" err="1">
                <a:solidFill>
                  <a:srgbClr val="008F00"/>
                </a:solidFill>
              </a:rPr>
              <a:t>mit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Autograd</a:t>
            </a:r>
            <a:endParaRPr lang="en-US" dirty="0">
              <a:solidFill>
                <a:srgbClr val="008F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Classification und Regression in DL: </a:t>
            </a:r>
            <a:r>
              <a:rPr lang="en-US" dirty="0" err="1"/>
              <a:t>Softmax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Convolutional Neural Networks, Skip-Connections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</a:t>
            </a:r>
            <a:r>
              <a:rPr lang="en-US" dirty="0" err="1">
                <a:solidFill>
                  <a:srgbClr val="008F00"/>
                </a:solidFill>
              </a:rPr>
              <a:t>Fahrradpreise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vorhersagen</a:t>
            </a:r>
            <a:endParaRPr lang="en-US" dirty="0">
              <a:solidFill>
                <a:srgbClr val="008F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/>
              <a:t>Representation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TF-</a:t>
            </a:r>
            <a:r>
              <a:rPr lang="en-US" dirty="0" err="1"/>
              <a:t>Idf</a:t>
            </a:r>
            <a:r>
              <a:rPr lang="en-US" dirty="0"/>
              <a:t>, Word2Vec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PCA, Autoencoder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Attention </a:t>
            </a:r>
            <a:r>
              <a:rPr lang="en-US" dirty="0" err="1"/>
              <a:t>Mechanismus</a:t>
            </a:r>
            <a:r>
              <a:rPr lang="en-US" dirty="0"/>
              <a:t>, </a:t>
            </a:r>
            <a:r>
              <a:rPr lang="en-US" dirty="0" err="1"/>
              <a:t>Sprachmodelle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Beispiele</a:t>
            </a:r>
            <a:r>
              <a:rPr lang="en-US" dirty="0">
                <a:solidFill>
                  <a:srgbClr val="008F00"/>
                </a:solidFill>
              </a:rPr>
              <a:t>: Semantic Search, </a:t>
            </a:r>
            <a:r>
              <a:rPr lang="en-US" dirty="0" err="1">
                <a:solidFill>
                  <a:srgbClr val="008F00"/>
                </a:solidFill>
              </a:rPr>
              <a:t>Bildgenerierung</a:t>
            </a:r>
            <a:endParaRPr lang="en-US" dirty="0">
              <a:solidFill>
                <a:srgbClr val="008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AC853-F142-8629-39B3-B08E9388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F3FB2-6E34-9A6D-C8AE-8E2962C5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E26B8-49C9-EBD1-A910-AF551C48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254" y="2651436"/>
            <a:ext cx="3212546" cy="1217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7E46D-69EC-613B-B26E-E2383138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254" y="755711"/>
            <a:ext cx="3145003" cy="1440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4849A5-AD97-E38A-DB55-5BA21E15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54" y="4144468"/>
            <a:ext cx="3139494" cy="17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1B038-7052-A8FD-1FD8-D8A3FAB7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3592-6DD1-022A-1A90-7F0E9E99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8F38-8A51-539C-F10E-D853FF2A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914"/>
            <a:ext cx="10515600" cy="512104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Schnelldurchlauf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Graphkonzepte</a:t>
            </a:r>
            <a:r>
              <a:rPr lang="en-US" dirty="0"/>
              <a:t>, </a:t>
            </a:r>
            <a:r>
              <a:rPr lang="en-US" dirty="0" err="1"/>
              <a:t>Pagerank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Recommender Systems (</a:t>
            </a:r>
            <a:r>
              <a:rPr lang="en-US" dirty="0" err="1"/>
              <a:t>Siehe</a:t>
            </a:r>
            <a:r>
              <a:rPr lang="en-US" dirty="0"/>
              <a:t> Google, Netflix)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Graph Neural Networks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Quellen</a:t>
            </a:r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https://www.deeplearningbook.org/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https://github.com/DaWe1992/Applied_ML_Fundamentals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https://www.deeplearning.ai/courses/machine-learning-specialization/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https://www.coursera.org/specializations/deep-learning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https://www.youtube.com/c/YannicKilcher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=VMj-3S1tku0</a:t>
            </a:r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https://web.stanford.edu/class/cs224w/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07F02-A547-8362-55E9-330E871D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2DA43-EC81-BD39-6F84-7D7E2542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1AF7A-E30A-29F2-7D9D-BB1795A03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FF80-429F-82E3-7CC7-EF71BFAF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351B-9426-97C1-B7E2-559864FD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A8515-AD77-33B3-CA5D-B057259F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Breitbild</PresentationFormat>
  <Paragraphs>55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Wingdings</vt:lpstr>
      <vt:lpstr>Office Theme</vt:lpstr>
      <vt:lpstr>Machine Learning </vt:lpstr>
      <vt:lpstr>Übersicht</vt:lpstr>
      <vt:lpstr>Übersicht</vt:lpstr>
      <vt:lpstr>Übersicht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Amos Dinh</dc:creator>
  <cp:lastModifiedBy>Amos Dinh</cp:lastModifiedBy>
  <cp:revision>4</cp:revision>
  <dcterms:created xsi:type="dcterms:W3CDTF">2025-02-24T20:30:14Z</dcterms:created>
  <dcterms:modified xsi:type="dcterms:W3CDTF">2025-03-05T19:52:44Z</dcterms:modified>
</cp:coreProperties>
</file>