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8" r:id="rId3"/>
    <p:sldId id="259" r:id="rId4"/>
    <p:sldId id="267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56EF82-499C-4A74-AA0D-59CF56648427}">
          <p14:sldIdLst>
            <p14:sldId id="256"/>
            <p14:sldId id="258"/>
            <p14:sldId id="259"/>
            <p14:sldId id="267"/>
            <p14:sldId id="261"/>
            <p14:sldId id="262"/>
            <p14:sldId id="263"/>
            <p14:sldId id="264"/>
            <p14:sldId id="265"/>
            <p14:sldId id="271"/>
            <p14:sldId id="266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80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3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27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3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047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96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4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2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2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3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38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0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157BA-A554-44FB-BE7E-8E7999B935E8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BA5B2A-DA5E-49C3-BB78-DFD7D899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canada/Fredericton-City.html" TargetMode="External"/><Relationship Id="rId2" Type="http://schemas.openxmlformats.org/officeDocument/2006/relationships/hyperlink" Target="http://data-fredericton.opendata.arcgis.com/datasets/0ff4acd0a2a14096984f85c06fe4e38e_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Frederict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A734-6E58-458B-9880-13DEEDEF4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8627" y="1292772"/>
            <a:ext cx="7614746" cy="1765741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Segmenting and Clustering Neighbourhoods in Fredericton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E763B-3206-47F1-B654-63A926501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6798" y="4934605"/>
            <a:ext cx="6815669" cy="630623"/>
          </a:xfrm>
        </p:spPr>
        <p:txBody>
          <a:bodyPr/>
          <a:lstStyle/>
          <a:p>
            <a:r>
              <a:rPr lang="en-US" b="1" dirty="0"/>
              <a:t>Applied Data Science Capstone Project – Week 5</a:t>
            </a:r>
          </a:p>
        </p:txBody>
      </p:sp>
    </p:spTree>
    <p:extLst>
      <p:ext uri="{BB962C8B-B14F-4D97-AF65-F5344CB8AC3E}">
        <p14:creationId xmlns:p14="http://schemas.microsoft.com/office/powerpoint/2010/main" val="315705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4BE8F-8EE7-41E2-8E0C-CABBBCC2D59A}"/>
              </a:ext>
            </a:extLst>
          </p:cNvPr>
          <p:cNvSpPr txBox="1"/>
          <p:nvPr/>
        </p:nvSpPr>
        <p:spPr>
          <a:xfrm>
            <a:off x="3143752" y="595393"/>
            <a:ext cx="64795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Neighbourhoods with least crime count in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E9812-BF27-4280-B2BD-73E39547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0" y="1251696"/>
            <a:ext cx="5629509" cy="4772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BD138-4DC6-4226-807F-6C526EBC6A0D}"/>
              </a:ext>
            </a:extLst>
          </p:cNvPr>
          <p:cNvSpPr txBox="1"/>
          <p:nvPr/>
        </p:nvSpPr>
        <p:spPr>
          <a:xfrm>
            <a:off x="6533394" y="1483744"/>
            <a:ext cx="50209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These 10 neighbourhoods witnessed </a:t>
            </a:r>
          </a:p>
          <a:p>
            <a:pPr algn="just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only a single crime incident in 2017. </a:t>
            </a:r>
          </a:p>
          <a:p>
            <a:pPr algn="just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 a result, they were presumed to </a:t>
            </a:r>
          </a:p>
          <a:p>
            <a:pPr algn="just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be the safest then.</a:t>
            </a:r>
          </a:p>
        </p:txBody>
      </p:sp>
    </p:spTree>
    <p:extLst>
      <p:ext uri="{BB962C8B-B14F-4D97-AF65-F5344CB8AC3E}">
        <p14:creationId xmlns:p14="http://schemas.microsoft.com/office/powerpoint/2010/main" val="82575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AD2FB7-BA8A-4D04-99F3-A24E896C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37" y="2205417"/>
            <a:ext cx="4259204" cy="3462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274509-45B2-49BA-BB51-ECED58B50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132" y="1629155"/>
            <a:ext cx="6248400" cy="403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5C95B1-6D99-4E78-BAF9-8576371DD021}"/>
              </a:ext>
            </a:extLst>
          </p:cNvPr>
          <p:cNvSpPr txBox="1"/>
          <p:nvPr/>
        </p:nvSpPr>
        <p:spPr>
          <a:xfrm>
            <a:off x="2122097" y="730737"/>
            <a:ext cx="79968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Top 5 frequent crime types in Fredericton neighbourhoods </a:t>
            </a:r>
          </a:p>
        </p:txBody>
      </p:sp>
    </p:spTree>
    <p:extLst>
      <p:ext uri="{BB962C8B-B14F-4D97-AF65-F5344CB8AC3E}">
        <p14:creationId xmlns:p14="http://schemas.microsoft.com/office/powerpoint/2010/main" val="158011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D2A80-9326-4DAB-A42F-627A3AC1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47" y="1207791"/>
            <a:ext cx="7418890" cy="4790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97B3CF-C8B4-49F1-A024-D4D8D97546FA}"/>
              </a:ext>
            </a:extLst>
          </p:cNvPr>
          <p:cNvSpPr txBox="1"/>
          <p:nvPr/>
        </p:nvSpPr>
        <p:spPr>
          <a:xfrm>
            <a:off x="2122097" y="730737"/>
            <a:ext cx="77330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Proportion of different crime types that occurred in 2017</a:t>
            </a:r>
          </a:p>
        </p:txBody>
      </p:sp>
    </p:spTree>
    <p:extLst>
      <p:ext uri="{BB962C8B-B14F-4D97-AF65-F5344CB8AC3E}">
        <p14:creationId xmlns:p14="http://schemas.microsoft.com/office/powerpoint/2010/main" val="295033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0043C-258C-4DBA-B4BE-6E7E7318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928" y="1390650"/>
            <a:ext cx="4995672" cy="4754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8D1920-A7BA-43AF-BE7D-6F6899FADCAE}"/>
              </a:ext>
            </a:extLst>
          </p:cNvPr>
          <p:cNvSpPr txBox="1"/>
          <p:nvPr/>
        </p:nvSpPr>
        <p:spPr>
          <a:xfrm>
            <a:off x="1414732" y="730737"/>
            <a:ext cx="88062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Specific locations in Fredericton &amp; their geographical coordinates</a:t>
            </a:r>
          </a:p>
        </p:txBody>
      </p:sp>
    </p:spTree>
    <p:extLst>
      <p:ext uri="{BB962C8B-B14F-4D97-AF65-F5344CB8AC3E}">
        <p14:creationId xmlns:p14="http://schemas.microsoft.com/office/powerpoint/2010/main" val="195822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16226-6940-48FA-8424-5BDE99370E69}"/>
              </a:ext>
            </a:extLst>
          </p:cNvPr>
          <p:cNvSpPr txBox="1"/>
          <p:nvPr/>
        </p:nvSpPr>
        <p:spPr>
          <a:xfrm>
            <a:off x="4865298" y="661726"/>
            <a:ext cx="16353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A4177-2276-40B6-B2C7-ADB341510513}"/>
              </a:ext>
            </a:extLst>
          </p:cNvPr>
          <p:cNvSpPr txBox="1"/>
          <p:nvPr/>
        </p:nvSpPr>
        <p:spPr>
          <a:xfrm>
            <a:off x="707365" y="1535500"/>
            <a:ext cx="106277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This work mainly explored the “Crime by Neighbourhood 2017” open dataset provided by the City of Fredericton coupled with the Foursquare data.</a:t>
            </a:r>
          </a:p>
          <a:p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We also explored the geographical coordinates of the neighbourhoods of Fredericton.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Identified crime count and frequency of crime type count by neighbourhoods.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Identified top 5 neighbourhoods with the highest crime counts in 2017.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Identified 10 neighbourhoods with least crime counts in 2017. Hence, these neighbourhoods were presumed to be the safest in then.</a:t>
            </a:r>
          </a:p>
        </p:txBody>
      </p:sp>
    </p:spTree>
    <p:extLst>
      <p:ext uri="{BB962C8B-B14F-4D97-AF65-F5344CB8AC3E}">
        <p14:creationId xmlns:p14="http://schemas.microsoft.com/office/powerpoint/2010/main" val="14113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E72F-D446-43E0-AA13-036B5AEDF6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98142" y="379563"/>
            <a:ext cx="6895381" cy="1303337"/>
          </a:xfrm>
        </p:spPr>
        <p:txBody>
          <a:bodyPr/>
          <a:lstStyle/>
          <a:p>
            <a:r>
              <a:rPr lang="en-US" b="1" dirty="0">
                <a:solidFill>
                  <a:srgbClr val="1B0448"/>
                </a:solidFill>
              </a:rPr>
              <a:t>Motivation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557DF4-537C-4B16-B36D-4FE0B3BA113E}"/>
              </a:ext>
            </a:extLst>
          </p:cNvPr>
          <p:cNvSpPr txBox="1">
            <a:spLocks/>
          </p:cNvSpPr>
          <p:nvPr/>
        </p:nvSpPr>
        <p:spPr>
          <a:xfrm>
            <a:off x="859766" y="2053086"/>
            <a:ext cx="10941170" cy="38646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Fredericton neighbourhoods have the highest crime count?</a:t>
            </a:r>
          </a:p>
          <a:p>
            <a:pPr marL="457200" indent="-457200" algn="l">
              <a:buAutoNum type="arabicPeriod"/>
            </a:pPr>
            <a:endParaRPr lang="en-US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count of the different crime types in Fredericton?</a:t>
            </a:r>
          </a:p>
          <a:p>
            <a:pPr marL="457200" indent="-457200" algn="l">
              <a:buAutoNum type="arabicPeriod"/>
            </a:pPr>
            <a:endParaRPr lang="en-US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neighbourhoods are the safest in Fredericton?</a:t>
            </a:r>
          </a:p>
          <a:p>
            <a:pPr algn="l"/>
            <a:endParaRPr lang="en-US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AutoNum type="arabicPeriod" startAt="4"/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geographical coordinates of Fredericton and its </a:t>
            </a:r>
          </a:p>
          <a:p>
            <a:pPr algn="l"/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neighbourhoods?</a:t>
            </a:r>
          </a:p>
          <a:p>
            <a:pPr marL="457200" indent="-457200" algn="l">
              <a:buAutoNum type="arabicPeriod"/>
            </a:pPr>
            <a:endParaRPr lang="en-US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AutoNum type="arabicPeriod" startAt="5"/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insight about the different neighbourhoods can be obtained by using </a:t>
            </a:r>
          </a:p>
          <a:p>
            <a:pPr algn="l"/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the Foursquare data?</a:t>
            </a:r>
          </a:p>
          <a:p>
            <a:pPr marL="457200" indent="-457200" algn="l">
              <a:buAutoNum type="arabicPeriod"/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3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1036-AF66-47D0-9F07-6D1A4D0456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3193" y="292549"/>
            <a:ext cx="9601200" cy="130333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30D70-F54E-46B9-80AD-72113FC51F32}"/>
              </a:ext>
            </a:extLst>
          </p:cNvPr>
          <p:cNvSpPr/>
          <p:nvPr/>
        </p:nvSpPr>
        <p:spPr>
          <a:xfrm>
            <a:off x="960408" y="1388851"/>
            <a:ext cx="105989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1. Crime by neighbourhood 2017 / Crime par quartier 2017 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http://data-fredericton.opendata.arcgis.com/datasets/0ff4acd0a2a14096984f85c06fe4e38e_0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2.Fredericton - City, New Brunswick, Canada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http://www.city-data.com/canada/Fredericton-City.html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3. Fredericton - Wikipedia 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https://en.wikipedia.org/wiki/Fredericton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4. Fredericton - City, New Brunswick, Canada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http://www.city-data.com/canada/Fredericton-City.html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4110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1036-AF66-47D0-9F07-6D1A4D0456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3193" y="292549"/>
            <a:ext cx="9601200" cy="130333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30D70-F54E-46B9-80AD-72113FC51F32}"/>
              </a:ext>
            </a:extLst>
          </p:cNvPr>
          <p:cNvSpPr/>
          <p:nvPr/>
        </p:nvSpPr>
        <p:spPr>
          <a:xfrm>
            <a:off x="960408" y="1388851"/>
            <a:ext cx="1059898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Import required libraries and packages.</a:t>
            </a:r>
          </a:p>
          <a:p>
            <a:pPr marL="457200" indent="-457200">
              <a:buAutoNum type="arabicPeriod"/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Load each datasets.</a:t>
            </a:r>
          </a:p>
          <a:p>
            <a:pPr marL="457200" indent="-457200">
              <a:buAutoNum type="arabicPeriod"/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Explore each datasets.</a:t>
            </a:r>
          </a:p>
          <a:p>
            <a:pPr marL="457200" indent="-457200">
              <a:buAutoNum type="arabicPeriod"/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Use Foursquare data to explore specific locations of interests.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 startAt="5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Perform K-means clustering algorithm.</a:t>
            </a:r>
          </a:p>
          <a:p>
            <a:pPr marL="457200" indent="-457200">
              <a:buAutoNum type="arabicPeriod" startAt="5"/>
            </a:pP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 startAt="5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Produce useful visualization of key results.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2112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5B238C-7FC9-4806-A92C-8D668B5F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" y="1078611"/>
            <a:ext cx="10253011" cy="5139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E210B5-BFEC-43EF-9BF3-0E217B39B19D}"/>
              </a:ext>
            </a:extLst>
          </p:cNvPr>
          <p:cNvSpPr txBox="1"/>
          <p:nvPr/>
        </p:nvSpPr>
        <p:spPr>
          <a:xfrm>
            <a:off x="4071667" y="657520"/>
            <a:ext cx="33339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Dataset before cleaning</a:t>
            </a:r>
          </a:p>
        </p:txBody>
      </p:sp>
    </p:spTree>
    <p:extLst>
      <p:ext uri="{BB962C8B-B14F-4D97-AF65-F5344CB8AC3E}">
        <p14:creationId xmlns:p14="http://schemas.microsoft.com/office/powerpoint/2010/main" val="102980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80DFC1-1C44-4C7E-BE48-A009D3B2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08" y="1157177"/>
            <a:ext cx="6931152" cy="5002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A122A-C2C2-4DEE-AA14-3CA4D891A65C}"/>
              </a:ext>
            </a:extLst>
          </p:cNvPr>
          <p:cNvSpPr txBox="1"/>
          <p:nvPr/>
        </p:nvSpPr>
        <p:spPr>
          <a:xfrm>
            <a:off x="4071667" y="657520"/>
            <a:ext cx="38961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Dataset after some cleaning</a:t>
            </a:r>
          </a:p>
        </p:txBody>
      </p:sp>
    </p:spTree>
    <p:extLst>
      <p:ext uri="{BB962C8B-B14F-4D97-AF65-F5344CB8AC3E}">
        <p14:creationId xmlns:p14="http://schemas.microsoft.com/office/powerpoint/2010/main" val="429001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733DF6-0154-41D9-9071-7D1B005F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96" y="1532572"/>
            <a:ext cx="7038975" cy="4524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8AEEB9-F0C4-4CD9-B5D1-45747B0DE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771" y="2317622"/>
            <a:ext cx="2786379" cy="3571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F5ECF-9D22-4A5F-B5CD-86026716C2A6}"/>
              </a:ext>
            </a:extLst>
          </p:cNvPr>
          <p:cNvSpPr txBox="1"/>
          <p:nvPr/>
        </p:nvSpPr>
        <p:spPr>
          <a:xfrm>
            <a:off x="2122097" y="730737"/>
            <a:ext cx="75810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Crime Count by neighbourhood &amp; Statistical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9FE6C-638C-4F92-B44C-A3A82E2B845D}"/>
              </a:ext>
            </a:extLst>
          </p:cNvPr>
          <p:cNvSpPr txBox="1"/>
          <p:nvPr/>
        </p:nvSpPr>
        <p:spPr>
          <a:xfrm>
            <a:off x="8338000" y="1498064"/>
            <a:ext cx="3129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crime count by neighbourhood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402240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CDE583-43F8-43AA-BC78-38A94AD9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74" y="3132392"/>
            <a:ext cx="4419600" cy="2943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0103A9-4ED1-40C9-9833-0859AFC0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530" y="1922539"/>
            <a:ext cx="5600700" cy="4086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4EB4CA-A82C-40FE-9025-0C20FEEE3AB9}"/>
              </a:ext>
            </a:extLst>
          </p:cNvPr>
          <p:cNvSpPr txBox="1"/>
          <p:nvPr/>
        </p:nvSpPr>
        <p:spPr>
          <a:xfrm>
            <a:off x="2506522" y="648230"/>
            <a:ext cx="65160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Top 5 neighbourhoods with highest crime 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AEA49-7506-4F7D-84E0-1438DA64674C}"/>
              </a:ext>
            </a:extLst>
          </p:cNvPr>
          <p:cNvSpPr txBox="1"/>
          <p:nvPr/>
        </p:nvSpPr>
        <p:spPr>
          <a:xfrm>
            <a:off x="973074" y="1362974"/>
            <a:ext cx="441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Platt= 198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Downtown = 127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North Devon = 113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Fredericton South = 85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Prospect = 81</a:t>
            </a:r>
          </a:p>
        </p:txBody>
      </p:sp>
    </p:spTree>
    <p:extLst>
      <p:ext uri="{BB962C8B-B14F-4D97-AF65-F5344CB8AC3E}">
        <p14:creationId xmlns:p14="http://schemas.microsoft.com/office/powerpoint/2010/main" val="389061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170096-9B6E-40B3-9404-A62FF40E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82" y="1873308"/>
            <a:ext cx="6924675" cy="421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26117D-AC16-463C-A99E-682B72917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18" y="2366695"/>
            <a:ext cx="2863969" cy="3565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A4BE8F-8EE7-41E2-8E0C-CABBBCC2D59A}"/>
              </a:ext>
            </a:extLst>
          </p:cNvPr>
          <p:cNvSpPr txBox="1"/>
          <p:nvPr/>
        </p:nvSpPr>
        <p:spPr>
          <a:xfrm>
            <a:off x="2122097" y="730737"/>
            <a:ext cx="79883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Frequency of different crime types &amp; Statistical description</a:t>
            </a:r>
          </a:p>
        </p:txBody>
      </p:sp>
    </p:spTree>
    <p:extLst>
      <p:ext uri="{BB962C8B-B14F-4D97-AF65-F5344CB8AC3E}">
        <p14:creationId xmlns:p14="http://schemas.microsoft.com/office/powerpoint/2010/main" val="4274459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180</TotalTime>
  <Words>374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Segmenting and Clustering Neighbourhoods in Fredericton </vt:lpstr>
      <vt:lpstr>Motivation</vt:lpstr>
      <vt:lpstr>Datasets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Amos Egonmwan</dc:creator>
  <cp:lastModifiedBy>Amos Egonmwan</cp:lastModifiedBy>
  <cp:revision>17</cp:revision>
  <dcterms:created xsi:type="dcterms:W3CDTF">2019-03-13T09:53:38Z</dcterms:created>
  <dcterms:modified xsi:type="dcterms:W3CDTF">2019-03-14T07:18:45Z</dcterms:modified>
</cp:coreProperties>
</file>