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58" r:id="rId6"/>
    <p:sldId id="259" r:id="rId7"/>
    <p:sldId id="260" r:id="rId8"/>
    <p:sldId id="261" r:id="rId9"/>
    <p:sldId id="270" r:id="rId10"/>
    <p:sldId id="283" r:id="rId11"/>
    <p:sldId id="262" r:id="rId12"/>
    <p:sldId id="282" r:id="rId13"/>
    <p:sldId id="285" r:id="rId14"/>
    <p:sldId id="272" r:id="rId15"/>
    <p:sldId id="273" r:id="rId16"/>
    <p:sldId id="275" r:id="rId17"/>
    <p:sldId id="287" r:id="rId18"/>
    <p:sldId id="276" r:id="rId19"/>
    <p:sldId id="277" r:id="rId20"/>
    <p:sldId id="274" r:id="rId21"/>
    <p:sldId id="279" r:id="rId22"/>
    <p:sldId id="280" r:id="rId23"/>
    <p:sldId id="281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10931084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Calibri Light" panose="020F0302020204030204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Calibri Light" panose="020F0302020204030204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Calibri Light" panose="020F0302020204030204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Calibri Light" panose="020F0302020204030204"/>
            </a:endParaRPr>
          </a:p>
        </p:txBody>
      </p:sp>
      <p:sp>
        <p:nvSpPr>
          <p:cNvPr id="10" name="Teardrop 9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Calibri Light" panose="020F0302020204030204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7485" y="409839"/>
            <a:ext cx="203835" cy="228600"/>
          </a:xfrm>
          <a:prstGeom prst="rect">
            <a:avLst/>
          </a:prstGeom>
          <a:noFill/>
        </p:spPr>
        <p:txBody>
          <a:bodyPr wrap="none" lIns="68565" tIns="34283" rIns="68565" bIns="34283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rPr>
            </a:fld>
            <a:endParaRPr lang="id-ID" sz="1050" dirty="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2903" y="6417211"/>
            <a:ext cx="1828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9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900" b="0" dirty="0" smtClean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rPr>
              <a:t>Slides</a:t>
            </a:r>
            <a:endParaRPr lang="id-ID" sz="900" b="0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10931084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 panose="020F0302020204030204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93194" y="409839"/>
            <a:ext cx="272415" cy="305435"/>
          </a:xfrm>
          <a:prstGeom prst="rect">
            <a:avLst/>
          </a:prstGeom>
          <a:noFill/>
        </p:spPr>
        <p:txBody>
          <a:bodyPr wrap="none" lIns="91421" tIns="45711" rIns="91421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rPr>
            </a:fld>
            <a:endParaRPr lang="id-ID" sz="1400" dirty="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12902" y="6417211"/>
            <a:ext cx="1828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1200" b="0" dirty="0" smtClean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rPr>
              <a:t>Slides</a:t>
            </a:r>
            <a:endParaRPr lang="id-ID" sz="1200" b="0" dirty="0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29223" y="-160"/>
            <a:ext cx="12188825" cy="6858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en-US" sz="900"/>
          </a:p>
        </p:txBody>
      </p:sp>
      <p:grpSp>
        <p:nvGrpSpPr>
          <p:cNvPr id="2" name="Group 1"/>
          <p:cNvGrpSpPr/>
          <p:nvPr/>
        </p:nvGrpSpPr>
        <p:grpSpPr>
          <a:xfrm>
            <a:off x="909662" y="2420374"/>
            <a:ext cx="10371572" cy="2123632"/>
            <a:chOff x="1817418" y="4115923"/>
            <a:chExt cx="20743144" cy="4247264"/>
          </a:xfrm>
        </p:grpSpPr>
        <p:sp>
          <p:nvSpPr>
            <p:cNvPr id="33" name="TextBox 32"/>
            <p:cNvSpPr txBox="1"/>
            <p:nvPr/>
          </p:nvSpPr>
          <p:spPr>
            <a:xfrm>
              <a:off x="1817418" y="4115923"/>
              <a:ext cx="20743144" cy="1935480"/>
            </a:xfrm>
            <a:prstGeom prst="rect">
              <a:avLst/>
            </a:prstGeom>
            <a:noFill/>
          </p:spPr>
          <p:txBody>
            <a:bodyPr wrap="square" lIns="45711" tIns="22855" rIns="45711" bIns="22855" rtlCol="0">
              <a:spAutoFit/>
            </a:bodyPr>
            <a:lstStyle/>
            <a:p>
              <a:pPr algn="ctr"/>
              <a:r>
                <a:rPr lang="zh-CN" altLang="id-ID" sz="6000" b="1" dirty="0" smtClean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程序设计与算法大作业展示</a:t>
              </a:r>
              <a:endParaRPr lang="zh-CN" altLang="id-ID" sz="60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34" name="Subtitle 2"/>
            <p:cNvSpPr txBox="1"/>
            <p:nvPr/>
          </p:nvSpPr>
          <p:spPr>
            <a:xfrm>
              <a:off x="2195606" y="6384001"/>
              <a:ext cx="19560764" cy="839116"/>
            </a:xfrm>
            <a:prstGeom prst="rect">
              <a:avLst/>
            </a:prstGeom>
          </p:spPr>
          <p:txBody>
            <a:bodyPr vert="horz" lIns="108745" tIns="54372" rIns="108745" bIns="54372" rtlCol="0">
              <a:no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  <a:cs typeface="Lato Light"/>
                </a:rPr>
                <a:t>啊对对对组</a:t>
              </a:r>
              <a:endPara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Lato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922106" y="8207739"/>
              <a:ext cx="6108192" cy="155448"/>
              <a:chOff x="1775295" y="2020905"/>
              <a:chExt cx="2696845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314567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853111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392515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93178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核心</a:t>
              </a:r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代码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9820" y="1167130"/>
            <a:ext cx="7251700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核心</a:t>
              </a:r>
              <a:r>
                <a:rPr lang="zh-CN" altLang="en-US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代码</a:t>
              </a:r>
              <a:endParaRPr lang="zh-CN" altLang="en-US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0" y="2667000"/>
            <a:ext cx="668020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90980" y="1177290"/>
            <a:ext cx="2329180" cy="369044"/>
            <a:chOff x="2824193" y="3830206"/>
            <a:chExt cx="3488415" cy="738548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3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100000</a:t>
              </a:r>
              <a:endParaRPr lang="en-US" altLang="zh-CN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61849" y="310689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单机排序性能测试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9410" y="1662430"/>
            <a:ext cx="3584575" cy="4728845"/>
          </a:xfrm>
          <a:prstGeom prst="rect">
            <a:avLst/>
          </a:prstGeom>
        </p:spPr>
      </p:pic>
      <p:grpSp>
        <p:nvGrpSpPr>
          <p:cNvPr id="10" name="Group 2"/>
          <p:cNvGrpSpPr/>
          <p:nvPr/>
        </p:nvGrpSpPr>
        <p:grpSpPr>
          <a:xfrm>
            <a:off x="4914900" y="1180465"/>
            <a:ext cx="2329180" cy="369044"/>
            <a:chOff x="2824193" y="3830206"/>
            <a:chExt cx="3488415" cy="738547"/>
          </a:xfrm>
        </p:grpSpPr>
        <p:sp>
          <p:nvSpPr>
            <p:cNvPr id="11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13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10000</a:t>
              </a:r>
              <a:endParaRPr lang="en-US" altLang="zh-CN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auto">
            <a:xfrm>
              <a:off x="2972285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15" y="1668780"/>
            <a:ext cx="3790950" cy="4871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0" y="1691005"/>
            <a:ext cx="3581400" cy="4648200"/>
          </a:xfrm>
          <a:prstGeom prst="rect">
            <a:avLst/>
          </a:prstGeom>
        </p:spPr>
      </p:pic>
      <p:sp>
        <p:nvSpPr>
          <p:cNvPr id="5" name="Round Same Side Corner Rectangle 76"/>
          <p:cNvSpPr/>
          <p:nvPr/>
        </p:nvSpPr>
        <p:spPr>
          <a:xfrm rot="5400000">
            <a:off x="9973948" y="405762"/>
            <a:ext cx="346599" cy="195823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p>
            <a:pPr algn="r"/>
            <a:endParaRPr lang="bg-BG" sz="900" dirty="0">
              <a:latin typeface="Calibri Light" panose="020F0302020204030204"/>
            </a:endParaRPr>
          </a:p>
        </p:txBody>
      </p:sp>
      <p:sp>
        <p:nvSpPr>
          <p:cNvPr id="6" name="Freeform 2"/>
          <p:cNvSpPr>
            <a:spLocks noChangeArrowheads="1"/>
          </p:cNvSpPr>
          <p:nvPr/>
        </p:nvSpPr>
        <p:spPr bwMode="auto">
          <a:xfrm>
            <a:off x="9204960" y="1271270"/>
            <a:ext cx="269240" cy="201295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p>
            <a:endParaRPr lang="en-US" sz="900" dirty="0">
              <a:latin typeface="Calibri Light" panose="020F0302020204030204"/>
            </a:endParaRPr>
          </a:p>
        </p:txBody>
      </p:sp>
      <p:sp>
        <p:nvSpPr>
          <p:cNvPr id="7" name="Rectangle 78"/>
          <p:cNvSpPr/>
          <p:nvPr/>
        </p:nvSpPr>
        <p:spPr>
          <a:xfrm>
            <a:off x="9474022" y="1233279"/>
            <a:ext cx="1773098" cy="354965"/>
          </a:xfrm>
          <a:prstGeom prst="rect">
            <a:avLst/>
          </a:prstGeom>
        </p:spPr>
        <p:txBody>
          <a:bodyPr wrap="square" lIns="109709" tIns="54855" rIns="109709" bIns="54855">
            <a:spAutoFit/>
          </a:bodyPr>
          <a:p>
            <a:r>
              <a: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rPr>
              <a:t>数据量</a:t>
            </a:r>
            <a:r>
              <a:rPr lang="en-US" altLang="zh-CN" sz="1600" dirty="0">
                <a:latin typeface="华文行楷" panose="02010800040101010101" charset="-122"/>
                <a:ea typeface="华文行楷" panose="02010800040101010101" charset="-122"/>
                <a:cs typeface="Lato Regular"/>
              </a:rPr>
              <a:t>1000</a:t>
            </a:r>
            <a:endParaRPr lang="en-US" altLang="zh-CN" sz="1600" dirty="0">
              <a:latin typeface="华文行楷" panose="02010800040101010101" charset="-122"/>
              <a:ea typeface="华文行楷" panose="02010800040101010101" charset="-122"/>
              <a:cs typeface="La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7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选择排序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95" y="4220845"/>
            <a:ext cx="7219950" cy="2190750"/>
          </a:xfrm>
          <a:prstGeom prst="rect">
            <a:avLst/>
          </a:prstGeom>
        </p:spPr>
      </p:pic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95" y="2446655"/>
            <a:ext cx="7198360" cy="151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归并排序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4079240"/>
            <a:ext cx="7296150" cy="2228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312035"/>
            <a:ext cx="7286625" cy="1670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归并排序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2322830"/>
            <a:ext cx="7023100" cy="1587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4257675"/>
            <a:ext cx="80391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快速排序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4004310"/>
            <a:ext cx="8153400" cy="2209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15" y="2346960"/>
            <a:ext cx="8153400" cy="151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希尔排序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775" y="4041140"/>
            <a:ext cx="7410450" cy="2209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321560"/>
            <a:ext cx="7410450" cy="159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96920" y="183070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基数排序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多线程排序性能测试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6197600" y="1841500"/>
            <a:ext cx="2329180" cy="369044"/>
            <a:chOff x="2824193" y="3830206"/>
            <a:chExt cx="3488415" cy="738547"/>
          </a:xfrm>
        </p:grpSpPr>
        <p:sp>
          <p:nvSpPr>
            <p:cNvPr id="6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" name="Rectangle 78"/>
            <p:cNvSpPr/>
            <p:nvPr/>
          </p:nvSpPr>
          <p:spPr>
            <a:xfrm>
              <a:off x="3657038" y="3858381"/>
              <a:ext cx="2655570" cy="710372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数据量</a:t>
              </a:r>
              <a:r>
                <a:rPr lang="en-US" altLang="zh-CN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100</a:t>
              </a:r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万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p>
              <a:endParaRPr lang="en-US" sz="900" dirty="0">
                <a:latin typeface="Calibri Light" panose="020F0302020204030204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4101465"/>
            <a:ext cx="8039100" cy="2171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245360"/>
            <a:ext cx="8039100" cy="176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40935" y="163893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大数实现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大数排序实现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780665"/>
            <a:ext cx="4149725" cy="1296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91960" y="2967990"/>
            <a:ext cx="4620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定一个结构体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BIGINT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num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字符数组，存数据域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sign 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存符号位，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表示负数，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表示正数和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digit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存位数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26"/>
          <p:cNvSpPr>
            <a:spLocks noEditPoints="1"/>
          </p:cNvSpPr>
          <p:nvPr/>
        </p:nvSpPr>
        <p:spPr bwMode="auto">
          <a:xfrm rot="2700000">
            <a:off x="1741831" y="1847013"/>
            <a:ext cx="249506" cy="459387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1" tIns="45711" rIns="91421" bIns="45711" numCol="1" anchor="t" anchorCtr="0" compatLnSpc="1"/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675674" y="3523597"/>
            <a:ext cx="381819" cy="363438"/>
            <a:chOff x="6719888" y="887413"/>
            <a:chExt cx="492125" cy="468312"/>
          </a:xfrm>
          <a:solidFill>
            <a:schemeClr val="accent3"/>
          </a:solidFill>
        </p:grpSpPr>
        <p:sp>
          <p:nvSpPr>
            <p:cNvPr id="6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  <p:sp>
          <p:nvSpPr>
            <p:cNvPr id="6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  <p:sp>
          <p:nvSpPr>
            <p:cNvPr id="6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id-ID" sz="9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</a:endParaRPr>
            </a:p>
          </p:txBody>
        </p:sp>
      </p:grpSp>
      <p:sp>
        <p:nvSpPr>
          <p:cNvPr id="73" name="Freeform 22"/>
          <p:cNvSpPr>
            <a:spLocks noEditPoints="1"/>
          </p:cNvSpPr>
          <p:nvPr/>
        </p:nvSpPr>
        <p:spPr bwMode="auto">
          <a:xfrm>
            <a:off x="1672933" y="2680434"/>
            <a:ext cx="387301" cy="38977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1" tIns="45711" rIns="91421" bIns="45711" numCol="1" anchor="t" anchorCtr="0" compatLnSpc="1"/>
          <a:lstStyle/>
          <a:p>
            <a:endParaRPr lang="id-ID" sz="9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0142" y="1703623"/>
            <a:ext cx="8047117" cy="413385"/>
          </a:xfrm>
          <a:prstGeom prst="rect">
            <a:avLst/>
          </a:prstGeom>
          <a:noFill/>
        </p:spPr>
        <p:txBody>
          <a:bodyPr wrap="square" lIns="109709" tIns="54855" rIns="109709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组长郑涵：代码设计与实现</a:t>
            </a:r>
            <a:endParaRPr lang="zh-CN" altLang="en-US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sp>
        <p:nvSpPr>
          <p:cNvPr id="113" name="Round Same Side Corner Rectangle 112"/>
          <p:cNvSpPr/>
          <p:nvPr/>
        </p:nvSpPr>
        <p:spPr>
          <a:xfrm rot="10800000" flipH="1">
            <a:off x="2212128" y="1820497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900" dirty="0">
              <a:latin typeface="Calibri Light" panose="020F0302020204030204"/>
            </a:endParaRPr>
          </a:p>
        </p:txBody>
      </p:sp>
      <p:sp>
        <p:nvSpPr>
          <p:cNvPr id="114" name="Round Same Side Corner Rectangle 113"/>
          <p:cNvSpPr/>
          <p:nvPr/>
        </p:nvSpPr>
        <p:spPr>
          <a:xfrm rot="10800000" flipH="1">
            <a:off x="2212128" y="264926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900" dirty="0">
              <a:latin typeface="Calibri Light" panose="020F0302020204030204"/>
            </a:endParaRPr>
          </a:p>
        </p:txBody>
      </p:sp>
      <p:sp>
        <p:nvSpPr>
          <p:cNvPr id="115" name="Round Same Side Corner Rectangle 114"/>
          <p:cNvSpPr/>
          <p:nvPr/>
        </p:nvSpPr>
        <p:spPr>
          <a:xfrm rot="10800000" flipH="1">
            <a:off x="2212128" y="345615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900" dirty="0">
              <a:latin typeface="Calibri Light" panose="020F0302020204030204"/>
            </a:endParaRPr>
          </a:p>
        </p:txBody>
      </p:sp>
      <p:sp>
        <p:nvSpPr>
          <p:cNvPr id="120" name="Round Same Side Corner Rectangle 119"/>
          <p:cNvSpPr/>
          <p:nvPr/>
        </p:nvSpPr>
        <p:spPr>
          <a:xfrm rot="10800000" flipH="1">
            <a:off x="2212128" y="1825233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/>
            <a:endParaRPr lang="bg-BG" sz="900" dirty="0">
              <a:latin typeface="Calibri Light" panose="020F030202020403020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80142" y="2524362"/>
            <a:ext cx="8047117" cy="413385"/>
          </a:xfrm>
          <a:prstGeom prst="rect">
            <a:avLst/>
          </a:prstGeom>
          <a:noFill/>
        </p:spPr>
        <p:txBody>
          <a:bodyPr wrap="square" lIns="109709" tIns="54855" rIns="109709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  <a:sym typeface="+mn-ea"/>
              </a:rPr>
              <a:t>组员鞠凡：</a:t>
            </a:r>
            <a:r>
              <a:rPr lang="zh-CN" altLang="en-US" sz="18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  <a:sym typeface="+mn-ea"/>
              </a:rPr>
              <a:t>readme编写，代码实现</a:t>
            </a:r>
            <a:endParaRPr lang="zh-CN" altLang="en-US" sz="12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  <a:sym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0142" y="3335072"/>
            <a:ext cx="8047117" cy="413385"/>
          </a:xfrm>
          <a:prstGeom prst="rect">
            <a:avLst/>
          </a:prstGeom>
          <a:noFill/>
        </p:spPr>
        <p:txBody>
          <a:bodyPr wrap="square" lIns="109709" tIns="54855" rIns="109709" bIns="54855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  <a:sym typeface="+mn-ea"/>
              </a:rPr>
              <a:t>组员</a:t>
            </a:r>
            <a:r>
              <a:rPr lang="zh-CN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王航：ppt编写，代码实现</a:t>
            </a:r>
            <a:endParaRPr lang="zh-CN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38" name="TextBox 37"/>
            <p:cNvSpPr txBox="1"/>
            <p:nvPr/>
          </p:nvSpPr>
          <p:spPr>
            <a:xfrm>
              <a:off x="1739573" y="511491"/>
              <a:ext cx="20937538" cy="184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5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作业分工</a:t>
              </a:r>
              <a:endParaRPr lang="zh-CN" altLang="id-ID" sz="5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1" name="Rectangle 4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73" grpId="0" bldLvl="0" animBg="1"/>
      <p:bldP spid="101" grpId="0"/>
      <p:bldP spid="114" grpId="0" bldLvl="0" animBg="1"/>
      <p:bldP spid="115" grpId="0" bldLvl="0" animBg="1"/>
      <p:bldP spid="120" grpId="0" bldLvl="0" animBg="1"/>
      <p:bldP spid="89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40935" y="1638935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比较实现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大数排序实现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78460" y="1021080"/>
            <a:ext cx="689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定一个比较函数，先比符号位，再比位数；最后比字符串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622425"/>
            <a:ext cx="6188075" cy="4161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917700"/>
            <a:ext cx="5332095" cy="380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31410" y="1389380"/>
            <a:ext cx="2329180" cy="369044"/>
            <a:chOff x="2824193" y="3830206"/>
            <a:chExt cx="3488415" cy="738546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2655570" cy="710371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基数排序实现</a:t>
              </a:r>
              <a:endParaRPr lang="zh-CN" altLang="en-US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大数排序实现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791960" y="2230120"/>
            <a:ext cx="46202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先将数据分成正负两个数组，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分别调用子基数排序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3.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最后合并输出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在子基数排序中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待排序的每个字符串移位补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0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2.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分桶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3.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放回数组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4.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移位删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0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，恢复数据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403350"/>
            <a:ext cx="3215640" cy="88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330450"/>
            <a:ext cx="1990725" cy="409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" y="2780665"/>
            <a:ext cx="4442460" cy="2825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65" y="5647055"/>
            <a:ext cx="2324100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201" y="2272306"/>
            <a:ext cx="5268694" cy="97091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第一次从待排序的数据元素中选出最小（或最大）的一个元素，存放在序列的起始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位置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，然后再从剩余的未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排序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元素中寻找到最小（大）元素，然后放到已排序的序列的开头。以此类推，直到全部待排序的数据元素的个数为零</a:t>
            </a:r>
            <a:endParaRPr sz="140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3533" y="3679649"/>
            <a:ext cx="5268692" cy="53975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平均时间复杂度：O(N</a:t>
            </a:r>
            <a:r>
              <a:rPr sz="1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最坏时间复杂度：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</a:t>
            </a:r>
            <a:r>
              <a:rPr sz="1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7445" y="4649870"/>
            <a:ext cx="5169644" cy="32448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en-US" altLang="pt-BR" sz="14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  O(1)</a:t>
            </a:r>
            <a:r>
              <a:rPr lang="pt-BR" sz="1200" dirty="0">
                <a:latin typeface="Calibri Light" panose="020F0302020204030204"/>
                <a:cs typeface="Calibri Light" panose="020F0302020204030204"/>
              </a:rPr>
              <a:t> </a:t>
            </a:r>
            <a:endParaRPr lang="en-US" sz="1200" dirty="0">
              <a:latin typeface="Calibri Light" panose="020F0302020204030204"/>
              <a:ea typeface="Open Sans Light" panose="020B0306030504020204" pitchFamily="34" charset="0"/>
              <a:cs typeface="Calibri Light" panose="020F03020202040302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5874" y="5513689"/>
            <a:ext cx="5216352" cy="35496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不稳定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8434" y="3287521"/>
            <a:ext cx="1625467" cy="388102"/>
            <a:chOff x="2824193" y="5824472"/>
            <a:chExt cx="3250933" cy="776204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246" y="5890746"/>
              <a:ext cx="2722880" cy="709930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时间复杂度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2681" y="4215197"/>
            <a:ext cx="1497832" cy="369053"/>
            <a:chOff x="2866326" y="7805554"/>
            <a:chExt cx="2995663" cy="738105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93109" y="7833729"/>
              <a:ext cx="24688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pPr algn="l"/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  <a:sym typeface="+mn-ea"/>
                </a:rPr>
                <a:t>空间复杂度</a:t>
              </a:r>
              <a:endParaRPr lang="bg-BG" sz="16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5855" y="5055521"/>
            <a:ext cx="1466425" cy="388103"/>
            <a:chOff x="2928874" y="9793542"/>
            <a:chExt cx="2932850" cy="776205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6560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稳定性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选择排序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010" y="2272030"/>
            <a:ext cx="5551805" cy="97091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对于一个待排序的数组，首先进行分解，将整个待排序数组以mid中间位置为界，一分为二，随后接着分割，直至到最小单位无法分割；开始进行治的操作，将每两个小部分进行比较排序，并逐步合并；直至合并成整个数组的大小。从而完成了整个排序的过程。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3533" y="3679649"/>
            <a:ext cx="5268692" cy="53975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平均时间复杂度：O(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NlogN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最坏时间复杂度：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NlogN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7445" y="4649870"/>
            <a:ext cx="5169644" cy="32448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en-US" altLang="pt-BR" sz="14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  O(N)</a:t>
            </a:r>
            <a:r>
              <a:rPr lang="pt-BR" sz="1200" dirty="0">
                <a:latin typeface="Calibri Light" panose="020F0302020204030204"/>
                <a:cs typeface="Calibri Light" panose="020F0302020204030204"/>
              </a:rPr>
              <a:t> </a:t>
            </a:r>
            <a:endParaRPr lang="en-US" sz="1200" dirty="0">
              <a:latin typeface="Calibri Light" panose="020F0302020204030204"/>
              <a:ea typeface="Open Sans Light" panose="020B0306030504020204" pitchFamily="34" charset="0"/>
              <a:cs typeface="Calibri Light" panose="020F03020202040302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5874" y="5513689"/>
            <a:ext cx="5216352" cy="35496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稳定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8434" y="3287521"/>
            <a:ext cx="1625467" cy="388102"/>
            <a:chOff x="2824193" y="5824472"/>
            <a:chExt cx="3250933" cy="776204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246" y="5890746"/>
              <a:ext cx="2722880" cy="709930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时间复杂度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2681" y="4215197"/>
            <a:ext cx="1497832" cy="369053"/>
            <a:chOff x="2866326" y="7805554"/>
            <a:chExt cx="2995663" cy="738105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93109" y="7833729"/>
              <a:ext cx="24688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pPr algn="l"/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  <a:sym typeface="+mn-ea"/>
                </a:rPr>
                <a:t>空间复杂度</a:t>
              </a:r>
              <a:endParaRPr lang="bg-BG" sz="16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5855" y="5055521"/>
            <a:ext cx="1466425" cy="388103"/>
            <a:chOff x="2928874" y="9793542"/>
            <a:chExt cx="2932850" cy="776205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6560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稳定性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归并排序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010" y="2272030"/>
            <a:ext cx="5955030" cy="97091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对于给定的一组记录，选择一个基准元素,通常选择第一个元素或者最后一个元素,通过一趟扫描，将待排序列分成两部分,一部分比基准元素小,一部分大于等于基准元素,此时基准元素在其排好序后的正确位置,然后再用同样的方法递归地排序划分的两部分，直到序列中的所有记录均有序为止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3533" y="3679649"/>
            <a:ext cx="5268692" cy="53975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平均时间复杂度：O(N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logN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最坏时间复杂度：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</a:t>
            </a:r>
            <a:r>
              <a:rPr sz="1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7445" y="4649870"/>
            <a:ext cx="5169644" cy="32448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en-US" altLang="pt-BR" sz="14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  O(logN)</a:t>
            </a:r>
            <a:r>
              <a:rPr lang="pt-BR" sz="1200" dirty="0">
                <a:latin typeface="Calibri Light" panose="020F0302020204030204"/>
                <a:cs typeface="Calibri Light" panose="020F0302020204030204"/>
              </a:rPr>
              <a:t> </a:t>
            </a:r>
            <a:endParaRPr lang="en-US" sz="1200" dirty="0">
              <a:latin typeface="Calibri Light" panose="020F0302020204030204"/>
              <a:ea typeface="Open Sans Light" panose="020B0306030504020204" pitchFamily="34" charset="0"/>
              <a:cs typeface="Calibri Light" panose="020F03020202040302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5874" y="5513689"/>
            <a:ext cx="5216352" cy="35496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不稳定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8434" y="3287521"/>
            <a:ext cx="1625467" cy="388102"/>
            <a:chOff x="2824193" y="5824472"/>
            <a:chExt cx="3250933" cy="776204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246" y="5890746"/>
              <a:ext cx="2722880" cy="709930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时间复杂度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2681" y="4215197"/>
            <a:ext cx="1497832" cy="369053"/>
            <a:chOff x="2866326" y="7805554"/>
            <a:chExt cx="2995663" cy="738105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93109" y="7833729"/>
              <a:ext cx="24688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pPr algn="l"/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  <a:sym typeface="+mn-ea"/>
                </a:rPr>
                <a:t>空间复杂度</a:t>
              </a:r>
              <a:endParaRPr lang="bg-BG" sz="16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5855" y="5055521"/>
            <a:ext cx="1466425" cy="388103"/>
            <a:chOff x="2928874" y="9793542"/>
            <a:chExt cx="2932850" cy="776205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6560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稳定性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快速排序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201" y="2272306"/>
            <a:ext cx="5268694" cy="81661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希尔排序是把</a:t>
            </a:r>
            <a:r>
              <a:rPr lang="zh-CN" altLang="en-US" sz="18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记录</a:t>
            </a:r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按下标的一定增量分组，对每组使用直接插入排序算法排序；随着增量逐渐减少，每组包含的关键词越来越多，当增量减至1时，整个文件恰被分成一组，算法便终止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3533" y="3679649"/>
            <a:ext cx="5268692" cy="53975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平均时间复杂度：O(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NlogN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-O(N</a:t>
            </a:r>
            <a:r>
              <a:rPr sz="14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7445" y="4649870"/>
            <a:ext cx="5169644" cy="32448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en-US" altLang="pt-BR" sz="14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  O(1)</a:t>
            </a:r>
            <a:r>
              <a:rPr lang="pt-BR" sz="1200" dirty="0">
                <a:latin typeface="Calibri Light" panose="020F0302020204030204"/>
                <a:cs typeface="Calibri Light" panose="020F0302020204030204"/>
              </a:rPr>
              <a:t> </a:t>
            </a:r>
            <a:endParaRPr lang="en-US" sz="1200" dirty="0">
              <a:latin typeface="Calibri Light" panose="020F0302020204030204"/>
              <a:ea typeface="Open Sans Light" panose="020B0306030504020204" pitchFamily="34" charset="0"/>
              <a:cs typeface="Calibri Light" panose="020F03020202040302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5874" y="5513689"/>
            <a:ext cx="5216352" cy="35496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不稳定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8434" y="3287521"/>
            <a:ext cx="1625467" cy="388102"/>
            <a:chOff x="2824193" y="5824472"/>
            <a:chExt cx="3250933" cy="776204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246" y="5890746"/>
              <a:ext cx="2722880" cy="709930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时间复杂度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2681" y="4215197"/>
            <a:ext cx="1497832" cy="369053"/>
            <a:chOff x="2866326" y="7805554"/>
            <a:chExt cx="2995663" cy="738105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93109" y="7833729"/>
              <a:ext cx="24688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pPr algn="l"/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  <a:sym typeface="+mn-ea"/>
                </a:rPr>
                <a:t>空间复杂度</a:t>
              </a:r>
              <a:endParaRPr lang="bg-BG" sz="16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5855" y="5055521"/>
            <a:ext cx="1466425" cy="388103"/>
            <a:chOff x="2928874" y="9793542"/>
            <a:chExt cx="2932850" cy="776205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6560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稳定性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希尔排序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201" y="2272306"/>
            <a:ext cx="5268694" cy="97091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将所有待比较数值（自然数）统一为同样的数位长度，数位较短的数前面补零。然后，从最低位开始，依次进行一次排序。这样从最低位排序一直到最高位排序完成以后, 数列就变成一个有序序列。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23533" y="3679649"/>
            <a:ext cx="5268692" cy="539750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平均时间复杂度：O(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P(N+B)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最坏时间复杂度：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</a:t>
            </a:r>
            <a:r>
              <a:rPr lang="en-US"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P(N+B)</a:t>
            </a:r>
            <a:r>
              <a:rPr sz="1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)</a:t>
            </a:r>
            <a:endParaRPr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47445" y="4649870"/>
            <a:ext cx="5169644" cy="32448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en-US" altLang="pt-BR" sz="14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   O(N+B)</a:t>
            </a:r>
            <a:r>
              <a:rPr lang="pt-BR" sz="1200" dirty="0">
                <a:latin typeface="Calibri Light" panose="020F0302020204030204"/>
                <a:cs typeface="Calibri Light" panose="020F0302020204030204"/>
              </a:rPr>
              <a:t> </a:t>
            </a:r>
            <a:endParaRPr lang="en-US" sz="1200" dirty="0">
              <a:latin typeface="Calibri Light" panose="020F0302020204030204"/>
              <a:ea typeface="Open Sans Light" panose="020B0306030504020204" pitchFamily="34" charset="0"/>
              <a:cs typeface="Calibri Light" panose="020F030202020403020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75874" y="5513689"/>
            <a:ext cx="5216352" cy="35496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lang="zh-CN" altLang="en-US" sz="1600" dirty="0">
                <a:latin typeface="华文楷体" panose="02010600040101010101" charset="-122"/>
                <a:ea typeface="华文楷体" panose="02010600040101010101" charset="-122"/>
                <a:cs typeface="Calibri Light" panose="020F0302020204030204"/>
              </a:rPr>
              <a:t>稳定</a:t>
            </a:r>
            <a:endParaRPr lang="zh-CN" altLang="en-US" sz="1600" dirty="0">
              <a:latin typeface="华文楷体" panose="02010600040101010101" charset="-122"/>
              <a:ea typeface="华文楷体" panose="02010600040101010101" charset="-122"/>
              <a:cs typeface="Calibri Light" panose="020F03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8434" y="3287521"/>
            <a:ext cx="1625467" cy="388102"/>
            <a:chOff x="2824193" y="5824472"/>
            <a:chExt cx="3250933" cy="776204"/>
          </a:xfrm>
        </p:grpSpPr>
        <p:sp>
          <p:nvSpPr>
            <p:cNvPr id="81" name="Round Same Side Corner Rectangle 80"/>
            <p:cNvSpPr/>
            <p:nvPr/>
          </p:nvSpPr>
          <p:spPr>
            <a:xfrm rot="5400000">
              <a:off x="3943803" y="470486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2824197" y="5831623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246" y="5890746"/>
              <a:ext cx="2722880" cy="709930"/>
            </a:xfrm>
            <a:prstGeom prst="rect">
              <a:avLst/>
            </a:prstGeom>
          </p:spPr>
          <p:txBody>
            <a:bodyPr wrap="squar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时间复杂度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82681" y="4215197"/>
            <a:ext cx="1497832" cy="369053"/>
            <a:chOff x="2866326" y="7805554"/>
            <a:chExt cx="2995663" cy="738105"/>
          </a:xfrm>
        </p:grpSpPr>
        <p:sp>
          <p:nvSpPr>
            <p:cNvPr id="85" name="Round Same Side Corner Rectangle 84"/>
            <p:cNvSpPr/>
            <p:nvPr/>
          </p:nvSpPr>
          <p:spPr>
            <a:xfrm rot="5400000">
              <a:off x="3985936" y="6685943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6" name="Freeform 11"/>
            <p:cNvSpPr/>
            <p:nvPr/>
          </p:nvSpPr>
          <p:spPr bwMode="auto">
            <a:xfrm>
              <a:off x="2866330" y="7812706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93109" y="7833729"/>
              <a:ext cx="24688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pPr algn="l"/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  <a:sym typeface="+mn-ea"/>
                </a:rPr>
                <a:t>空间复杂度</a:t>
              </a:r>
              <a:endParaRPr lang="bg-BG" sz="1600" b="1" dirty="0">
                <a:latin typeface="Lato Regular"/>
                <a:cs typeface="Lato Regular"/>
              </a:endParaRPr>
            </a:p>
          </p:txBody>
        </p:sp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3070846" y="8015238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5855" y="5055521"/>
            <a:ext cx="1466425" cy="388103"/>
            <a:chOff x="2928874" y="9793542"/>
            <a:chExt cx="2932850" cy="776205"/>
          </a:xfrm>
        </p:grpSpPr>
        <p:sp>
          <p:nvSpPr>
            <p:cNvPr id="95" name="Round Same Side Corner Rectangle 94"/>
            <p:cNvSpPr/>
            <p:nvPr/>
          </p:nvSpPr>
          <p:spPr>
            <a:xfrm rot="5400000">
              <a:off x="4048484" y="8673931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2928878" y="9800694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04247" y="9859817"/>
              <a:ext cx="16560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en-US" sz="1600" dirty="0" smtClean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稳定性</a:t>
              </a:r>
              <a:endParaRPr lang="zh-CN" altLang="en-US" sz="1600" dirty="0" smtClean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3119426" y="9975251"/>
              <a:ext cx="335246" cy="335334"/>
            </a:xfrm>
            <a:custGeom>
              <a:avLst/>
              <a:gdLst>
                <a:gd name="T0" fmla="*/ 2374 w 2594"/>
                <a:gd name="T1" fmla="*/ 0 h 2594"/>
                <a:gd name="T2" fmla="*/ 2374 w 2594"/>
                <a:gd name="T3" fmla="*/ 0 h 2594"/>
                <a:gd name="T4" fmla="*/ 219 w 2594"/>
                <a:gd name="T5" fmla="*/ 0 h 2594"/>
                <a:gd name="T6" fmla="*/ 0 w 2594"/>
                <a:gd name="T7" fmla="*/ 219 h 2594"/>
                <a:gd name="T8" fmla="*/ 0 w 2594"/>
                <a:gd name="T9" fmla="*/ 2374 h 2594"/>
                <a:gd name="T10" fmla="*/ 219 w 2594"/>
                <a:gd name="T11" fmla="*/ 2593 h 2594"/>
                <a:gd name="T12" fmla="*/ 2374 w 2594"/>
                <a:gd name="T13" fmla="*/ 2593 h 2594"/>
                <a:gd name="T14" fmla="*/ 2593 w 2594"/>
                <a:gd name="T15" fmla="*/ 2374 h 2594"/>
                <a:gd name="T16" fmla="*/ 2593 w 2594"/>
                <a:gd name="T17" fmla="*/ 219 h 2594"/>
                <a:gd name="T18" fmla="*/ 2374 w 2594"/>
                <a:gd name="T19" fmla="*/ 0 h 2594"/>
                <a:gd name="T20" fmla="*/ 2249 w 2594"/>
                <a:gd name="T21" fmla="*/ 250 h 2594"/>
                <a:gd name="T22" fmla="*/ 2249 w 2594"/>
                <a:gd name="T23" fmla="*/ 250 h 2594"/>
                <a:gd name="T24" fmla="*/ 2343 w 2594"/>
                <a:gd name="T25" fmla="*/ 313 h 2594"/>
                <a:gd name="T26" fmla="*/ 2249 w 2594"/>
                <a:gd name="T27" fmla="*/ 407 h 2594"/>
                <a:gd name="T28" fmla="*/ 2156 w 2594"/>
                <a:gd name="T29" fmla="*/ 313 h 2594"/>
                <a:gd name="T30" fmla="*/ 2249 w 2594"/>
                <a:gd name="T31" fmla="*/ 250 h 2594"/>
                <a:gd name="T32" fmla="*/ 1937 w 2594"/>
                <a:gd name="T33" fmla="*/ 250 h 2594"/>
                <a:gd name="T34" fmla="*/ 1937 w 2594"/>
                <a:gd name="T35" fmla="*/ 250 h 2594"/>
                <a:gd name="T36" fmla="*/ 2031 w 2594"/>
                <a:gd name="T37" fmla="*/ 313 h 2594"/>
                <a:gd name="T38" fmla="*/ 1937 w 2594"/>
                <a:gd name="T39" fmla="*/ 407 h 2594"/>
                <a:gd name="T40" fmla="*/ 1843 w 2594"/>
                <a:gd name="T41" fmla="*/ 313 h 2594"/>
                <a:gd name="T42" fmla="*/ 1937 w 2594"/>
                <a:gd name="T43" fmla="*/ 250 h 2594"/>
                <a:gd name="T44" fmla="*/ 2343 w 2594"/>
                <a:gd name="T45" fmla="*/ 2343 h 2594"/>
                <a:gd name="T46" fmla="*/ 2343 w 2594"/>
                <a:gd name="T47" fmla="*/ 2343 h 2594"/>
                <a:gd name="T48" fmla="*/ 250 w 2594"/>
                <a:gd name="T49" fmla="*/ 2343 h 2594"/>
                <a:gd name="T50" fmla="*/ 250 w 2594"/>
                <a:gd name="T51" fmla="*/ 625 h 2594"/>
                <a:gd name="T52" fmla="*/ 2343 w 2594"/>
                <a:gd name="T53" fmla="*/ 625 h 2594"/>
                <a:gd name="T54" fmla="*/ 2343 w 2594"/>
                <a:gd name="T55" fmla="*/ 2343 h 2594"/>
                <a:gd name="T56" fmla="*/ 594 w 2594"/>
                <a:gd name="T57" fmla="*/ 2093 h 2594"/>
                <a:gd name="T58" fmla="*/ 594 w 2594"/>
                <a:gd name="T59" fmla="*/ 2093 h 2594"/>
                <a:gd name="T60" fmla="*/ 1999 w 2594"/>
                <a:gd name="T61" fmla="*/ 2093 h 2594"/>
                <a:gd name="T62" fmla="*/ 2031 w 2594"/>
                <a:gd name="T63" fmla="*/ 2062 h 2594"/>
                <a:gd name="T64" fmla="*/ 2031 w 2594"/>
                <a:gd name="T65" fmla="*/ 2031 h 2594"/>
                <a:gd name="T66" fmla="*/ 1343 w 2594"/>
                <a:gd name="T67" fmla="*/ 844 h 2594"/>
                <a:gd name="T68" fmla="*/ 1312 w 2594"/>
                <a:gd name="T69" fmla="*/ 813 h 2594"/>
                <a:gd name="T70" fmla="*/ 1250 w 2594"/>
                <a:gd name="T71" fmla="*/ 844 h 2594"/>
                <a:gd name="T72" fmla="*/ 563 w 2594"/>
                <a:gd name="T73" fmla="*/ 2031 h 2594"/>
                <a:gd name="T74" fmla="*/ 563 w 2594"/>
                <a:gd name="T75" fmla="*/ 2093 h 2594"/>
                <a:gd name="T76" fmla="*/ 594 w 2594"/>
                <a:gd name="T77" fmla="*/ 2093 h 2594"/>
                <a:gd name="T78" fmla="*/ 1374 w 2594"/>
                <a:gd name="T79" fmla="*/ 1937 h 2594"/>
                <a:gd name="T80" fmla="*/ 1374 w 2594"/>
                <a:gd name="T81" fmla="*/ 1937 h 2594"/>
                <a:gd name="T82" fmla="*/ 1343 w 2594"/>
                <a:gd name="T83" fmla="*/ 1968 h 2594"/>
                <a:gd name="T84" fmla="*/ 1250 w 2594"/>
                <a:gd name="T85" fmla="*/ 1968 h 2594"/>
                <a:gd name="T86" fmla="*/ 1219 w 2594"/>
                <a:gd name="T87" fmla="*/ 1937 h 2594"/>
                <a:gd name="T88" fmla="*/ 1219 w 2594"/>
                <a:gd name="T89" fmla="*/ 1843 h 2594"/>
                <a:gd name="T90" fmla="*/ 1250 w 2594"/>
                <a:gd name="T91" fmla="*/ 1812 h 2594"/>
                <a:gd name="T92" fmla="*/ 1343 w 2594"/>
                <a:gd name="T93" fmla="*/ 1812 h 2594"/>
                <a:gd name="T94" fmla="*/ 1374 w 2594"/>
                <a:gd name="T95" fmla="*/ 1843 h 2594"/>
                <a:gd name="T96" fmla="*/ 1374 w 2594"/>
                <a:gd name="T97" fmla="*/ 1937 h 2594"/>
                <a:gd name="T98" fmla="*/ 1219 w 2594"/>
                <a:gd name="T99" fmla="*/ 1125 h 2594"/>
                <a:gd name="T100" fmla="*/ 1219 w 2594"/>
                <a:gd name="T101" fmla="*/ 1125 h 2594"/>
                <a:gd name="T102" fmla="*/ 1374 w 2594"/>
                <a:gd name="T103" fmla="*/ 1125 h 2594"/>
                <a:gd name="T104" fmla="*/ 1406 w 2594"/>
                <a:gd name="T105" fmla="*/ 1157 h 2594"/>
                <a:gd name="T106" fmla="*/ 1374 w 2594"/>
                <a:gd name="T107" fmla="*/ 1718 h 2594"/>
                <a:gd name="T108" fmla="*/ 1343 w 2594"/>
                <a:gd name="T109" fmla="*/ 1749 h 2594"/>
                <a:gd name="T110" fmla="*/ 1250 w 2594"/>
                <a:gd name="T111" fmla="*/ 1749 h 2594"/>
                <a:gd name="T112" fmla="*/ 1219 w 2594"/>
                <a:gd name="T113" fmla="*/ 1718 h 2594"/>
                <a:gd name="T114" fmla="*/ 1219 w 2594"/>
                <a:gd name="T115" fmla="*/ 1157 h 2594"/>
                <a:gd name="T116" fmla="*/ 1219 w 2594"/>
                <a:gd name="T117" fmla="*/ 1125 h 2594"/>
                <a:gd name="T118" fmla="*/ 1219 w 2594"/>
                <a:gd name="T119" fmla="*/ 1125 h 2594"/>
                <a:gd name="T120" fmla="*/ 1219 w 2594"/>
                <a:gd name="T121" fmla="*/ 1125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4" h="2594">
                  <a:moveTo>
                    <a:pt x="2374" y="0"/>
                  </a:moveTo>
                  <a:lnTo>
                    <a:pt x="2374" y="0"/>
                  </a:lnTo>
                  <a:cubicBezTo>
                    <a:pt x="219" y="0"/>
                    <a:pt x="219" y="0"/>
                    <a:pt x="219" y="0"/>
                  </a:cubicBezTo>
                  <a:cubicBezTo>
                    <a:pt x="94" y="0"/>
                    <a:pt x="0" y="94"/>
                    <a:pt x="0" y="219"/>
                  </a:cubicBezTo>
                  <a:cubicBezTo>
                    <a:pt x="0" y="2374"/>
                    <a:pt x="0" y="2374"/>
                    <a:pt x="0" y="2374"/>
                  </a:cubicBezTo>
                  <a:cubicBezTo>
                    <a:pt x="0" y="2499"/>
                    <a:pt x="94" y="2593"/>
                    <a:pt x="219" y="2593"/>
                  </a:cubicBezTo>
                  <a:cubicBezTo>
                    <a:pt x="2374" y="2593"/>
                    <a:pt x="2374" y="2593"/>
                    <a:pt x="2374" y="2593"/>
                  </a:cubicBezTo>
                  <a:cubicBezTo>
                    <a:pt x="2499" y="2593"/>
                    <a:pt x="2593" y="2499"/>
                    <a:pt x="2593" y="2374"/>
                  </a:cubicBezTo>
                  <a:cubicBezTo>
                    <a:pt x="2593" y="219"/>
                    <a:pt x="2593" y="219"/>
                    <a:pt x="2593" y="219"/>
                  </a:cubicBezTo>
                  <a:cubicBezTo>
                    <a:pt x="2593" y="94"/>
                    <a:pt x="2499" y="0"/>
                    <a:pt x="2374" y="0"/>
                  </a:cubicBezTo>
                  <a:close/>
                  <a:moveTo>
                    <a:pt x="2249" y="250"/>
                  </a:moveTo>
                  <a:lnTo>
                    <a:pt x="2249" y="250"/>
                  </a:lnTo>
                  <a:cubicBezTo>
                    <a:pt x="2312" y="250"/>
                    <a:pt x="2343" y="282"/>
                    <a:pt x="2343" y="313"/>
                  </a:cubicBezTo>
                  <a:cubicBezTo>
                    <a:pt x="2343" y="375"/>
                    <a:pt x="2312" y="407"/>
                    <a:pt x="2249" y="407"/>
                  </a:cubicBezTo>
                  <a:cubicBezTo>
                    <a:pt x="2187" y="407"/>
                    <a:pt x="2156" y="375"/>
                    <a:pt x="2156" y="313"/>
                  </a:cubicBezTo>
                  <a:cubicBezTo>
                    <a:pt x="2156" y="282"/>
                    <a:pt x="2187" y="250"/>
                    <a:pt x="2249" y="250"/>
                  </a:cubicBezTo>
                  <a:close/>
                  <a:moveTo>
                    <a:pt x="1937" y="250"/>
                  </a:moveTo>
                  <a:lnTo>
                    <a:pt x="1937" y="250"/>
                  </a:lnTo>
                  <a:cubicBezTo>
                    <a:pt x="1999" y="250"/>
                    <a:pt x="2031" y="282"/>
                    <a:pt x="2031" y="313"/>
                  </a:cubicBezTo>
                  <a:cubicBezTo>
                    <a:pt x="2031" y="375"/>
                    <a:pt x="1999" y="407"/>
                    <a:pt x="1937" y="407"/>
                  </a:cubicBezTo>
                  <a:cubicBezTo>
                    <a:pt x="1906" y="407"/>
                    <a:pt x="1843" y="375"/>
                    <a:pt x="1843" y="313"/>
                  </a:cubicBezTo>
                  <a:cubicBezTo>
                    <a:pt x="1843" y="282"/>
                    <a:pt x="1906" y="250"/>
                    <a:pt x="1937" y="250"/>
                  </a:cubicBezTo>
                  <a:close/>
                  <a:moveTo>
                    <a:pt x="2343" y="2343"/>
                  </a:moveTo>
                  <a:lnTo>
                    <a:pt x="2343" y="2343"/>
                  </a:lnTo>
                  <a:cubicBezTo>
                    <a:pt x="250" y="2343"/>
                    <a:pt x="250" y="2343"/>
                    <a:pt x="250" y="2343"/>
                  </a:cubicBezTo>
                  <a:cubicBezTo>
                    <a:pt x="250" y="625"/>
                    <a:pt x="250" y="625"/>
                    <a:pt x="250" y="625"/>
                  </a:cubicBezTo>
                  <a:cubicBezTo>
                    <a:pt x="2343" y="625"/>
                    <a:pt x="2343" y="625"/>
                    <a:pt x="2343" y="625"/>
                  </a:cubicBezTo>
                  <a:lnTo>
                    <a:pt x="2343" y="2343"/>
                  </a:lnTo>
                  <a:close/>
                  <a:moveTo>
                    <a:pt x="594" y="2093"/>
                  </a:moveTo>
                  <a:lnTo>
                    <a:pt x="594" y="2093"/>
                  </a:lnTo>
                  <a:cubicBezTo>
                    <a:pt x="1999" y="2093"/>
                    <a:pt x="1999" y="2093"/>
                    <a:pt x="1999" y="2093"/>
                  </a:cubicBezTo>
                  <a:cubicBezTo>
                    <a:pt x="2031" y="2093"/>
                    <a:pt x="2031" y="2093"/>
                    <a:pt x="2031" y="2062"/>
                  </a:cubicBezTo>
                  <a:lnTo>
                    <a:pt x="2031" y="2031"/>
                  </a:lnTo>
                  <a:cubicBezTo>
                    <a:pt x="1343" y="844"/>
                    <a:pt x="1343" y="844"/>
                    <a:pt x="1343" y="844"/>
                  </a:cubicBezTo>
                  <a:cubicBezTo>
                    <a:pt x="1343" y="813"/>
                    <a:pt x="1312" y="813"/>
                    <a:pt x="1312" y="813"/>
                  </a:cubicBezTo>
                  <a:cubicBezTo>
                    <a:pt x="1281" y="813"/>
                    <a:pt x="1281" y="813"/>
                    <a:pt x="1250" y="844"/>
                  </a:cubicBezTo>
                  <a:cubicBezTo>
                    <a:pt x="563" y="2031"/>
                    <a:pt x="563" y="2031"/>
                    <a:pt x="563" y="2031"/>
                  </a:cubicBezTo>
                  <a:cubicBezTo>
                    <a:pt x="563" y="2062"/>
                    <a:pt x="563" y="2062"/>
                    <a:pt x="563" y="2093"/>
                  </a:cubicBezTo>
                  <a:lnTo>
                    <a:pt x="594" y="2093"/>
                  </a:lnTo>
                  <a:close/>
                  <a:moveTo>
                    <a:pt x="1374" y="1937"/>
                  </a:moveTo>
                  <a:lnTo>
                    <a:pt x="1374" y="1937"/>
                  </a:lnTo>
                  <a:cubicBezTo>
                    <a:pt x="1374" y="1968"/>
                    <a:pt x="1374" y="1968"/>
                    <a:pt x="1343" y="1968"/>
                  </a:cubicBezTo>
                  <a:cubicBezTo>
                    <a:pt x="1250" y="1968"/>
                    <a:pt x="1250" y="1968"/>
                    <a:pt x="1250" y="1968"/>
                  </a:cubicBezTo>
                  <a:cubicBezTo>
                    <a:pt x="1219" y="1968"/>
                    <a:pt x="1219" y="1968"/>
                    <a:pt x="1219" y="1937"/>
                  </a:cubicBezTo>
                  <a:cubicBezTo>
                    <a:pt x="1219" y="1843"/>
                    <a:pt x="1219" y="1843"/>
                    <a:pt x="1219" y="1843"/>
                  </a:cubicBezTo>
                  <a:cubicBezTo>
                    <a:pt x="1219" y="1812"/>
                    <a:pt x="1219" y="1812"/>
                    <a:pt x="1250" y="1812"/>
                  </a:cubicBezTo>
                  <a:cubicBezTo>
                    <a:pt x="1343" y="1812"/>
                    <a:pt x="1343" y="1812"/>
                    <a:pt x="1343" y="1812"/>
                  </a:cubicBezTo>
                  <a:cubicBezTo>
                    <a:pt x="1374" y="1812"/>
                    <a:pt x="1374" y="1812"/>
                    <a:pt x="1374" y="1843"/>
                  </a:cubicBezTo>
                  <a:lnTo>
                    <a:pt x="1374" y="1937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ubicBezTo>
                    <a:pt x="1374" y="1125"/>
                    <a:pt x="1374" y="1125"/>
                    <a:pt x="1374" y="1125"/>
                  </a:cubicBezTo>
                  <a:lnTo>
                    <a:pt x="1406" y="1157"/>
                  </a:lnTo>
                  <a:cubicBezTo>
                    <a:pt x="1374" y="1718"/>
                    <a:pt x="1374" y="1718"/>
                    <a:pt x="1374" y="1718"/>
                  </a:cubicBezTo>
                  <a:cubicBezTo>
                    <a:pt x="1374" y="1749"/>
                    <a:pt x="1374" y="1749"/>
                    <a:pt x="1343" y="1749"/>
                  </a:cubicBezTo>
                  <a:cubicBezTo>
                    <a:pt x="1250" y="1749"/>
                    <a:pt x="1250" y="1749"/>
                    <a:pt x="1250" y="1749"/>
                  </a:cubicBezTo>
                  <a:cubicBezTo>
                    <a:pt x="1219" y="1749"/>
                    <a:pt x="1219" y="1749"/>
                    <a:pt x="1219" y="1718"/>
                  </a:cubicBezTo>
                  <a:cubicBezTo>
                    <a:pt x="1219" y="1157"/>
                    <a:pt x="1219" y="1157"/>
                    <a:pt x="1219" y="1157"/>
                  </a:cubicBezTo>
                  <a:lnTo>
                    <a:pt x="1219" y="1125"/>
                  </a:lnTo>
                  <a:close/>
                  <a:moveTo>
                    <a:pt x="1219" y="1125"/>
                  </a:moveTo>
                  <a:lnTo>
                    <a:pt x="1219" y="1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基数排序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4" grpId="0"/>
      <p:bldP spid="88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核心</a:t>
              </a:r>
              <a:r>
                <a:rPr lang="zh-CN" altLang="en-US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代码</a:t>
              </a:r>
              <a:endParaRPr lang="zh-CN" altLang="en-US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1600200"/>
            <a:ext cx="81407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23293" y="1942207"/>
            <a:ext cx="3751459" cy="3752226"/>
            <a:chOff x="7870626" y="2948401"/>
            <a:chExt cx="9031215" cy="9033062"/>
          </a:xfrm>
        </p:grpSpPr>
        <p:sp>
          <p:nvSpPr>
            <p:cNvPr id="68" name="Freeform 3"/>
            <p:cNvSpPr>
              <a:spLocks noChangeArrowheads="1"/>
            </p:cNvSpPr>
            <p:nvPr/>
          </p:nvSpPr>
          <p:spPr bwMode="auto">
            <a:xfrm rot="19397468">
              <a:off x="9000026" y="2948401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 rot="3202081">
              <a:off x="12255036" y="4039640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1" name="Freeform 3"/>
            <p:cNvSpPr>
              <a:spLocks noChangeArrowheads="1"/>
            </p:cNvSpPr>
            <p:nvPr/>
          </p:nvSpPr>
          <p:spPr bwMode="auto">
            <a:xfrm rot="8579122">
              <a:off x="11157827" y="7300735"/>
              <a:ext cx="4612900" cy="468072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2" name="Freeform 3"/>
            <p:cNvSpPr>
              <a:spLocks noChangeArrowheads="1"/>
            </p:cNvSpPr>
            <p:nvPr/>
          </p:nvSpPr>
          <p:spPr bwMode="auto">
            <a:xfrm rot="13978264">
              <a:off x="7903330" y="6233611"/>
              <a:ext cx="4614101" cy="4679509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41414" y="3516812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S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51875" y="4810899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 Black"/>
                  <a:cs typeface="Lato Black"/>
                </a:rPr>
                <a:t>W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964099" y="8359756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T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13884" y="7071280"/>
              <a:ext cx="2916614" cy="2956489"/>
            </a:xfrm>
            <a:prstGeom prst="rect">
              <a:avLst/>
            </a:prstGeom>
            <a:noFill/>
          </p:spPr>
          <p:txBody>
            <a:bodyPr wrap="square" lIns="121872" tIns="60934" rIns="121872" bIns="60934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Lato Black"/>
                  <a:cs typeface="Lato Black"/>
                </a:rPr>
                <a:t>O</a:t>
              </a:r>
              <a:endParaRPr lang="ru-RU" sz="7200" b="1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350201" y="2272306"/>
            <a:ext cx="5268694" cy="3340735"/>
          </a:xfrm>
          <a:prstGeom prst="rect">
            <a:avLst/>
          </a:prstGeom>
        </p:spPr>
        <p:txBody>
          <a:bodyPr wrap="square" lIns="109709" tIns="54855" rIns="109709" bIns="54855" rtlCol="0">
            <a:spAutoFit/>
          </a:bodyPr>
          <a:lstStyle/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假设我们要执行一个包含两个阶段的多线程计算，但是我们不希望在完成第一阶段之前进入第二阶段。我们可以使用一种称为屏障（barrier）的同步方法。当线程到达barrier时，它将在barrier处等待，直到所有线程到达barrier，然后它们将一起进行。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  <a:p>
            <a:endParaRPr sz="14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如何理解barrier呢？就像和一些朋友一起远足。大家会会记下有多少个朋友，并同意在每个山峰的顶部等彼此。假设你是第一个到达第一个山顶的人，你将在顶部等其他朋友。他们会一一到达顶部，但是直到最后一个人到达之前，没有人会继续走。等所有人都到了之后，大家将继续进行。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  <a:p>
            <a:endParaRPr sz="14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sz="1400">
                <a:latin typeface="华文楷体" panose="02010600040101010101" charset="-122"/>
                <a:ea typeface="华文楷体" panose="02010600040101010101" charset="-122"/>
              </a:rPr>
              <a:t>Pthreads具有实现该功能的函数pthread_barrier_wait（）。需要声明一个pthread_barrier_t变量，并使用pthread_barrier_init（）对其进行初始化。 pthread_barrier_init（）将将要参与barrier的线程数作为参数。</a:t>
            </a:r>
            <a:endParaRPr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8434" y="1877003"/>
            <a:ext cx="1466425" cy="369053"/>
            <a:chOff x="2824193" y="3830206"/>
            <a:chExt cx="2932850" cy="738105"/>
          </a:xfrm>
        </p:grpSpPr>
        <p:sp>
          <p:nvSpPr>
            <p:cNvPr id="77" name="Round Same Side Corner Rectangle 76"/>
            <p:cNvSpPr/>
            <p:nvPr/>
          </p:nvSpPr>
          <p:spPr>
            <a:xfrm rot="5400000">
              <a:off x="3943803" y="2710595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09" tIns="54855" rIns="109709" bIns="54855" rtlCol="0" anchor="ctr"/>
            <a:lstStyle/>
            <a:p>
              <a:pPr algn="r"/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2824197" y="3837358"/>
              <a:ext cx="698763" cy="686467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87 h 87"/>
                <a:gd name="T8" fmla="*/ 87 w 87"/>
                <a:gd name="T9" fmla="*/ 44 h 87"/>
                <a:gd name="T10" fmla="*/ 44 w 87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8"/>
                    <a:pt x="19" y="87"/>
                    <a:pt x="44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09709" tIns="54855" rIns="109709" bIns="54855" numCol="1" anchor="t" anchorCtr="0" compatLnSpc="1"/>
            <a:lstStyle/>
            <a:p>
              <a:endParaRPr lang="bg-BG" sz="900" dirty="0">
                <a:latin typeface="Calibri Light" panose="020F030202020403020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57038" y="3858381"/>
              <a:ext cx="1249680" cy="709930"/>
            </a:xfrm>
            <a:prstGeom prst="rect">
              <a:avLst/>
            </a:prstGeom>
          </p:spPr>
          <p:txBody>
            <a:bodyPr wrap="none" lIns="109709" tIns="54855" rIns="109709" bIns="54855">
              <a:spAutoFit/>
            </a:bodyPr>
            <a:lstStyle/>
            <a:p>
              <a:r>
                <a:rPr lang="zh-CN" altLang="bg-BG" sz="1600" dirty="0"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原理</a:t>
              </a:r>
              <a:endParaRPr lang="zh-CN" altLang="bg-BG" sz="1600" dirty="0"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2991306" y="3985520"/>
              <a:ext cx="402985" cy="403090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98" tIns="60949" rIns="121898" bIns="60949" anchor="ctr"/>
            <a:lstStyle/>
            <a:p>
              <a:endParaRPr lang="en-US" sz="900" dirty="0">
                <a:latin typeface="Calibri Light" panose="020F0302020204030204"/>
              </a:endParaRPr>
            </a:p>
          </p:txBody>
        </p:sp>
      </p:grpSp>
      <p:sp>
        <p:nvSpPr>
          <p:cNvPr id="101" name="Freeform 3"/>
          <p:cNvSpPr>
            <a:spLocks noChangeArrowheads="1"/>
          </p:cNvSpPr>
          <p:nvPr/>
        </p:nvSpPr>
        <p:spPr bwMode="auto">
          <a:xfrm>
            <a:off x="1403985" y="3375025"/>
            <a:ext cx="198755" cy="153035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8" tIns="60949" rIns="121898" bIns="60949" anchor="ctr"/>
          <a:lstStyle/>
          <a:p>
            <a:endParaRPr lang="en-US" sz="900" dirty="0"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71374" y="244014"/>
            <a:ext cx="10468769" cy="1145298"/>
            <a:chOff x="1739573" y="511491"/>
            <a:chExt cx="20937538" cy="2290596"/>
          </a:xfrm>
        </p:grpSpPr>
        <p:sp>
          <p:nvSpPr>
            <p:cNvPr id="40" name="TextBox 39"/>
            <p:cNvSpPr txBox="1"/>
            <p:nvPr/>
          </p:nvSpPr>
          <p:spPr>
            <a:xfrm>
              <a:off x="1739573" y="511491"/>
              <a:ext cx="20937538" cy="1536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id-ID" sz="4400" b="1" dirty="0">
                  <a:solidFill>
                    <a:schemeClr val="tx2"/>
                  </a:solidFill>
                  <a:latin typeface="华文行楷" panose="02010800040101010101" charset="-122"/>
                  <a:ea typeface="华文行楷" panose="02010800040101010101" charset="-122"/>
                  <a:cs typeface="Lato Regular"/>
                </a:rPr>
                <a:t>实现多线程</a:t>
              </a:r>
              <a:endParaRPr lang="zh-CN" altLang="id-ID" sz="4400" b="1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cs typeface="Lato Regular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3" name="Rectangle 42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8" tIns="60949" rIns="121898" bIns="60949" rtlCol="0" anchor="ctr"/>
              <a:lstStyle/>
              <a:p>
                <a:pPr algn="ctr"/>
                <a:endParaRPr lang="en-US" sz="900" dirty="0">
                  <a:latin typeface="Calibri Light" panose="020F0302020204030204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39573" y="2035007"/>
              <a:ext cx="20937538" cy="767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 panose="020F0302020204030204"/>
                <a:cs typeface="Calibri Light" panose="020F03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4280,&quot;width&quot;:10920}"/>
</p:tagLst>
</file>

<file path=ppt/tags/tag2.xml><?xml version="1.0" encoding="utf-8"?>
<p:tagLst xmlns:p="http://schemas.openxmlformats.org/presentationml/2006/main">
  <p:tag name="COMMONDATA" val="eyJoZGlkIjoiYTc1NTBiY2UyNmZlZjkxNTU0MTc5MDJhZDc1OWY2NTcifQ=="/>
  <p:tag name="KSO_WPP_MARK_KEY" val="b82aded5-8fe7-4b93-9612-631b0f4df9a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文字</Application>
  <PresentationFormat>宽屏</PresentationFormat>
  <Paragraphs>244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Helvetica Neue</vt:lpstr>
      <vt:lpstr>Lato Regular</vt:lpstr>
      <vt:lpstr>Thonburi</vt:lpstr>
      <vt:lpstr>华文行楷</vt:lpstr>
      <vt:lpstr>行楷-简</vt:lpstr>
      <vt:lpstr>Arial</vt:lpstr>
      <vt:lpstr>Open Sans Light</vt:lpstr>
      <vt:lpstr>Open Sans</vt:lpstr>
      <vt:lpstr>Lato Light</vt:lpstr>
      <vt:lpstr>华文楷体</vt:lpstr>
      <vt:lpstr>Lato Black</vt:lpstr>
      <vt:lpstr>Open Sans Light</vt:lpstr>
      <vt:lpstr>Calibri</vt:lpstr>
      <vt:lpstr>微软雅黑</vt:lpstr>
      <vt:lpstr>汉仪旗黑</vt:lpstr>
      <vt:lpstr>宋体</vt:lpstr>
      <vt:lpstr>Arial Unicode MS</vt:lpstr>
      <vt:lpstr>汉仪书宋二KW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王航</dc:creator>
  <cp:lastModifiedBy>Amos</cp:lastModifiedBy>
  <cp:revision>150</cp:revision>
  <dcterms:created xsi:type="dcterms:W3CDTF">2022-11-22T13:13:29Z</dcterms:created>
  <dcterms:modified xsi:type="dcterms:W3CDTF">2022-11-22T13:13:29Z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3CA675A5C49342DFAE37EF337A0425DC</vt:lpwstr>
  </property>
  <property fmtid="{D5CDD505-2E9C-101B-9397-08002B2CF9AE}" pid="3" name="KSOProductBuildVer">
    <vt:lpwstr>2052-4.3.0.7281</vt:lpwstr>
  </property>
</Properties>
</file>