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0"/>
  </p:notesMasterIdLst>
  <p:sldIdLst>
    <p:sldId id="303" r:id="rId2"/>
    <p:sldId id="304" r:id="rId3"/>
    <p:sldId id="308" r:id="rId4"/>
    <p:sldId id="309" r:id="rId5"/>
    <p:sldId id="306" r:id="rId6"/>
    <p:sldId id="310" r:id="rId7"/>
    <p:sldId id="311" r:id="rId8"/>
    <p:sldId id="307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D0FE"/>
    <a:srgbClr val="0DD6F1"/>
    <a:srgbClr val="C8F6FC"/>
    <a:srgbClr val="CCFFFF"/>
    <a:srgbClr val="000000"/>
    <a:srgbClr val="314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7602" autoAdjust="0"/>
  </p:normalViewPr>
  <p:slideViewPr>
    <p:cSldViewPr snapToGrid="0">
      <p:cViewPr varScale="1">
        <p:scale>
          <a:sx n="133" d="100"/>
          <a:sy n="133" d="100"/>
        </p:scale>
        <p:origin x="-127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defRPr sz="1200" noProof="1">
                <a:ea typeface="微软雅黑" charset="-122"/>
              </a:defRPr>
            </a:lvl1pPr>
          </a:lstStyle>
          <a:p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defRPr sz="1200" noProof="1" dirty="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>
              <a:buFontTx/>
              <a:buNone/>
            </a:pPr>
            <a:r>
              <a:rPr lang="zh-CN" altLang="en-US"/>
              <a:t>单击此处编辑母版文本样式</a:t>
            </a:r>
          </a:p>
          <a:p>
            <a:pPr defTabSz="914400">
              <a:buFontTx/>
              <a:buNone/>
            </a:pPr>
            <a:r>
              <a:rPr lang="zh-CN" altLang="en-US"/>
              <a:t>第二级</a:t>
            </a:r>
          </a:p>
          <a:p>
            <a:pPr defTabSz="914400">
              <a:buFontTx/>
              <a:buNone/>
            </a:pPr>
            <a:r>
              <a:rPr lang="zh-CN" altLang="en-US"/>
              <a:t>第三级</a:t>
            </a:r>
          </a:p>
          <a:p>
            <a:pPr defTabSz="914400">
              <a:buFontTx/>
              <a:buNone/>
            </a:pPr>
            <a:r>
              <a:rPr lang="zh-CN" altLang="en-US"/>
              <a:t>第四级</a:t>
            </a:r>
          </a:p>
          <a:p>
            <a:pPr defTabSz="914400"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defRPr sz="1200" noProof="1">
                <a:ea typeface="微软雅黑" charset="-122"/>
              </a:defRPr>
            </a:lvl1pPr>
          </a:lstStyle>
          <a:p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0A2605C-C0FD-4F9A-A5FA-664FA9D9ABD8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8316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chil1@andrew.cmu.edu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757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9433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2605C-C0FD-4F9A-A5FA-664FA9D9ABD8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06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8A648-5DEE-494E-B1AB-87BDECEEA7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1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99941-5C04-4FFD-A53A-CD7C8D2D0E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2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14300"/>
            <a:ext cx="1905000" cy="44799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604565" cy="44799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074AA-A0B8-48F5-95CD-EFE4B78F78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87093-616E-488D-B855-7594C49211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3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AFB41-F980-46EB-BC47-4AC3570BC1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7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4450"/>
            <a:ext cx="3733800" cy="32797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314450"/>
            <a:ext cx="3733800" cy="32797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34E88-25E3-479A-87B6-2F4DC6E5C2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2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A117-B3C2-4160-876E-AC6E67156D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8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CC1C1-5B18-49BE-AE31-162D1A571E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6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6B502-7143-40F2-A23C-747797BA32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9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FE645-3065-4AFF-80E1-9D282D2D1C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8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Footer Text</a:t>
            </a:r>
            <a:endParaRPr lang="en-US" altLang="x-none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FB649-984B-4161-A216-91401D730D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1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4300"/>
            <a:ext cx="5791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 Black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14450"/>
            <a:ext cx="76200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bIns="0" anchor="b"/>
          <a:lstStyle>
            <a:lvl1pPr algn="l">
              <a:defRPr sz="1000" noProof="1" dirty="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t"/>
          <a:lstStyle>
            <a:lvl1pPr algn="l">
              <a:defRPr sz="1000" noProof="1" dirty="0">
                <a:solidFill>
                  <a:schemeClr val="tx1"/>
                </a:solidFill>
                <a:latin typeface="Arial" charset="0"/>
                <a:ea typeface="宋体" charset="-122"/>
                <a:cs typeface="+mn-ea"/>
              </a:defRPr>
            </a:lvl1pPr>
          </a:lstStyle>
          <a:p>
            <a:r>
              <a:rPr lang="zh-CN" altLang="en-US"/>
              <a:t>Footer Text</a:t>
            </a:r>
            <a:endParaRPr lang="en-US" altLang="x-none" sz="1800">
              <a:latin typeface="Arial" pitchFamily="34" charset="0"/>
              <a:cs typeface="+mn-cs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fld id="{75AA4986-CD44-4657-A116-3788C4F0FF1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0287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001125" y="1028700"/>
            <a:ext cx="142875" cy="41148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33" name="圆角矩形 8"/>
          <p:cNvSpPr>
            <a:spLocks noChangeArrowheads="1"/>
          </p:cNvSpPr>
          <p:nvPr/>
        </p:nvSpPr>
        <p:spPr bwMode="auto">
          <a:xfrm>
            <a:off x="0" y="4867275"/>
            <a:ext cx="8208963" cy="27622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600" b="1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34" name="圆角矩形 9"/>
          <p:cNvSpPr>
            <a:spLocks noChangeArrowheads="1"/>
          </p:cNvSpPr>
          <p:nvPr/>
        </p:nvSpPr>
        <p:spPr bwMode="auto">
          <a:xfrm>
            <a:off x="8124825" y="4867275"/>
            <a:ext cx="1019175" cy="27622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600" b="1">
              <a:solidFill>
                <a:srgbClr val="FFFFFF"/>
              </a:solidFill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Arial Black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  <a:sym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457200" lvl="1" indent="-182563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lvl="2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lvl="3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lvl="4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8"/>
          <p:cNvSpPr>
            <a:spLocks noChangeArrowheads="1"/>
          </p:cNvSpPr>
          <p:nvPr/>
        </p:nvSpPr>
        <p:spPr bwMode="auto">
          <a:xfrm>
            <a:off x="9001125" y="3635375"/>
            <a:ext cx="142875" cy="15081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4" name="Rectangle 9"/>
          <p:cNvSpPr>
            <a:spLocks noChangeArrowheads="1"/>
          </p:cNvSpPr>
          <p:nvPr/>
        </p:nvSpPr>
        <p:spPr bwMode="auto">
          <a:xfrm>
            <a:off x="9001125" y="0"/>
            <a:ext cx="142875" cy="3635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075" name="矩形 1"/>
          <p:cNvSpPr>
            <a:spLocks noChangeArrowheads="1"/>
          </p:cNvSpPr>
          <p:nvPr/>
        </p:nvSpPr>
        <p:spPr bwMode="auto">
          <a:xfrm>
            <a:off x="21562" y="-6985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微软雅黑" pitchFamily="34" charset="-122"/>
              </a:rPr>
              <a:t>       </a:t>
            </a: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3077" name="medi1228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-14573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1493507" y="1712457"/>
            <a:ext cx="62740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Bag-of-Words-based </a:t>
            </a:r>
          </a:p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Object Classification</a:t>
            </a:r>
            <a:endParaRPr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81" name="TextBox 16"/>
          <p:cNvSpPr>
            <a:spLocks noChangeArrowheads="1"/>
          </p:cNvSpPr>
          <p:nvPr/>
        </p:nvSpPr>
        <p:spPr bwMode="auto">
          <a:xfrm>
            <a:off x="7656513" y="4537075"/>
            <a:ext cx="1127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  <a:sym typeface="时尚中黑简体" pitchFamily="2" charset="-122"/>
              </a:rPr>
              <a:t>Loading……</a:t>
            </a:r>
            <a:endParaRPr lang="zh-CN" altLang="en-US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  <a:sym typeface="时尚中黑简体" pitchFamily="2" charset="-122"/>
            </a:endParaRPr>
          </a:p>
        </p:txBody>
      </p:sp>
      <p:pic>
        <p:nvPicPr>
          <p:cNvPr id="3082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494213"/>
            <a:ext cx="4492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Freeform 15"/>
          <p:cNvSpPr>
            <a:spLocks noEditPoints="1" noChangeArrowheads="1"/>
          </p:cNvSpPr>
          <p:nvPr/>
        </p:nvSpPr>
        <p:spPr bwMode="auto">
          <a:xfrm>
            <a:off x="4006850" y="537210"/>
            <a:ext cx="1133475" cy="1008063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4" name="组合 14"/>
          <p:cNvGrpSpPr>
            <a:grpSpLocks/>
          </p:cNvGrpSpPr>
          <p:nvPr/>
        </p:nvGrpSpPr>
        <p:grpSpPr bwMode="auto">
          <a:xfrm rot="5400000">
            <a:off x="4525169" y="-4696619"/>
            <a:ext cx="719138" cy="9144000"/>
            <a:chOff x="0" y="0"/>
            <a:chExt cx="719786" cy="7462505"/>
          </a:xfrm>
        </p:grpSpPr>
        <p:sp>
          <p:nvSpPr>
            <p:cNvPr id="2" name="等腰三角形 15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5" name="等腰三角形 19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6" name="等腰三角形 20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7" name="等腰三角形 21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8" name="等腰三角形 22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89" name="等腰三角形 23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0" name="等腰三角形 24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1" name="等腰三角形 25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2" name="等腰三角形 26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094" name="组合 27"/>
          <p:cNvGrpSpPr>
            <a:grpSpLocks/>
          </p:cNvGrpSpPr>
          <p:nvPr/>
        </p:nvGrpSpPr>
        <p:grpSpPr bwMode="auto">
          <a:xfrm rot="5400000">
            <a:off x="4203700" y="-4699001"/>
            <a:ext cx="720726" cy="9144001"/>
            <a:chOff x="0" y="0"/>
            <a:chExt cx="719786" cy="7462505"/>
          </a:xfrm>
        </p:grpSpPr>
        <p:sp>
          <p:nvSpPr>
            <p:cNvPr id="3" name="等腰三角形 28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5" name="等腰三角形 29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6" name="等腰三角形 30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7" name="等腰三角形 32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8" name="等腰三角形 33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099" name="等腰三角形 34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0" name="等腰三角形 40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1" name="等腰三角形 41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2" name="等腰三角形 42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104" name="组合 43"/>
          <p:cNvGrpSpPr>
            <a:grpSpLocks/>
          </p:cNvGrpSpPr>
          <p:nvPr/>
        </p:nvGrpSpPr>
        <p:grpSpPr bwMode="auto">
          <a:xfrm rot="5400000">
            <a:off x="3879850" y="-4699001"/>
            <a:ext cx="720726" cy="9144001"/>
            <a:chOff x="0" y="0"/>
            <a:chExt cx="719786" cy="7462505"/>
          </a:xfrm>
        </p:grpSpPr>
        <p:sp>
          <p:nvSpPr>
            <p:cNvPr id="4" name="等腰三角形 44"/>
            <p:cNvSpPr>
              <a:spLocks noChangeArrowheads="1"/>
            </p:cNvSpPr>
            <p:nvPr/>
          </p:nvSpPr>
          <p:spPr bwMode="auto">
            <a:xfrm rot="5400000">
              <a:off x="-57583" y="3370790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5" name="等腰三角形 45"/>
            <p:cNvSpPr>
              <a:spLocks noChangeArrowheads="1"/>
            </p:cNvSpPr>
            <p:nvPr/>
          </p:nvSpPr>
          <p:spPr bwMode="auto">
            <a:xfrm rot="5400000">
              <a:off x="-57583" y="255282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6" name="等腰三角形 46"/>
            <p:cNvSpPr>
              <a:spLocks noChangeArrowheads="1"/>
            </p:cNvSpPr>
            <p:nvPr/>
          </p:nvSpPr>
          <p:spPr bwMode="auto">
            <a:xfrm rot="5400000">
              <a:off x="-57583" y="1709379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7" name="等腰三角形 47"/>
            <p:cNvSpPr>
              <a:spLocks noChangeArrowheads="1"/>
            </p:cNvSpPr>
            <p:nvPr/>
          </p:nvSpPr>
          <p:spPr bwMode="auto">
            <a:xfrm rot="5400000">
              <a:off x="-57583" y="89141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8" name="等腰三角形 48"/>
            <p:cNvSpPr>
              <a:spLocks noChangeArrowheads="1"/>
            </p:cNvSpPr>
            <p:nvPr/>
          </p:nvSpPr>
          <p:spPr bwMode="auto">
            <a:xfrm rot="5400000">
              <a:off x="-57583" y="4205742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09" name="等腰三角形 49"/>
            <p:cNvSpPr>
              <a:spLocks noChangeArrowheads="1"/>
            </p:cNvSpPr>
            <p:nvPr/>
          </p:nvSpPr>
          <p:spPr bwMode="auto">
            <a:xfrm rot="5400000">
              <a:off x="-57583" y="503844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0" name="等腰三角形 50"/>
            <p:cNvSpPr>
              <a:spLocks noChangeArrowheads="1"/>
            </p:cNvSpPr>
            <p:nvPr/>
          </p:nvSpPr>
          <p:spPr bwMode="auto">
            <a:xfrm rot="5400000">
              <a:off x="-57583" y="585965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1" name="等腰三角形 51"/>
            <p:cNvSpPr>
              <a:spLocks noChangeArrowheads="1"/>
            </p:cNvSpPr>
            <p:nvPr/>
          </p:nvSpPr>
          <p:spPr bwMode="auto">
            <a:xfrm rot="5400000">
              <a:off x="-57583" y="6685136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3112" name="等腰三角形 52"/>
            <p:cNvSpPr>
              <a:spLocks noChangeArrowheads="1"/>
            </p:cNvSpPr>
            <p:nvPr/>
          </p:nvSpPr>
          <p:spPr bwMode="auto">
            <a:xfrm rot="5400000">
              <a:off x="-57583" y="57583"/>
              <a:ext cx="834952" cy="719786"/>
            </a:xfrm>
            <a:prstGeom prst="triangle">
              <a:avLst>
                <a:gd name="adj" fmla="val 50000"/>
              </a:avLst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2" name="矩形 24"/>
          <p:cNvSpPr>
            <a:spLocks noChangeArrowheads="1"/>
          </p:cNvSpPr>
          <p:nvPr/>
        </p:nvSpPr>
        <p:spPr bwMode="auto">
          <a:xfrm>
            <a:off x="3922049" y="3152002"/>
            <a:ext cx="1343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Chi Liu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24"/>
          <p:cNvSpPr>
            <a:spLocks noChangeArrowheads="1"/>
          </p:cNvSpPr>
          <p:nvPr/>
        </p:nvSpPr>
        <p:spPr bwMode="auto">
          <a:xfrm>
            <a:off x="2857736" y="3450709"/>
            <a:ext cx="3647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Carnegie Mellon University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20"/>
          <p:cNvSpPr txBox="1"/>
          <p:nvPr/>
        </p:nvSpPr>
        <p:spPr>
          <a:xfrm>
            <a:off x="4073513" y="4086556"/>
            <a:ext cx="121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2016.1.4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矩形 24"/>
          <p:cNvSpPr>
            <a:spLocks noChangeArrowheads="1"/>
          </p:cNvSpPr>
          <p:nvPr/>
        </p:nvSpPr>
        <p:spPr bwMode="auto">
          <a:xfrm>
            <a:off x="2857736" y="3789947"/>
            <a:ext cx="36476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chil1@andrew.cmu.edu</a:t>
            </a:r>
          </a:p>
        </p:txBody>
      </p:sp>
    </p:spTree>
    <p:extLst>
      <p:ext uri="{BB962C8B-B14F-4D97-AF65-F5344CB8AC3E}">
        <p14:creationId xmlns:p14="http://schemas.microsoft.com/office/powerpoint/2010/main" val="43895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1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7"/>
                </p:tgtEl>
              </p:cMediaNode>
            </p:audio>
          </p:childTnLst>
        </p:cTn>
      </p:par>
    </p:tnLst>
    <p:bldLst>
      <p:bldP spid="3081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2786658624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 the world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 smtClean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2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2" name="直接连接符 38"/>
          <p:cNvSpPr>
            <a:spLocks noChangeShapeType="1"/>
          </p:cNvSpPr>
          <p:nvPr/>
        </p:nvSpPr>
        <p:spPr bwMode="auto">
          <a:xfrm>
            <a:off x="0" y="371475"/>
            <a:ext cx="3034323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39"/>
          <p:cNvSpPr>
            <a:spLocks noChangeShapeType="1"/>
          </p:cNvSpPr>
          <p:nvPr/>
        </p:nvSpPr>
        <p:spPr bwMode="auto">
          <a:xfrm>
            <a:off x="6195391" y="371475"/>
            <a:ext cx="2948609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Box 500"/>
          <p:cNvSpPr>
            <a:spLocks noChangeArrowheads="1"/>
          </p:cNvSpPr>
          <p:nvPr/>
        </p:nvSpPr>
        <p:spPr bwMode="auto">
          <a:xfrm>
            <a:off x="2806724" y="155575"/>
            <a:ext cx="3612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Flow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" y="531495"/>
            <a:ext cx="5791200" cy="42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矩形 57"/>
          <p:cNvSpPr/>
          <p:nvPr/>
        </p:nvSpPr>
        <p:spPr>
          <a:xfrm>
            <a:off x="3718560" y="2984876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721425" y="2482794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911340" y="3507333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03720" y="2997951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349241" y="2977255"/>
            <a:ext cx="993766" cy="441349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341951" y="3507333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896100" y="4013576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125980" y="1963796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127543" y="2475158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127543" y="1445636"/>
            <a:ext cx="1005840" cy="37005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2759321900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 the World</a:t>
                      </a:r>
                      <a:endParaRPr lang="zh-CN" altLang="en-US" sz="1200" b="1" dirty="0" smtClean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 smtClean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3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2" name="直接连接符 38"/>
          <p:cNvSpPr>
            <a:spLocks noChangeShapeType="1"/>
          </p:cNvSpPr>
          <p:nvPr/>
        </p:nvSpPr>
        <p:spPr bwMode="auto">
          <a:xfrm>
            <a:off x="0" y="371475"/>
            <a:ext cx="3034323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39"/>
          <p:cNvSpPr>
            <a:spLocks noChangeShapeType="1"/>
          </p:cNvSpPr>
          <p:nvPr/>
        </p:nvSpPr>
        <p:spPr bwMode="auto">
          <a:xfrm>
            <a:off x="6195391" y="371475"/>
            <a:ext cx="2948609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Box 500"/>
          <p:cNvSpPr>
            <a:spLocks noChangeArrowheads="1"/>
          </p:cNvSpPr>
          <p:nvPr/>
        </p:nvSpPr>
        <p:spPr bwMode="auto">
          <a:xfrm>
            <a:off x="2806724" y="155575"/>
            <a:ext cx="3612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Represent the World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46722"/>
            <a:ext cx="1085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23" y="2819400"/>
            <a:ext cx="178721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99313" y="2386129"/>
            <a:ext cx="4304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1 : An input image, and four filter responses</a:t>
            </a:r>
            <a:endParaRPr lang="zh-CN" altLang="en-US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23" y="1122316"/>
            <a:ext cx="1208903" cy="80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8" y="800378"/>
            <a:ext cx="1135312" cy="76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595" y="805779"/>
            <a:ext cx="1135312" cy="75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43" y="1591519"/>
            <a:ext cx="1124264" cy="75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8" y="1591519"/>
            <a:ext cx="1135312" cy="7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023435" y="4165774"/>
            <a:ext cx="5514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</a:t>
            </a:r>
            <a:r>
              <a:rPr lang="en-US" altLang="zh-CN" dirty="0"/>
              <a:t>2</a:t>
            </a:r>
            <a:r>
              <a:rPr lang="en-US" altLang="zh-CN" dirty="0" smtClean="0"/>
              <a:t> : Color input, Clustering and map of </a:t>
            </a:r>
            <a:r>
              <a:rPr lang="en-US" altLang="zh-CN" dirty="0"/>
              <a:t>visual </a:t>
            </a:r>
            <a:r>
              <a:rPr lang="en-US" altLang="zh-CN" dirty="0" smtClean="0"/>
              <a:t>words </a:t>
            </a:r>
            <a:r>
              <a:rPr lang="en-US" altLang="zh-CN" dirty="0"/>
              <a:t>output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9" y="2813293"/>
            <a:ext cx="180624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1268413" y="1561062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68413" y="2189040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68413" y="2805112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88" y="2824876"/>
            <a:ext cx="1498774" cy="117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60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1147676632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 the world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 smtClean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4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2" name="直接连接符 38"/>
          <p:cNvSpPr>
            <a:spLocks noChangeShapeType="1"/>
          </p:cNvSpPr>
          <p:nvPr/>
        </p:nvSpPr>
        <p:spPr bwMode="auto">
          <a:xfrm>
            <a:off x="0" y="371475"/>
            <a:ext cx="4030980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直接连接符 39"/>
          <p:cNvSpPr>
            <a:spLocks noChangeShapeType="1"/>
          </p:cNvSpPr>
          <p:nvPr/>
        </p:nvSpPr>
        <p:spPr bwMode="auto">
          <a:xfrm>
            <a:off x="5173981" y="371475"/>
            <a:ext cx="3970020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Box 500"/>
          <p:cNvSpPr>
            <a:spLocks noChangeArrowheads="1"/>
          </p:cNvSpPr>
          <p:nvPr/>
        </p:nvSpPr>
        <p:spPr bwMode="auto">
          <a:xfrm>
            <a:off x="2806724" y="155575"/>
            <a:ext cx="3612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Training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73393"/>
            <a:ext cx="10858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74" y="868679"/>
            <a:ext cx="178721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74" y="2449830"/>
            <a:ext cx="180624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80" y="853438"/>
            <a:ext cx="178721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524500" y="868679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1640" y="1264441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680" y="1706879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76600" y="2461259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53740" y="2857021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35780" y="3299459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80" y="2444112"/>
            <a:ext cx="1787211" cy="118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5524500" y="2459353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01640" y="2855115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83680" y="3297553"/>
            <a:ext cx="259080" cy="209550"/>
          </a:xfrm>
          <a:prstGeom prst="rect">
            <a:avLst/>
          </a:prstGeom>
          <a:solidFill>
            <a:srgbClr val="0DD6F1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79126" y="2420317"/>
            <a:ext cx="5441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sky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60720" y="2813696"/>
            <a:ext cx="5441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cow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42760" y="3214715"/>
            <a:ext cx="708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grass</a:t>
            </a:r>
            <a:endParaRPr lang="zh-CN" altLang="en-US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73" y="2517278"/>
            <a:ext cx="456013" cy="34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90" y="3051839"/>
            <a:ext cx="456013" cy="35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67" y="3265167"/>
            <a:ext cx="444478" cy="3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137374" y="2127929"/>
            <a:ext cx="1922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3 :Training files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19472" y="2127929"/>
            <a:ext cx="2399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4 :Loading boxes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37374" y="3646184"/>
            <a:ext cx="2128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5 :Loading words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5420" y="3722384"/>
            <a:ext cx="2347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6 :Histograms and labels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68413" y="2809537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275557" y="3425666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9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1684177910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</a:t>
                      </a:r>
                      <a:r>
                        <a:rPr lang="en-US" altLang="zh-CN" sz="1200" b="1" baseline="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the World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 smtClean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5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直接连接符 38"/>
          <p:cNvSpPr>
            <a:spLocks noChangeShapeType="1"/>
          </p:cNvSpPr>
          <p:nvPr/>
        </p:nvSpPr>
        <p:spPr bwMode="auto">
          <a:xfrm flipV="1">
            <a:off x="0" y="355628"/>
            <a:ext cx="4152900" cy="15845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39"/>
          <p:cNvSpPr>
            <a:spLocks noChangeShapeType="1"/>
          </p:cNvSpPr>
          <p:nvPr/>
        </p:nvSpPr>
        <p:spPr bwMode="auto">
          <a:xfrm>
            <a:off x="5128260" y="371475"/>
            <a:ext cx="4015740" cy="0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Box 500"/>
          <p:cNvSpPr>
            <a:spLocks noChangeArrowheads="1"/>
          </p:cNvSpPr>
          <p:nvPr/>
        </p:nvSpPr>
        <p:spPr bwMode="auto">
          <a:xfrm>
            <a:off x="2519402" y="155575"/>
            <a:ext cx="4261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Testing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3" y="479108"/>
            <a:ext cx="11049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79" y="2773692"/>
            <a:ext cx="2255356" cy="153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348789" y="4421624"/>
            <a:ext cx="2128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8 :Predict label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62301" y="2481304"/>
            <a:ext cx="46177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7 : Histogram crossing to find the nearest features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82" y="818996"/>
            <a:ext cx="1938869" cy="156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81" y="818996"/>
            <a:ext cx="1942891" cy="156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838700" y="3474720"/>
            <a:ext cx="220980" cy="27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04133" y="3460432"/>
            <a:ext cx="1084420" cy="525781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307465" y="4061375"/>
            <a:ext cx="1081087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55" y="1079182"/>
            <a:ext cx="34099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2823518651"/>
              </p:ext>
            </p:extLst>
          </p:nvPr>
        </p:nvGraphicFramePr>
        <p:xfrm>
          <a:off x="0" y="952500"/>
          <a:ext cx="1268413" cy="3585845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</a:t>
                      </a:r>
                      <a:r>
                        <a:rPr lang="en-US" altLang="zh-CN" sz="1200" b="1" baseline="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the World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 smtClean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6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直接连接符 38"/>
          <p:cNvSpPr>
            <a:spLocks noChangeShapeType="1"/>
          </p:cNvSpPr>
          <p:nvPr/>
        </p:nvSpPr>
        <p:spPr bwMode="auto">
          <a:xfrm flipV="1">
            <a:off x="0" y="363551"/>
            <a:ext cx="3954780" cy="7923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39"/>
          <p:cNvSpPr>
            <a:spLocks noChangeShapeType="1"/>
          </p:cNvSpPr>
          <p:nvPr/>
        </p:nvSpPr>
        <p:spPr bwMode="auto">
          <a:xfrm>
            <a:off x="5410200" y="355630"/>
            <a:ext cx="3733800" cy="15845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Box 500"/>
          <p:cNvSpPr>
            <a:spLocks noChangeArrowheads="1"/>
          </p:cNvSpPr>
          <p:nvPr/>
        </p:nvSpPr>
        <p:spPr bwMode="auto">
          <a:xfrm>
            <a:off x="2549882" y="155575"/>
            <a:ext cx="4261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Evaluating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3" y="478155"/>
            <a:ext cx="10858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268656">
            <a:off x="3252774" y="2507619"/>
            <a:ext cx="4084992" cy="209671"/>
          </a:xfrm>
          <a:prstGeom prst="rect">
            <a:avLst/>
          </a:prstGeom>
          <a:solidFill>
            <a:srgbClr val="7ED0FE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44795" y="781570"/>
            <a:ext cx="1300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Labels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8879" y="2503169"/>
            <a:ext cx="11484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Labels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20905" y="4227166"/>
            <a:ext cx="2316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 ratio = 57%</a:t>
            </a:r>
            <a:endParaRPr lang="zh-CN" alt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05" y="4017405"/>
            <a:ext cx="2072639" cy="21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520905" y="3979592"/>
            <a:ext cx="2316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 ratio =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82701" y="4049321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83653" y="3452250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68413" y="4597277"/>
            <a:ext cx="1085850" cy="474907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9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0" y="0"/>
            <a:ext cx="1268413" cy="5143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6147" name="表格 6146"/>
          <p:cNvGraphicFramePr/>
          <p:nvPr>
            <p:extLst>
              <p:ext uri="{D42A27DB-BD31-4B8C-83A1-F6EECF244321}">
                <p14:modId xmlns:p14="http://schemas.microsoft.com/office/powerpoint/2010/main" val="4207410057"/>
              </p:ext>
            </p:extLst>
          </p:nvPr>
        </p:nvGraphicFramePr>
        <p:xfrm>
          <a:off x="0" y="952500"/>
          <a:ext cx="1268413" cy="3562350"/>
        </p:xfrm>
        <a:graphic>
          <a:graphicData uri="http://schemas.openxmlformats.org/drawingml/2006/table">
            <a:tbl>
              <a:tblPr/>
              <a:tblGrid>
                <a:gridCol w="1268413"/>
              </a:tblGrid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Flow</a:t>
                      </a:r>
                      <a:endParaRPr lang="zh-CN" altLang="en-US" sz="14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endParaRPr sz="1400" dirty="0">
                        <a:solidFill>
                          <a:srgbClr val="FFFFFF"/>
                        </a:solidFill>
                        <a:latin typeface="黑体" charset="-122"/>
                        <a:ea typeface="黑体" charset="-122"/>
                        <a:sym typeface="黑体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Represent</a:t>
                      </a:r>
                      <a:r>
                        <a:rPr lang="en-US" altLang="zh-CN" sz="1200" b="1" baseline="0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 the World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Training</a:t>
                      </a:r>
                      <a:endParaRPr lang="zh-CN" altLang="en-US" sz="1200" b="1" dirty="0" smtClean="0">
                        <a:solidFill>
                          <a:schemeClr val="accent3">
                            <a:lumMod val="6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Testing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marR="0" lvl="0" indent="0" algn="ctr" defTabSz="6858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Evaluating</a:t>
                      </a:r>
                      <a:endParaRPr lang="zh-CN" altLang="en-US" sz="12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Arial" charset="0"/>
                        <a:buNone/>
                        <a:defRPr sz="2000" b="1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1pPr>
                      <a:lvl2pPr marL="457200" lvl="1" indent="-182245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charset="0"/>
                        <a:buChar char="•"/>
                        <a:defRPr sz="1800" kern="1200" baseline="0">
                          <a:solidFill>
                            <a:schemeClr val="tx1"/>
                          </a:solidFill>
                          <a:latin typeface="Arial" charset="0"/>
                          <a:ea typeface="微软雅黑" charset="-122"/>
                          <a:sym typeface="Arial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accent3">
                              <a:lumMod val="6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Improvement</a:t>
                      </a:r>
                      <a:endParaRPr lang="zh-CN" altLang="en-US" sz="1200" dirty="0">
                        <a:solidFill>
                          <a:srgbClr val="595959"/>
                        </a:solidFill>
                        <a:latin typeface="微软雅黑" charset="-122"/>
                        <a:ea typeface="微软雅黑" charset="-122"/>
                        <a:sym typeface="微软雅黑" charset="-122"/>
                      </a:endParaRPr>
                    </a:p>
                  </a:txBody>
                  <a:tcPr marL="68580" marR="68580" marT="34290" marB="34290" anchor="ctr">
                    <a:lnL cap="flat"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直角三角形 17"/>
          <p:cNvSpPr>
            <a:spLocks noChangeArrowheads="1"/>
          </p:cNvSpPr>
          <p:nvPr/>
        </p:nvSpPr>
        <p:spPr bwMode="auto"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65" name="五边形 18"/>
          <p:cNvSpPr>
            <a:spLocks noChangeArrowheads="1"/>
          </p:cNvSpPr>
          <p:nvPr/>
        </p:nvSpPr>
        <p:spPr bwMode="auto">
          <a:xfrm flipH="1">
            <a:off x="8537575" y="4776788"/>
            <a:ext cx="739775" cy="377825"/>
          </a:xfrm>
          <a:prstGeom prst="homePlate">
            <a:avLst>
              <a:gd name="adj" fmla="val 48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*</a:t>
            </a:r>
            <a:endParaRPr lang="en-US" altLang="zh-CN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082D8-6C12-4C2E-BA79-7D4484266FEB}" type="slidenum">
              <a:rPr lang="zh-CN" altLang="en-US">
                <a:solidFill>
                  <a:srgbClr val="0070C0"/>
                </a:solidFill>
              </a:rPr>
              <a:pPr/>
              <a:t>7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直接连接符 38"/>
          <p:cNvSpPr>
            <a:spLocks noChangeShapeType="1"/>
          </p:cNvSpPr>
          <p:nvPr/>
        </p:nvSpPr>
        <p:spPr bwMode="auto">
          <a:xfrm flipV="1">
            <a:off x="0" y="367511"/>
            <a:ext cx="3619500" cy="3962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直接连接符 39"/>
          <p:cNvSpPr>
            <a:spLocks noChangeShapeType="1"/>
          </p:cNvSpPr>
          <p:nvPr/>
        </p:nvSpPr>
        <p:spPr bwMode="auto">
          <a:xfrm>
            <a:off x="5669280" y="355630"/>
            <a:ext cx="3474720" cy="15845"/>
          </a:xfrm>
          <a:prstGeom prst="line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Box 500"/>
          <p:cNvSpPr>
            <a:spLocks noChangeArrowheads="1"/>
          </p:cNvSpPr>
          <p:nvPr/>
        </p:nvSpPr>
        <p:spPr bwMode="auto">
          <a:xfrm>
            <a:off x="2549882" y="155575"/>
            <a:ext cx="4261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Improvement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46722"/>
            <a:ext cx="1085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3" y="505777"/>
            <a:ext cx="11049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268413" y="942716"/>
            <a:ext cx="1085850" cy="459364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9833" y="3488504"/>
            <a:ext cx="1080477" cy="496756"/>
          </a:xfrm>
          <a:prstGeom prst="rect">
            <a:avLst/>
          </a:prstGeom>
          <a:solidFill>
            <a:srgbClr val="CCFF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67" y="764380"/>
            <a:ext cx="2447413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62" y="764379"/>
            <a:ext cx="2447414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 rot="2268656">
            <a:off x="2293886" y="1728099"/>
            <a:ext cx="2864068" cy="145517"/>
          </a:xfrm>
          <a:prstGeom prst="rect">
            <a:avLst/>
          </a:prstGeom>
          <a:solidFill>
            <a:srgbClr val="7ED0FE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268656">
            <a:off x="5979797" y="1732240"/>
            <a:ext cx="2864068" cy="156687"/>
          </a:xfrm>
          <a:prstGeom prst="rect">
            <a:avLst/>
          </a:prstGeom>
          <a:solidFill>
            <a:srgbClr val="7ED0FE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78113" y="2805079"/>
            <a:ext cx="2316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 ratio = 69%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88058" y="2805079"/>
            <a:ext cx="17662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 ratio = 71%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6842" y="3281793"/>
            <a:ext cx="21726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istogram </a:t>
            </a:r>
            <a:r>
              <a:rPr lang="en-US" altLang="zh-CN" dirty="0"/>
              <a:t>intersection is </a:t>
            </a:r>
            <a:r>
              <a:rPr lang="en-US" altLang="zh-CN" dirty="0" smtClean="0"/>
              <a:t>nice, but there are different distances. </a:t>
            </a:r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Hellinger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62236" y="3190578"/>
            <a:ext cx="23323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add 3 different filters.</a:t>
            </a:r>
          </a:p>
          <a:p>
            <a:r>
              <a:rPr lang="en-US" altLang="zh-CN" dirty="0" smtClean="0"/>
              <a:t>‘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obel</a:t>
            </a:r>
            <a:r>
              <a:rPr lang="en-US" altLang="zh-CN" dirty="0" smtClean="0"/>
              <a:t>’,’average’,’</a:t>
            </a:r>
            <a:r>
              <a:rPr lang="en-US" altLang="zh-CN" dirty="0"/>
              <a:t>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aplacian</a:t>
            </a:r>
            <a:r>
              <a:rPr lang="en-US" altLang="zh-CN" dirty="0" smtClean="0"/>
              <a:t>’.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44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矩形 1"/>
          <p:cNvSpPr>
            <a:spLocks noChangeArrowheads="1"/>
          </p:cNvSpPr>
          <p:nvPr/>
        </p:nvSpPr>
        <p:spPr bwMode="auto">
          <a:xfrm>
            <a:off x="-6350" y="0"/>
            <a:ext cx="9144000" cy="5143500"/>
          </a:xfrm>
          <a:custGeom>
            <a:avLst/>
            <a:gdLst>
              <a:gd name="T0" fmla="*/ 0 w 12192000"/>
              <a:gd name="T1" fmla="*/ 0 h 5943600"/>
              <a:gd name="T2" fmla="*/ 10537372 w 12192000"/>
              <a:gd name="T3" fmla="*/ 1623664 h 5943600"/>
              <a:gd name="T4" fmla="*/ 12192000 w 12192000"/>
              <a:gd name="T5" fmla="*/ 5943600 h 5943600"/>
              <a:gd name="T6" fmla="*/ 0 w 12192000"/>
              <a:gd name="T7" fmla="*/ 5943600 h 5943600"/>
              <a:gd name="T8" fmla="*/ 0 w 12192000"/>
              <a:gd name="T9" fmla="*/ 0 h 594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62" name="等腰三角形 4"/>
          <p:cNvSpPr>
            <a:spLocks noChangeArrowheads="1"/>
          </p:cNvSpPr>
          <p:nvPr/>
        </p:nvSpPr>
        <p:spPr bwMode="auto">
          <a:xfrm>
            <a:off x="7037388" y="1400175"/>
            <a:ext cx="2112962" cy="3743325"/>
          </a:xfrm>
          <a:prstGeom prst="triangle">
            <a:avLst>
              <a:gd name="adj" fmla="val 41042"/>
            </a:avLst>
          </a:prstGeom>
          <a:solidFill>
            <a:srgbClr val="E2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0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0963" name="矩形 6"/>
          <p:cNvSpPr>
            <a:spLocks noChangeArrowheads="1"/>
          </p:cNvSpPr>
          <p:nvPr/>
        </p:nvSpPr>
        <p:spPr bwMode="auto">
          <a:xfrm>
            <a:off x="7851775" y="0"/>
            <a:ext cx="1292225" cy="663575"/>
          </a:xfrm>
          <a:custGeom>
            <a:avLst/>
            <a:gdLst>
              <a:gd name="T0" fmla="*/ 0 w 1723550"/>
              <a:gd name="T1" fmla="*/ 0 h 885371"/>
              <a:gd name="T2" fmla="*/ 1723550 w 1723550"/>
              <a:gd name="T3" fmla="*/ 0 h 885371"/>
              <a:gd name="T4" fmla="*/ 1723550 w 1723550"/>
              <a:gd name="T5" fmla="*/ 885371 h 885371"/>
              <a:gd name="T6" fmla="*/ 1451428 w 1723550"/>
              <a:gd name="T7" fmla="*/ 275771 h 885371"/>
              <a:gd name="T8" fmla="*/ 0 w 1723550"/>
              <a:gd name="T9" fmla="*/ 0 h 885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965" name="矩形 6"/>
          <p:cNvSpPr>
            <a:spLocks noChangeArrowheads="1"/>
          </p:cNvSpPr>
          <p:nvPr/>
        </p:nvSpPr>
        <p:spPr bwMode="auto">
          <a:xfrm>
            <a:off x="612775" y="1555750"/>
            <a:ext cx="3319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391525" y="4368800"/>
            <a:ext cx="9874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BAA41A-3F35-4A93-8993-37AF6AB1BFD8}" type="slidenum">
              <a:rPr lang="zh-CN" altLang="en-US">
                <a:solidFill>
                  <a:srgbClr val="0070C0"/>
                </a:solidFill>
              </a:rPr>
              <a:pPr/>
              <a:t>8</a:t>
            </a:fld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445549" y="2778622"/>
            <a:ext cx="1343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Chi Liu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81236" y="3077329"/>
            <a:ext cx="3647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Carnegie Mellon University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>
            <a:off x="1597014" y="3375152"/>
            <a:ext cx="121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2016.1.4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/>
      <p:bldP spid="10" grpId="0" autoUpdateAnimBg="0"/>
      <p:bldP spid="1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74D6D3B-4968-43D8-8D7A-33D179D7484D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y6r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uqx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y6rE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PLqs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PLqs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Lqs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PLqs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PLqs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PbqsSC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PbqsSHBr3rpLAAAAagAAABsAAAB1bml2ZXJzYWwvdW5pdmVyc2FsLnBuZy54bWyzsa/IzVEoSy0qzszPs1Uy1DNQsrfj5bIpKEoty0wtV6gAigEFIUBJoRLINUJwyzNTSjJslczNTBFiGamZ6Rkltkqm5iZwQX2gkQBQSwECAAAUAAIACAA8uqxIFQ6tKGQEAAAHEQAAHQAAAAAAAAABAAAAAAAAAAAAdW5pdmVyc2FsL2NvbW1vbl9tZXNzYWdlcy5sbmdQSwECAAAUAAIACAA8uqxICH4LIykDAACGDAAAJwAAAAAAAAABAAAAAACfBAAAdW5pdmVyc2FsL2ZsYXNoX3B1Ymxpc2hpbmdfc2V0dGluZ3MueG1sUEsBAgAAFAACAAgAPLqsSLX8CWS6AgAAVQoAACEAAAAAAAAAAQAAAAAADQgAAHVuaXZlcnNhbC9mbGFzaF9za2luX3NldHRpbmdzLnhtbFBLAQIAABQAAgAIADy6rEgqlg9n/gIAAJcLAAAmAAAAAAAAAAEAAAAAAAYLAAB1bml2ZXJzYWwvaHRtbF9wdWJsaXNoaW5nX3NldHRpbmdzLnhtbFBLAQIAABQAAgAIADy6rEhocVKRmgEAAB8GAAAfAAAAAAAAAAEAAAAAAEgOAAB1bml2ZXJzYWwvaHRtbF9za2luX3NldHRpbmdzLmpzUEsBAgAAFAACAAgAPLqsSD08L9HBAAAA5QEAABoAAAAAAAAAAQAAAAAAHxAAAHVuaXZlcnNhbC9pMThuX3ByZXNldHMueG1sUEsBAgAAFAACAAgAPLqsSJr5lmRrAAAAawAAABwAAAAAAAAAAQAAAAAAGBEAAHVuaXZlcnNhbC9sb2NhbF9zZXR0aW5ncy54bWxQSwECAAAUAAIACABElFdHI7RO+/sCAACwCAAAFAAAAAAAAAABAAAAAAC9EQAAdW5pdmVyc2FsL3BsYXllci54bWxQSwECAAAUAAIACAA8uqxIsIcj9GwBAAD3AgAAKQAAAAAAAAABAAAAAADqFAAAdW5pdmVyc2FsL3NraW5fY3VzdG9taXphdGlvbl9zZXR0aW5ncy54bWxQSwECAAAUAAIACAA9uqxIJOD/F8QMAABjGQAAFwAAAAAAAAAAAAAAAACdFgAAdW5pdmVyc2FsL3VuaXZlcnNhbC5wbmdQSwECAAAUAAIACAA9uqxIcGveuksAAABqAAAAGwAAAAAAAAABAAAAAACWIwAAdW5pdmVyc2FsL3VuaXZlcnNhbC5wbmcueG1sUEsFBgAAAAALAAsASQMAABokAAAAAA=="/>
  <p:tag name="ISPRING_PRESENTATION_TITLE" val="HG000608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基本">
  <a:themeElements>
    <a:clrScheme name="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D76BD"/>
      </a:accent6>
      <a:hlink>
        <a:srgbClr val="0080FF"/>
      </a:hlink>
      <a:folHlink>
        <a:srgbClr val="5EAE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D76BD"/>
      </a:accent6>
      <a:hlink>
        <a:srgbClr val="0080FF"/>
      </a:hlink>
      <a:folHlink>
        <a:srgbClr val="5EAE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Pages>0</Pages>
  <Words>210</Words>
  <Characters>0</Characters>
  <Application>Microsoft Office PowerPoint</Application>
  <DocSecurity>0</DocSecurity>
  <PresentationFormat>全屏显示(16:9)</PresentationFormat>
  <Lines>0</Lines>
  <Paragraphs>103</Paragraphs>
  <Slides>8</Slides>
  <Notes>8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基本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HG000608</dc:title>
  <dc:creator>win8-imac</dc:creator>
  <cp:lastModifiedBy>Windows 用户</cp:lastModifiedBy>
  <cp:revision>158</cp:revision>
  <dcterms:created xsi:type="dcterms:W3CDTF">2014-05-08T14:30:00Z</dcterms:created>
  <dcterms:modified xsi:type="dcterms:W3CDTF">2017-01-03T15:47:04Z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