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7"/>
  </p:notesMasterIdLst>
  <p:sldIdLst>
    <p:sldId id="303" r:id="rId2"/>
    <p:sldId id="288" r:id="rId3"/>
    <p:sldId id="304" r:id="rId4"/>
    <p:sldId id="305" r:id="rId5"/>
    <p:sldId id="306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342900"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685800"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028700"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371600"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4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988" autoAdjust="0"/>
  </p:normalViewPr>
  <p:slideViewPr>
    <p:cSldViewPr snapToGrid="0">
      <p:cViewPr varScale="1">
        <p:scale>
          <a:sx n="77" d="100"/>
          <a:sy n="77" d="100"/>
        </p:scale>
        <p:origin x="-116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defRPr sz="1200" noProof="1">
                <a:ea typeface="微软雅黑" charset="-122"/>
              </a:defRPr>
            </a:lvl1pPr>
          </a:lstStyle>
          <a:p>
            <a:endParaRPr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defRPr sz="1200" noProof="1" dirty="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buFontTx/>
              <a:buNone/>
            </a:pPr>
            <a:r>
              <a:rPr lang="zh-CN" altLang="en-US"/>
              <a:t>单击此处编辑母版文本样式</a:t>
            </a:r>
          </a:p>
          <a:p>
            <a:pPr defTabSz="914400">
              <a:buFontTx/>
              <a:buNone/>
            </a:pPr>
            <a:r>
              <a:rPr lang="zh-CN" altLang="en-US"/>
              <a:t>第二级</a:t>
            </a:r>
          </a:p>
          <a:p>
            <a:pPr defTabSz="914400">
              <a:buFontTx/>
              <a:buNone/>
            </a:pPr>
            <a:r>
              <a:rPr lang="zh-CN" altLang="en-US"/>
              <a:t>第三级</a:t>
            </a:r>
          </a:p>
          <a:p>
            <a:pPr defTabSz="914400">
              <a:buFontTx/>
              <a:buNone/>
            </a:pPr>
            <a:r>
              <a:rPr lang="zh-CN" altLang="en-US"/>
              <a:t>第四级</a:t>
            </a:r>
          </a:p>
          <a:p>
            <a:pPr defTabSz="914400"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defRPr sz="1200" noProof="1">
                <a:ea typeface="微软雅黑" charset="-122"/>
              </a:defRPr>
            </a:lvl1pPr>
          </a:lstStyle>
          <a:p>
            <a:endParaRPr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0A2605C-C0FD-4F9A-A5FA-664FA9D9ABD8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8316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lvl="1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lvl="2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lvl="3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lvl="4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vis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chil1@andrew.cmu.edu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757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Deformation </a:t>
            </a:r>
            <a:r>
              <a:rPr lang="zh-CN" altLang="en-US" dirty="0" smtClean="0"/>
              <a:t>变形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In the field of </a:t>
            </a:r>
            <a:r>
              <a:rPr lang="en-US" altLang="zh-CN" dirty="0" smtClean="0">
                <a:effectLst/>
                <a:hlinkClick r:id="rId3" tooltip="Computer vision"/>
              </a:rPr>
              <a:t>computer vision</a:t>
            </a:r>
            <a:r>
              <a:rPr lang="en-US" altLang="zh-CN" dirty="0" smtClean="0">
                <a:effectLst/>
              </a:rPr>
              <a:t>, any two images of the same planar surface in space are related by a </a:t>
            </a:r>
            <a:r>
              <a:rPr lang="en-US" altLang="zh-CN" b="1" dirty="0" err="1" smtClean="0">
                <a:effectLst/>
              </a:rPr>
              <a:t>homography</a:t>
            </a:r>
            <a:r>
              <a:rPr lang="en-US" altLang="zh-CN" b="1" dirty="0" smtClean="0">
                <a:effectLst/>
              </a:rPr>
              <a:t>.</a:t>
            </a:r>
          </a:p>
          <a:p>
            <a:r>
              <a:rPr lang="en-US" altLang="zh-CN" dirty="0" smtClean="0">
                <a:effectLst/>
              </a:rPr>
              <a:t>Camera rotation and translation can</a:t>
            </a:r>
            <a:r>
              <a:rPr lang="en-US" altLang="zh-CN" baseline="0" dirty="0" smtClean="0">
                <a:effectLst/>
              </a:rPr>
              <a:t> be </a:t>
            </a:r>
            <a:r>
              <a:rPr lang="en-US" altLang="zh-CN" dirty="0" smtClean="0">
                <a:effectLst/>
              </a:rPr>
              <a:t>extracted from an estimated </a:t>
            </a:r>
            <a:r>
              <a:rPr lang="en-US" altLang="zh-CN" dirty="0" err="1" smtClean="0">
                <a:effectLst/>
              </a:rPr>
              <a:t>homography</a:t>
            </a:r>
            <a:r>
              <a:rPr lang="en-US" altLang="zh-CN" dirty="0" smtClean="0">
                <a:effectLst/>
              </a:rPr>
              <a:t> matrix.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433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warpH</a:t>
            </a:r>
            <a:endParaRPr lang="en-US" altLang="zh-CN" dirty="0" smtClean="0"/>
          </a:p>
          <a:p>
            <a:r>
              <a:rPr lang="en-US" altLang="zh-CN" dirty="0" smtClean="0"/>
              <a:t>Greater than 0</a:t>
            </a:r>
          </a:p>
          <a:p>
            <a:r>
              <a:rPr lang="en-US" altLang="zh-CN" dirty="0" smtClean="0"/>
              <a:t>Dot product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433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433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06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8A648-5DEE-494E-B1AB-87BDECEEA7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1312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99941-5C04-4FFD-A53A-CD7C8D2D0E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29257"/>
      </p:ext>
    </p:extLst>
  </p:cSld>
  <p:clrMapOvr>
    <a:masterClrMapping/>
  </p:clrMapOvr>
  <p:transition spd="slow" advTm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14300"/>
            <a:ext cx="1905000" cy="44799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"/>
            <a:ext cx="5604565" cy="44799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074AA-A0B8-48F5-95CD-EFE4B78F78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97214"/>
      </p:ext>
    </p:extLst>
  </p:cSld>
  <p:clrMapOvr>
    <a:masterClrMapping/>
  </p:clrMapOvr>
  <p:transition spd="slow" advTm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87093-616E-488D-B855-7594C49211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33789"/>
      </p:ext>
    </p:extLst>
  </p:cSld>
  <p:clrMapOvr>
    <a:masterClrMapping/>
  </p:clrMapOvr>
  <p:transition spd="slow" advTm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AFB41-F980-46EB-BC47-4AC3570BC1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79583"/>
      </p:ext>
    </p:extLst>
  </p:cSld>
  <p:clrMapOvr>
    <a:masterClrMapping/>
  </p:clrMapOvr>
  <p:transition spd="slow" advTm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4450"/>
            <a:ext cx="3733800" cy="32797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314450"/>
            <a:ext cx="3733800" cy="32797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34E88-25E3-479A-87B6-2F4DC6E5C2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25928"/>
      </p:ext>
    </p:extLst>
  </p:cSld>
  <p:clrMapOvr>
    <a:masterClrMapping/>
  </p:clrMapOvr>
  <p:transition spd="slow" advTm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AA117-B3C2-4160-876E-AC6E67156D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83071"/>
      </p:ext>
    </p:extLst>
  </p:cSld>
  <p:clrMapOvr>
    <a:masterClrMapping/>
  </p:clrMapOvr>
  <p:transition spd="slow" advTm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CC1C1-5B18-49BE-AE31-162D1A571E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65340"/>
      </p:ext>
    </p:extLst>
  </p:cSld>
  <p:clrMapOvr>
    <a:masterClrMapping/>
  </p:clrMapOvr>
  <p:transition spd="slow" advTm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6B502-7143-40F2-A23C-747797BA32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91928"/>
      </p:ext>
    </p:extLst>
  </p:cSld>
  <p:clrMapOvr>
    <a:masterClrMapping/>
  </p:clrMapOvr>
  <p:transition spd="slow" advTm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FE645-3065-4AFF-80E1-9D282D2D1C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86658"/>
      </p:ext>
    </p:extLst>
  </p:cSld>
  <p:clrMapOvr>
    <a:masterClrMapping/>
  </p:clrMapOvr>
  <p:transition spd="slow" advTm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FB649-984B-4161-A216-91401D730D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11825"/>
      </p:ext>
    </p:extLst>
  </p:cSld>
  <p:clrMapOvr>
    <a:masterClrMapping/>
  </p:clrMapOvr>
  <p:transition spd="slow" advTm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4300"/>
            <a:ext cx="5791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 Black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14450"/>
            <a:ext cx="762000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bIns="0" anchor="b"/>
          <a:lstStyle>
            <a:lvl1pPr algn="l">
              <a:defRPr sz="1000" noProof="1" dirty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t"/>
          <a:lstStyle>
            <a:lvl1pPr algn="l">
              <a:defRPr sz="1000" noProof="1" dirty="0">
                <a:solidFill>
                  <a:schemeClr val="tx1"/>
                </a:solidFill>
                <a:latin typeface="Arial" charset="0"/>
                <a:ea typeface="宋体" charset="-122"/>
                <a:cs typeface="+mn-ea"/>
              </a:defRPr>
            </a:lvl1pPr>
          </a:lstStyle>
          <a:p>
            <a:r>
              <a:rPr lang="zh-CN" altLang="en-US"/>
              <a:t>Footer Text</a:t>
            </a:r>
            <a:endParaRPr lang="en-US" altLang="x-none" sz="1800">
              <a:latin typeface="Arial" pitchFamily="34" charset="0"/>
              <a:cs typeface="+mn-cs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fld id="{75AA4986-CD44-4657-A116-3788C4F0FF1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0287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9001125" y="1028700"/>
            <a:ext cx="142875" cy="41148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33" name="圆角矩形 8"/>
          <p:cNvSpPr>
            <a:spLocks noChangeArrowheads="1"/>
          </p:cNvSpPr>
          <p:nvPr/>
        </p:nvSpPr>
        <p:spPr bwMode="auto">
          <a:xfrm>
            <a:off x="0" y="4867275"/>
            <a:ext cx="8208963" cy="27622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600" b="1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34" name="圆角矩形 9"/>
          <p:cNvSpPr>
            <a:spLocks noChangeArrowheads="1"/>
          </p:cNvSpPr>
          <p:nvPr/>
        </p:nvSpPr>
        <p:spPr bwMode="auto">
          <a:xfrm>
            <a:off x="8124825" y="4867275"/>
            <a:ext cx="1019175" cy="27622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600" b="1">
              <a:solidFill>
                <a:srgbClr val="FFFFFF"/>
              </a:solidFill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transition spd="slow" advTm="0"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Arial Black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57200" lvl="1" indent="-182563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lvl="2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lvl="3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lvl="4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800" b="1" kern="1200" baseline="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800" b="1" kern="1200" baseline="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800" b="1" kern="1200" baseline="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800" b="1" kern="1200" baseline="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slide" Target="slide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8"/>
          <p:cNvSpPr>
            <a:spLocks noChangeArrowheads="1"/>
          </p:cNvSpPr>
          <p:nvPr/>
        </p:nvSpPr>
        <p:spPr bwMode="auto">
          <a:xfrm>
            <a:off x="9001125" y="3635375"/>
            <a:ext cx="142875" cy="15081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074" name="Rectangle 9"/>
          <p:cNvSpPr>
            <a:spLocks noChangeArrowheads="1"/>
          </p:cNvSpPr>
          <p:nvPr/>
        </p:nvSpPr>
        <p:spPr bwMode="auto">
          <a:xfrm>
            <a:off x="9001125" y="0"/>
            <a:ext cx="142875" cy="3635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075" name="矩形 1"/>
          <p:cNvSpPr>
            <a:spLocks noChangeArrowheads="1"/>
          </p:cNvSpPr>
          <p:nvPr/>
        </p:nvSpPr>
        <p:spPr bwMode="auto">
          <a:xfrm>
            <a:off x="21562" y="-6985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微软雅黑" pitchFamily="34" charset="-122"/>
              </a:rPr>
              <a:t>       </a:t>
            </a: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pic>
        <p:nvPicPr>
          <p:cNvPr id="3077" name="medi1228.mp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-145732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矩形 31"/>
          <p:cNvSpPr>
            <a:spLocks noChangeArrowheads="1"/>
          </p:cNvSpPr>
          <p:nvPr/>
        </p:nvSpPr>
        <p:spPr bwMode="auto">
          <a:xfrm>
            <a:off x="2383930" y="2041545"/>
            <a:ext cx="45561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Image Warping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81" name="TextBox 16"/>
          <p:cNvSpPr>
            <a:spLocks noChangeArrowheads="1"/>
          </p:cNvSpPr>
          <p:nvPr/>
        </p:nvSpPr>
        <p:spPr bwMode="auto">
          <a:xfrm>
            <a:off x="7656513" y="4537075"/>
            <a:ext cx="11271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Loading……</a:t>
            </a: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pic>
        <p:nvPicPr>
          <p:cNvPr id="3082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494213"/>
            <a:ext cx="44926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Freeform 15"/>
          <p:cNvSpPr>
            <a:spLocks noEditPoints="1" noChangeArrowheads="1"/>
          </p:cNvSpPr>
          <p:nvPr/>
        </p:nvSpPr>
        <p:spPr bwMode="auto">
          <a:xfrm>
            <a:off x="4006850" y="537210"/>
            <a:ext cx="1133475" cy="1008063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84" name="组合 14"/>
          <p:cNvGrpSpPr>
            <a:grpSpLocks/>
          </p:cNvGrpSpPr>
          <p:nvPr/>
        </p:nvGrpSpPr>
        <p:grpSpPr bwMode="auto">
          <a:xfrm rot="5400000">
            <a:off x="4525169" y="-4696619"/>
            <a:ext cx="719138" cy="9144000"/>
            <a:chOff x="0" y="0"/>
            <a:chExt cx="719786" cy="7462505"/>
          </a:xfrm>
        </p:grpSpPr>
        <p:sp>
          <p:nvSpPr>
            <p:cNvPr id="2" name="等腰三角形 15"/>
            <p:cNvSpPr>
              <a:spLocks noChangeArrowheads="1"/>
            </p:cNvSpPr>
            <p:nvPr/>
          </p:nvSpPr>
          <p:spPr bwMode="auto">
            <a:xfrm rot="5400000">
              <a:off x="-57583" y="3370790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5" name="等腰三角形 19"/>
            <p:cNvSpPr>
              <a:spLocks noChangeArrowheads="1"/>
            </p:cNvSpPr>
            <p:nvPr/>
          </p:nvSpPr>
          <p:spPr bwMode="auto">
            <a:xfrm rot="5400000">
              <a:off x="-57583" y="255282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6" name="等腰三角形 20"/>
            <p:cNvSpPr>
              <a:spLocks noChangeArrowheads="1"/>
            </p:cNvSpPr>
            <p:nvPr/>
          </p:nvSpPr>
          <p:spPr bwMode="auto">
            <a:xfrm rot="5400000">
              <a:off x="-57583" y="1709379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7" name="等腰三角形 21"/>
            <p:cNvSpPr>
              <a:spLocks noChangeArrowheads="1"/>
            </p:cNvSpPr>
            <p:nvPr/>
          </p:nvSpPr>
          <p:spPr bwMode="auto">
            <a:xfrm rot="5400000">
              <a:off x="-57583" y="89141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8" name="等腰三角形 22"/>
            <p:cNvSpPr>
              <a:spLocks noChangeArrowheads="1"/>
            </p:cNvSpPr>
            <p:nvPr/>
          </p:nvSpPr>
          <p:spPr bwMode="auto">
            <a:xfrm rot="5400000">
              <a:off x="-57583" y="420574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9" name="等腰三角形 23"/>
            <p:cNvSpPr>
              <a:spLocks noChangeArrowheads="1"/>
            </p:cNvSpPr>
            <p:nvPr/>
          </p:nvSpPr>
          <p:spPr bwMode="auto">
            <a:xfrm rot="5400000">
              <a:off x="-57583" y="503844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0" name="等腰三角形 24"/>
            <p:cNvSpPr>
              <a:spLocks noChangeArrowheads="1"/>
            </p:cNvSpPr>
            <p:nvPr/>
          </p:nvSpPr>
          <p:spPr bwMode="auto">
            <a:xfrm rot="5400000">
              <a:off x="-57583" y="585965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1" name="等腰三角形 25"/>
            <p:cNvSpPr>
              <a:spLocks noChangeArrowheads="1"/>
            </p:cNvSpPr>
            <p:nvPr/>
          </p:nvSpPr>
          <p:spPr bwMode="auto">
            <a:xfrm rot="5400000">
              <a:off x="-57583" y="668513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2" name="等腰三角形 26"/>
            <p:cNvSpPr>
              <a:spLocks noChangeArrowheads="1"/>
            </p:cNvSpPr>
            <p:nvPr/>
          </p:nvSpPr>
          <p:spPr bwMode="auto">
            <a:xfrm rot="5400000">
              <a:off x="-57583" y="5758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</p:grpSp>
      <p:grpSp>
        <p:nvGrpSpPr>
          <p:cNvPr id="3094" name="组合 27"/>
          <p:cNvGrpSpPr>
            <a:grpSpLocks/>
          </p:cNvGrpSpPr>
          <p:nvPr/>
        </p:nvGrpSpPr>
        <p:grpSpPr bwMode="auto">
          <a:xfrm rot="5400000">
            <a:off x="4203700" y="-4699001"/>
            <a:ext cx="720726" cy="9144001"/>
            <a:chOff x="0" y="0"/>
            <a:chExt cx="719786" cy="7462505"/>
          </a:xfrm>
        </p:grpSpPr>
        <p:sp>
          <p:nvSpPr>
            <p:cNvPr id="3" name="等腰三角形 28"/>
            <p:cNvSpPr>
              <a:spLocks noChangeArrowheads="1"/>
            </p:cNvSpPr>
            <p:nvPr/>
          </p:nvSpPr>
          <p:spPr bwMode="auto">
            <a:xfrm rot="5400000">
              <a:off x="-57583" y="3370790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5" name="等腰三角形 29"/>
            <p:cNvSpPr>
              <a:spLocks noChangeArrowheads="1"/>
            </p:cNvSpPr>
            <p:nvPr/>
          </p:nvSpPr>
          <p:spPr bwMode="auto">
            <a:xfrm rot="5400000">
              <a:off x="-57583" y="255282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6" name="等腰三角形 30"/>
            <p:cNvSpPr>
              <a:spLocks noChangeArrowheads="1"/>
            </p:cNvSpPr>
            <p:nvPr/>
          </p:nvSpPr>
          <p:spPr bwMode="auto">
            <a:xfrm rot="5400000">
              <a:off x="-57583" y="1709379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7" name="等腰三角形 32"/>
            <p:cNvSpPr>
              <a:spLocks noChangeArrowheads="1"/>
            </p:cNvSpPr>
            <p:nvPr/>
          </p:nvSpPr>
          <p:spPr bwMode="auto">
            <a:xfrm rot="5400000">
              <a:off x="-57583" y="89141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8" name="等腰三角形 33"/>
            <p:cNvSpPr>
              <a:spLocks noChangeArrowheads="1"/>
            </p:cNvSpPr>
            <p:nvPr/>
          </p:nvSpPr>
          <p:spPr bwMode="auto">
            <a:xfrm rot="5400000">
              <a:off x="-57583" y="420574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9" name="等腰三角形 34"/>
            <p:cNvSpPr>
              <a:spLocks noChangeArrowheads="1"/>
            </p:cNvSpPr>
            <p:nvPr/>
          </p:nvSpPr>
          <p:spPr bwMode="auto">
            <a:xfrm rot="5400000">
              <a:off x="-57583" y="503844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0" name="等腰三角形 40"/>
            <p:cNvSpPr>
              <a:spLocks noChangeArrowheads="1"/>
            </p:cNvSpPr>
            <p:nvPr/>
          </p:nvSpPr>
          <p:spPr bwMode="auto">
            <a:xfrm rot="5400000">
              <a:off x="-57583" y="585965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1" name="等腰三角形 41"/>
            <p:cNvSpPr>
              <a:spLocks noChangeArrowheads="1"/>
            </p:cNvSpPr>
            <p:nvPr/>
          </p:nvSpPr>
          <p:spPr bwMode="auto">
            <a:xfrm rot="5400000">
              <a:off x="-57583" y="668513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2" name="等腰三角形 42"/>
            <p:cNvSpPr>
              <a:spLocks noChangeArrowheads="1"/>
            </p:cNvSpPr>
            <p:nvPr/>
          </p:nvSpPr>
          <p:spPr bwMode="auto">
            <a:xfrm rot="5400000">
              <a:off x="-57583" y="5758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</p:grpSp>
      <p:grpSp>
        <p:nvGrpSpPr>
          <p:cNvPr id="3104" name="组合 43"/>
          <p:cNvGrpSpPr>
            <a:grpSpLocks/>
          </p:cNvGrpSpPr>
          <p:nvPr/>
        </p:nvGrpSpPr>
        <p:grpSpPr bwMode="auto">
          <a:xfrm rot="5400000">
            <a:off x="3879850" y="-4699001"/>
            <a:ext cx="720726" cy="9144001"/>
            <a:chOff x="0" y="0"/>
            <a:chExt cx="719786" cy="7462505"/>
          </a:xfrm>
        </p:grpSpPr>
        <p:sp>
          <p:nvSpPr>
            <p:cNvPr id="4" name="等腰三角形 44"/>
            <p:cNvSpPr>
              <a:spLocks noChangeArrowheads="1"/>
            </p:cNvSpPr>
            <p:nvPr/>
          </p:nvSpPr>
          <p:spPr bwMode="auto">
            <a:xfrm rot="5400000">
              <a:off x="-57583" y="3370790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5" name="等腰三角形 45"/>
            <p:cNvSpPr>
              <a:spLocks noChangeArrowheads="1"/>
            </p:cNvSpPr>
            <p:nvPr/>
          </p:nvSpPr>
          <p:spPr bwMode="auto">
            <a:xfrm rot="5400000">
              <a:off x="-57583" y="255282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6" name="等腰三角形 46"/>
            <p:cNvSpPr>
              <a:spLocks noChangeArrowheads="1"/>
            </p:cNvSpPr>
            <p:nvPr/>
          </p:nvSpPr>
          <p:spPr bwMode="auto">
            <a:xfrm rot="5400000">
              <a:off x="-57583" y="1709379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7" name="等腰三角形 47"/>
            <p:cNvSpPr>
              <a:spLocks noChangeArrowheads="1"/>
            </p:cNvSpPr>
            <p:nvPr/>
          </p:nvSpPr>
          <p:spPr bwMode="auto">
            <a:xfrm rot="5400000">
              <a:off x="-57583" y="89141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8" name="等腰三角形 48"/>
            <p:cNvSpPr>
              <a:spLocks noChangeArrowheads="1"/>
            </p:cNvSpPr>
            <p:nvPr/>
          </p:nvSpPr>
          <p:spPr bwMode="auto">
            <a:xfrm rot="5400000">
              <a:off x="-57583" y="420574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9" name="等腰三角形 49"/>
            <p:cNvSpPr>
              <a:spLocks noChangeArrowheads="1"/>
            </p:cNvSpPr>
            <p:nvPr/>
          </p:nvSpPr>
          <p:spPr bwMode="auto">
            <a:xfrm rot="5400000">
              <a:off x="-57583" y="503844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10" name="等腰三角形 50"/>
            <p:cNvSpPr>
              <a:spLocks noChangeArrowheads="1"/>
            </p:cNvSpPr>
            <p:nvPr/>
          </p:nvSpPr>
          <p:spPr bwMode="auto">
            <a:xfrm rot="5400000">
              <a:off x="-57583" y="585965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11" name="等腰三角形 51"/>
            <p:cNvSpPr>
              <a:spLocks noChangeArrowheads="1"/>
            </p:cNvSpPr>
            <p:nvPr/>
          </p:nvSpPr>
          <p:spPr bwMode="auto">
            <a:xfrm rot="5400000">
              <a:off x="-57583" y="668513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12" name="等腰三角形 52"/>
            <p:cNvSpPr>
              <a:spLocks noChangeArrowheads="1"/>
            </p:cNvSpPr>
            <p:nvPr/>
          </p:nvSpPr>
          <p:spPr bwMode="auto">
            <a:xfrm rot="5400000">
              <a:off x="-57583" y="5758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42" name="矩形 24"/>
          <p:cNvSpPr>
            <a:spLocks noChangeArrowheads="1"/>
          </p:cNvSpPr>
          <p:nvPr/>
        </p:nvSpPr>
        <p:spPr bwMode="auto">
          <a:xfrm>
            <a:off x="3922049" y="3152002"/>
            <a:ext cx="1343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Chi Liu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矩形 24"/>
          <p:cNvSpPr>
            <a:spLocks noChangeArrowheads="1"/>
          </p:cNvSpPr>
          <p:nvPr/>
        </p:nvSpPr>
        <p:spPr bwMode="auto">
          <a:xfrm>
            <a:off x="2857736" y="3450709"/>
            <a:ext cx="3647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Carnegie Mellon University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20"/>
          <p:cNvSpPr txBox="1"/>
          <p:nvPr/>
        </p:nvSpPr>
        <p:spPr>
          <a:xfrm>
            <a:off x="4073513" y="4086556"/>
            <a:ext cx="121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2016.12.28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矩形 24"/>
          <p:cNvSpPr>
            <a:spLocks noChangeArrowheads="1"/>
          </p:cNvSpPr>
          <p:nvPr/>
        </p:nvSpPr>
        <p:spPr bwMode="auto">
          <a:xfrm>
            <a:off x="2857736" y="3789947"/>
            <a:ext cx="36476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chil1@andrew.cmu.edu</a:t>
            </a:r>
          </a:p>
        </p:txBody>
      </p:sp>
    </p:spTree>
    <p:extLst>
      <p:ext uri="{BB962C8B-B14F-4D97-AF65-F5344CB8AC3E}">
        <p14:creationId xmlns:p14="http://schemas.microsoft.com/office/powerpoint/2010/main" val="25806500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1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7"/>
                </p:tgtEl>
              </p:cMediaNode>
            </p:audio>
          </p:childTnLst>
        </p:cTn>
      </p:par>
    </p:tnLst>
    <p:bldLst>
      <p:bldP spid="3081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0" y="0"/>
            <a:ext cx="1268413" cy="5143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6147" name="表格 6146"/>
          <p:cNvGraphicFramePr/>
          <p:nvPr>
            <p:extLst>
              <p:ext uri="{D42A27DB-BD31-4B8C-83A1-F6EECF244321}">
                <p14:modId xmlns:p14="http://schemas.microsoft.com/office/powerpoint/2010/main" val="350488668"/>
              </p:ext>
            </p:extLst>
          </p:nvPr>
        </p:nvGraphicFramePr>
        <p:xfrm>
          <a:off x="0" y="952500"/>
          <a:ext cx="1268413" cy="3585845"/>
        </p:xfrm>
        <a:graphic>
          <a:graphicData uri="http://schemas.openxmlformats.org/drawingml/2006/table">
            <a:tbl>
              <a:tblPr/>
              <a:tblGrid>
                <a:gridCol w="1268413"/>
              </a:tblGrid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黑体" charset="-122"/>
                        <a:ea typeface="黑体" charset="-122"/>
                        <a:sym typeface="黑体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err="1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Homography</a:t>
                      </a:r>
                      <a:r>
                        <a:rPr lang="en-US" altLang="zh-CN" sz="1200" b="1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 estimation</a:t>
                      </a:r>
                      <a:endParaRPr lang="zh-CN" altLang="en-US" sz="1200" b="1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Constructing Panoramas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Detecting transparent object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直角三角形 17"/>
          <p:cNvSpPr>
            <a:spLocks noChangeArrowheads="1"/>
          </p:cNvSpPr>
          <p:nvPr/>
        </p:nvSpPr>
        <p:spPr bwMode="auto"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65" name="五边形 18"/>
          <p:cNvSpPr>
            <a:spLocks noChangeArrowheads="1"/>
          </p:cNvSpPr>
          <p:nvPr/>
        </p:nvSpPr>
        <p:spPr bwMode="auto">
          <a:xfrm flipH="1">
            <a:off x="8537575" y="4776788"/>
            <a:ext cx="739775" cy="377825"/>
          </a:xfrm>
          <a:prstGeom prst="homePlate">
            <a:avLst>
              <a:gd name="adj" fmla="val 48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*</a:t>
            </a:r>
            <a:endParaRPr lang="en-US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082D8-6C12-4C2E-BA79-7D4484266FEB}" type="slidenum">
              <a:rPr lang="zh-CN" altLang="en-US">
                <a:solidFill>
                  <a:srgbClr val="0070C0"/>
                </a:solidFill>
              </a:rPr>
              <a:pPr/>
              <a:t>2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99" y="1474871"/>
            <a:ext cx="1064757" cy="70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45" y="2885401"/>
            <a:ext cx="1111428" cy="73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51" y="1983971"/>
            <a:ext cx="1532217" cy="101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78" y="1466848"/>
            <a:ext cx="1083474" cy="71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78" y="2873045"/>
            <a:ext cx="1093210" cy="7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19" y="1983971"/>
            <a:ext cx="1527175" cy="101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99947" y="2294961"/>
            <a:ext cx="85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taj1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28041" y="3693961"/>
            <a:ext cx="85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taj2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30736" y="2279362"/>
            <a:ext cx="85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Point1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63967" y="3713598"/>
            <a:ext cx="85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Point2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4322" y="4022819"/>
            <a:ext cx="969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Select pair of points manually</a:t>
            </a:r>
            <a:endParaRPr lang="zh-CN" altLang="en-US" b="1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16" y="2050808"/>
            <a:ext cx="1521037" cy="37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丁字箭头 6"/>
          <p:cNvSpPr/>
          <p:nvPr/>
        </p:nvSpPr>
        <p:spPr>
          <a:xfrm rot="5400000">
            <a:off x="4376464" y="1664640"/>
            <a:ext cx="392154" cy="1814219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2753165"/>
            <a:ext cx="829719" cy="2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70" y="3085698"/>
            <a:ext cx="628814" cy="1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150470" y="4184317"/>
            <a:ext cx="127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Homography</a:t>
            </a:r>
            <a:r>
              <a:rPr lang="en-US" altLang="zh-CN" b="1" dirty="0" smtClean="0"/>
              <a:t> estimation</a:t>
            </a:r>
            <a:endParaRPr lang="zh-CN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15663" y="3693961"/>
            <a:ext cx="85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Point2_T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53770" y="3716587"/>
            <a:ext cx="85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SVD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61468" y="4184316"/>
            <a:ext cx="115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Verify H</a:t>
            </a:r>
            <a:endParaRPr lang="zh-CN" altLang="en-US" b="1" dirty="0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6" y="3137592"/>
            <a:ext cx="1062847" cy="19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430951" y="4084291"/>
            <a:ext cx="115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taj2 warped into taj1</a:t>
            </a:r>
            <a:endParaRPr lang="zh-CN" altLang="en-US" b="1" dirty="0"/>
          </a:p>
        </p:txBody>
      </p:sp>
      <p:sp>
        <p:nvSpPr>
          <p:cNvPr id="52" name="直接连接符 38"/>
          <p:cNvSpPr>
            <a:spLocks noChangeShapeType="1"/>
          </p:cNvSpPr>
          <p:nvPr/>
        </p:nvSpPr>
        <p:spPr bwMode="auto">
          <a:xfrm>
            <a:off x="0" y="371475"/>
            <a:ext cx="3034323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39"/>
          <p:cNvSpPr>
            <a:spLocks noChangeShapeType="1"/>
          </p:cNvSpPr>
          <p:nvPr/>
        </p:nvSpPr>
        <p:spPr bwMode="auto">
          <a:xfrm>
            <a:off x="6195391" y="371475"/>
            <a:ext cx="2948609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Box 500"/>
          <p:cNvSpPr>
            <a:spLocks noChangeArrowheads="1"/>
          </p:cNvSpPr>
          <p:nvPr/>
        </p:nvSpPr>
        <p:spPr bwMode="auto">
          <a:xfrm>
            <a:off x="2806724" y="155575"/>
            <a:ext cx="3612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Homography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estimation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7011868" y="2490661"/>
            <a:ext cx="275551" cy="153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28984" y="4130455"/>
            <a:ext cx="873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Original images</a:t>
            </a:r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580701" y="3716587"/>
            <a:ext cx="85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Overlap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46" y="3356862"/>
            <a:ext cx="352157" cy="28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直角上箭头 7"/>
          <p:cNvSpPr/>
          <p:nvPr/>
        </p:nvSpPr>
        <p:spPr>
          <a:xfrm>
            <a:off x="4789582" y="3328619"/>
            <a:ext cx="3455385" cy="2740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2440853" y="2238182"/>
            <a:ext cx="112916" cy="593683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手杖形箭头 11"/>
          <p:cNvSpPr/>
          <p:nvPr/>
        </p:nvSpPr>
        <p:spPr>
          <a:xfrm>
            <a:off x="2440853" y="585875"/>
            <a:ext cx="5866986" cy="855362"/>
          </a:xfrm>
          <a:prstGeom prst="uturnArrow">
            <a:avLst>
              <a:gd name="adj1" fmla="val 8577"/>
              <a:gd name="adj2" fmla="val 23727"/>
              <a:gd name="adj3" fmla="val 48992"/>
              <a:gd name="adj4" fmla="val 43750"/>
              <a:gd name="adj5" fmla="val 10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726133" y="852616"/>
            <a:ext cx="28094" cy="372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20958" y="920378"/>
            <a:ext cx="28094" cy="372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879565" y="867315"/>
            <a:ext cx="28094" cy="372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429701" y="892029"/>
            <a:ext cx="28094" cy="372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620745" y="4014526"/>
            <a:ext cx="719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18" y="3845627"/>
            <a:ext cx="1339657" cy="72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78" y="2860642"/>
            <a:ext cx="1336915" cy="75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39" y="1758733"/>
            <a:ext cx="1660842" cy="93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0" y="0"/>
            <a:ext cx="1268413" cy="5143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6147" name="表格 6146"/>
          <p:cNvGraphicFramePr/>
          <p:nvPr>
            <p:extLst>
              <p:ext uri="{D42A27DB-BD31-4B8C-83A1-F6EECF244321}">
                <p14:modId xmlns:p14="http://schemas.microsoft.com/office/powerpoint/2010/main" val="3702221536"/>
              </p:ext>
            </p:extLst>
          </p:nvPr>
        </p:nvGraphicFramePr>
        <p:xfrm>
          <a:off x="0" y="952500"/>
          <a:ext cx="1268413" cy="3585845"/>
        </p:xfrm>
        <a:graphic>
          <a:graphicData uri="http://schemas.openxmlformats.org/drawingml/2006/table">
            <a:tbl>
              <a:tblPr/>
              <a:tblGrid>
                <a:gridCol w="1268413"/>
              </a:tblGrid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黑体" charset="-122"/>
                        <a:ea typeface="黑体" charset="-122"/>
                        <a:sym typeface="黑体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err="1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Homography</a:t>
                      </a: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 estimation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Constructing Panoramas</a:t>
                      </a:r>
                      <a:endParaRPr lang="zh-CN" altLang="en-US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Detecting transparent object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直角三角形 17"/>
          <p:cNvSpPr>
            <a:spLocks noChangeArrowheads="1"/>
          </p:cNvSpPr>
          <p:nvPr/>
        </p:nvSpPr>
        <p:spPr bwMode="auto"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65" name="五边形 18"/>
          <p:cNvSpPr>
            <a:spLocks noChangeArrowheads="1"/>
          </p:cNvSpPr>
          <p:nvPr/>
        </p:nvSpPr>
        <p:spPr bwMode="auto">
          <a:xfrm flipH="1">
            <a:off x="8537575" y="4776788"/>
            <a:ext cx="739775" cy="377825"/>
          </a:xfrm>
          <a:prstGeom prst="homePlate">
            <a:avLst>
              <a:gd name="adj" fmla="val 48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*</a:t>
            </a:r>
            <a:endParaRPr lang="en-US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082D8-6C12-4C2E-BA79-7D4484266FEB}" type="slidenum">
              <a:rPr lang="zh-CN" altLang="en-US">
                <a:solidFill>
                  <a:srgbClr val="0070C0"/>
                </a:solidFill>
              </a:rPr>
              <a:pPr/>
              <a:t>3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31" y="733148"/>
            <a:ext cx="1582143" cy="89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9" y="717135"/>
            <a:ext cx="1641475" cy="92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31" y="1759054"/>
            <a:ext cx="1582143" cy="89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06" y="3572132"/>
            <a:ext cx="1878997" cy="105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99" y="675602"/>
            <a:ext cx="1889311" cy="106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加号 4"/>
          <p:cNvSpPr/>
          <p:nvPr/>
        </p:nvSpPr>
        <p:spPr>
          <a:xfrm>
            <a:off x="3271242" y="1036156"/>
            <a:ext cx="202430" cy="1650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于号 5"/>
          <p:cNvSpPr/>
          <p:nvPr/>
        </p:nvSpPr>
        <p:spPr>
          <a:xfrm>
            <a:off x="5506774" y="1032667"/>
            <a:ext cx="138037" cy="1591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06" y="2145774"/>
            <a:ext cx="1870488" cy="105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减号 6"/>
          <p:cNvSpPr/>
          <p:nvPr/>
        </p:nvSpPr>
        <p:spPr>
          <a:xfrm rot="5400000">
            <a:off x="6727206" y="1806291"/>
            <a:ext cx="162340" cy="22188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2418" y="2736644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Mask1</a:t>
            </a:r>
            <a:endParaRPr lang="zh-CN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4192" y="274285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Mask2</a:t>
            </a:r>
            <a:endParaRPr lang="zh-CN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097231" y="3638454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Mask3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735666" y="4622278"/>
            <a:ext cx="147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Mask_overlapping</a:t>
            </a:r>
            <a:endParaRPr lang="zh-CN" altLang="en-US" sz="1100" dirty="0"/>
          </a:p>
        </p:txBody>
      </p:sp>
      <p:sp>
        <p:nvSpPr>
          <p:cNvPr id="35" name="等于号 34"/>
          <p:cNvSpPr/>
          <p:nvPr/>
        </p:nvSpPr>
        <p:spPr>
          <a:xfrm rot="5400000">
            <a:off x="3255598" y="2658605"/>
            <a:ext cx="233718" cy="18397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91670" y="3765531"/>
            <a:ext cx="962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</a:t>
            </a:r>
            <a:r>
              <a:rPr lang="en-US" altLang="zh-CN" sz="1100" dirty="0" smtClean="0"/>
              <a:t>anorama</a:t>
            </a:r>
            <a:endParaRPr lang="zh-CN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865165" y="2546205"/>
            <a:ext cx="962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Overlap</a:t>
            </a:r>
            <a:endParaRPr lang="zh-CN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845287" y="1066170"/>
            <a:ext cx="1188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Panorama </a:t>
            </a:r>
          </a:p>
          <a:p>
            <a:r>
              <a:rPr lang="en-US" altLang="zh-CN" sz="1100" dirty="0" smtClean="0"/>
              <a:t>with 2  overlaps</a:t>
            </a:r>
            <a:endParaRPr lang="zh-CN" altLang="en-US" sz="1100" dirty="0"/>
          </a:p>
        </p:txBody>
      </p:sp>
      <p:sp>
        <p:nvSpPr>
          <p:cNvPr id="16" name="下箭头 15"/>
          <p:cNvSpPr/>
          <p:nvPr/>
        </p:nvSpPr>
        <p:spPr>
          <a:xfrm>
            <a:off x="2163418" y="1635121"/>
            <a:ext cx="56321" cy="117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4492696" y="1635121"/>
            <a:ext cx="56321" cy="117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接连接符 38"/>
          <p:cNvSpPr>
            <a:spLocks noChangeShapeType="1"/>
          </p:cNvSpPr>
          <p:nvPr/>
        </p:nvSpPr>
        <p:spPr bwMode="auto">
          <a:xfrm>
            <a:off x="0" y="371475"/>
            <a:ext cx="2670313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直接连接符 39"/>
          <p:cNvSpPr>
            <a:spLocks noChangeShapeType="1"/>
          </p:cNvSpPr>
          <p:nvPr/>
        </p:nvSpPr>
        <p:spPr bwMode="auto">
          <a:xfrm>
            <a:off x="6427304" y="355600"/>
            <a:ext cx="2716696" cy="15875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TextBox 500"/>
          <p:cNvSpPr>
            <a:spLocks noChangeArrowheads="1"/>
          </p:cNvSpPr>
          <p:nvPr/>
        </p:nvSpPr>
        <p:spPr bwMode="auto">
          <a:xfrm>
            <a:off x="2809462" y="155575"/>
            <a:ext cx="36178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Constructing Panoramas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02306" y="704034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53979" y="2202418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84482" y="881789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03041" y="881504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59699" y="3584593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31" y="1772989"/>
            <a:ext cx="1566000" cy="87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949726" y="2085701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95770" y="1921850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9231" y="1936619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0856" y="2098959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64960" y="3115550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2756" y="3123465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zh-CN" alt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03046" y="3096961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09456" y="4107802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zh-CN" alt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98174" y="2917405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10251" y="4024763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加号 61"/>
          <p:cNvSpPr/>
          <p:nvPr/>
        </p:nvSpPr>
        <p:spPr>
          <a:xfrm>
            <a:off x="3273072" y="2098959"/>
            <a:ext cx="202430" cy="1650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于号 62"/>
          <p:cNvSpPr/>
          <p:nvPr/>
        </p:nvSpPr>
        <p:spPr>
          <a:xfrm rot="5400000">
            <a:off x="6698117" y="3356205"/>
            <a:ext cx="233718" cy="18397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 rot="1391485">
            <a:off x="5280237" y="1840402"/>
            <a:ext cx="1061179" cy="90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 rot="19945079">
            <a:off x="3972215" y="3765739"/>
            <a:ext cx="2433863" cy="7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2756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0" y="0"/>
            <a:ext cx="1268413" cy="5143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6147" name="表格 6146"/>
          <p:cNvGraphicFramePr/>
          <p:nvPr>
            <p:extLst>
              <p:ext uri="{D42A27DB-BD31-4B8C-83A1-F6EECF244321}">
                <p14:modId xmlns:p14="http://schemas.microsoft.com/office/powerpoint/2010/main" val="1096439944"/>
              </p:ext>
            </p:extLst>
          </p:nvPr>
        </p:nvGraphicFramePr>
        <p:xfrm>
          <a:off x="0" y="952500"/>
          <a:ext cx="1268413" cy="3585845"/>
        </p:xfrm>
        <a:graphic>
          <a:graphicData uri="http://schemas.openxmlformats.org/drawingml/2006/table">
            <a:tbl>
              <a:tblPr/>
              <a:tblGrid>
                <a:gridCol w="1268413"/>
              </a:tblGrid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黑体" charset="-122"/>
                        <a:ea typeface="黑体" charset="-122"/>
                        <a:sym typeface="黑体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err="1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Homography</a:t>
                      </a: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 estimation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Constructing Panoramas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Detecting transparent object</a:t>
                      </a:r>
                      <a:endParaRPr lang="zh-CN" altLang="en-US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直角三角形 17"/>
          <p:cNvSpPr>
            <a:spLocks noChangeArrowheads="1"/>
          </p:cNvSpPr>
          <p:nvPr/>
        </p:nvSpPr>
        <p:spPr bwMode="auto"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65" name="五边形 18"/>
          <p:cNvSpPr>
            <a:spLocks noChangeArrowheads="1"/>
          </p:cNvSpPr>
          <p:nvPr/>
        </p:nvSpPr>
        <p:spPr bwMode="auto">
          <a:xfrm flipH="1">
            <a:off x="8537575" y="4776788"/>
            <a:ext cx="739775" cy="377825"/>
          </a:xfrm>
          <a:prstGeom prst="homePlate">
            <a:avLst>
              <a:gd name="adj" fmla="val 48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*</a:t>
            </a:r>
            <a:endParaRPr lang="en-US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082D8-6C12-4C2E-BA79-7D4484266FEB}" type="slidenum">
              <a:rPr lang="zh-CN" altLang="en-US">
                <a:solidFill>
                  <a:srgbClr val="0070C0"/>
                </a:solidFill>
              </a:rPr>
              <a:pPr/>
              <a:t>4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051" y="2846524"/>
            <a:ext cx="1126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Gray_mug1</a:t>
            </a:r>
            <a:endParaRPr lang="zh-CN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017871" y="2898498"/>
            <a:ext cx="1071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Gray_mug2</a:t>
            </a:r>
            <a:endParaRPr lang="zh-CN" alt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36" y="652466"/>
            <a:ext cx="1417888" cy="105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47" y="641238"/>
            <a:ext cx="1428417" cy="106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22" y="652466"/>
            <a:ext cx="1398279" cy="105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47" y="1750444"/>
            <a:ext cx="1428417" cy="109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36" y="1757298"/>
            <a:ext cx="1417888" cy="10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减号 2"/>
          <p:cNvSpPr/>
          <p:nvPr/>
        </p:nvSpPr>
        <p:spPr>
          <a:xfrm>
            <a:off x="3345384" y="2215031"/>
            <a:ext cx="20243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26" y="3166843"/>
            <a:ext cx="1350498" cy="100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47" y="3188710"/>
            <a:ext cx="1428417" cy="106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748123" y="4384045"/>
            <a:ext cx="132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</a:t>
            </a:r>
            <a:r>
              <a:rPr lang="en-US" altLang="zh-CN" sz="1100" dirty="0" smtClean="0"/>
              <a:t>ug2 to mug1</a:t>
            </a:r>
            <a:endParaRPr lang="zh-CN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017870" y="4453065"/>
            <a:ext cx="1071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</a:t>
            </a:r>
            <a:r>
              <a:rPr lang="en-US" altLang="zh-CN" sz="1100" dirty="0" smtClean="0"/>
              <a:t>ug1to mug2</a:t>
            </a:r>
            <a:endParaRPr lang="zh-CN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290170" y="2554770"/>
            <a:ext cx="1071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&gt; threshold</a:t>
            </a:r>
            <a:endParaRPr lang="zh-CN" altLang="en-US" sz="1100" dirty="0"/>
          </a:p>
        </p:txBody>
      </p:sp>
      <p:sp>
        <p:nvSpPr>
          <p:cNvPr id="15" name="右箭头 14"/>
          <p:cNvSpPr/>
          <p:nvPr/>
        </p:nvSpPr>
        <p:spPr>
          <a:xfrm>
            <a:off x="5419369" y="2184967"/>
            <a:ext cx="455106" cy="120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31382" y="1984523"/>
            <a:ext cx="203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Transparent Mask</a:t>
            </a:r>
            <a:endParaRPr lang="zh-CN" altLang="en-US" sz="2400" b="1" dirty="0"/>
          </a:p>
        </p:txBody>
      </p:sp>
      <p:sp>
        <p:nvSpPr>
          <p:cNvPr id="51" name="直接连接符 38"/>
          <p:cNvSpPr>
            <a:spLocks noChangeShapeType="1"/>
          </p:cNvSpPr>
          <p:nvPr/>
        </p:nvSpPr>
        <p:spPr bwMode="auto">
          <a:xfrm flipV="1">
            <a:off x="0" y="355630"/>
            <a:ext cx="2782957" cy="15845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直接连接符 39"/>
          <p:cNvSpPr>
            <a:spLocks noChangeShapeType="1"/>
          </p:cNvSpPr>
          <p:nvPr/>
        </p:nvSpPr>
        <p:spPr bwMode="auto">
          <a:xfrm>
            <a:off x="6573078" y="371475"/>
            <a:ext cx="2570922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Box 500"/>
          <p:cNvSpPr>
            <a:spLocks noChangeArrowheads="1"/>
          </p:cNvSpPr>
          <p:nvPr/>
        </p:nvSpPr>
        <p:spPr bwMode="auto">
          <a:xfrm>
            <a:off x="2549882" y="155575"/>
            <a:ext cx="4261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Detecting transparent object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" name="加号 26"/>
          <p:cNvSpPr/>
          <p:nvPr/>
        </p:nvSpPr>
        <p:spPr>
          <a:xfrm>
            <a:off x="3333027" y="1036156"/>
            <a:ext cx="202430" cy="1650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于号 27"/>
          <p:cNvSpPr/>
          <p:nvPr/>
        </p:nvSpPr>
        <p:spPr>
          <a:xfrm>
            <a:off x="5519131" y="1032667"/>
            <a:ext cx="138037" cy="1591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5222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矩形 1"/>
          <p:cNvSpPr>
            <a:spLocks noChangeArrowheads="1"/>
          </p:cNvSpPr>
          <p:nvPr/>
        </p:nvSpPr>
        <p:spPr bwMode="auto">
          <a:xfrm>
            <a:off x="-6350" y="0"/>
            <a:ext cx="9144000" cy="5143500"/>
          </a:xfrm>
          <a:custGeom>
            <a:avLst/>
            <a:gdLst>
              <a:gd name="T0" fmla="*/ 0 w 12192000"/>
              <a:gd name="T1" fmla="*/ 0 h 5943600"/>
              <a:gd name="T2" fmla="*/ 10537372 w 12192000"/>
              <a:gd name="T3" fmla="*/ 1623664 h 5943600"/>
              <a:gd name="T4" fmla="*/ 12192000 w 12192000"/>
              <a:gd name="T5" fmla="*/ 5943600 h 5943600"/>
              <a:gd name="T6" fmla="*/ 0 w 12192000"/>
              <a:gd name="T7" fmla="*/ 5943600 h 5943600"/>
              <a:gd name="T8" fmla="*/ 0 w 12192000"/>
              <a:gd name="T9" fmla="*/ 0 h 594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62" name="等腰三角形 4"/>
          <p:cNvSpPr>
            <a:spLocks noChangeArrowheads="1"/>
          </p:cNvSpPr>
          <p:nvPr/>
        </p:nvSpPr>
        <p:spPr bwMode="auto">
          <a:xfrm>
            <a:off x="7037388" y="1400175"/>
            <a:ext cx="2112962" cy="3743325"/>
          </a:xfrm>
          <a:prstGeom prst="triangle">
            <a:avLst>
              <a:gd name="adj" fmla="val 41042"/>
            </a:avLst>
          </a:prstGeom>
          <a:solidFill>
            <a:srgbClr val="E2E9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0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40963" name="矩形 6"/>
          <p:cNvSpPr>
            <a:spLocks noChangeArrowheads="1"/>
          </p:cNvSpPr>
          <p:nvPr/>
        </p:nvSpPr>
        <p:spPr bwMode="auto">
          <a:xfrm>
            <a:off x="7851775" y="0"/>
            <a:ext cx="1292225" cy="663575"/>
          </a:xfrm>
          <a:custGeom>
            <a:avLst/>
            <a:gdLst>
              <a:gd name="T0" fmla="*/ 0 w 1723550"/>
              <a:gd name="T1" fmla="*/ 0 h 885371"/>
              <a:gd name="T2" fmla="*/ 1723550 w 1723550"/>
              <a:gd name="T3" fmla="*/ 0 h 885371"/>
              <a:gd name="T4" fmla="*/ 1723550 w 1723550"/>
              <a:gd name="T5" fmla="*/ 885371 h 885371"/>
              <a:gd name="T6" fmla="*/ 1451428 w 1723550"/>
              <a:gd name="T7" fmla="*/ 275771 h 885371"/>
              <a:gd name="T8" fmla="*/ 0 w 1723550"/>
              <a:gd name="T9" fmla="*/ 0 h 885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65" name="矩形 6"/>
          <p:cNvSpPr>
            <a:spLocks noChangeArrowheads="1"/>
          </p:cNvSpPr>
          <p:nvPr/>
        </p:nvSpPr>
        <p:spPr bwMode="auto">
          <a:xfrm>
            <a:off x="612775" y="1555750"/>
            <a:ext cx="3319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0BAA41A-3F35-4A93-8993-37AF6AB1BFD8}" type="slidenum">
              <a:rPr lang="zh-CN" altLang="en-US">
                <a:solidFill>
                  <a:srgbClr val="0070C0"/>
                </a:solidFill>
              </a:rPr>
              <a:pPr/>
              <a:t>5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1445549" y="2778622"/>
            <a:ext cx="1343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Chi Liu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81236" y="3077329"/>
            <a:ext cx="3647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Carnegie Mellon University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20"/>
          <p:cNvSpPr txBox="1"/>
          <p:nvPr/>
        </p:nvSpPr>
        <p:spPr>
          <a:xfrm>
            <a:off x="1597014" y="3375152"/>
            <a:ext cx="121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2016.12.28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501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ldLvl="0"/>
      <p:bldP spid="10" grpId="0" autoUpdateAnimBg="0"/>
      <p:bldP spid="1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74D6D3B-4968-43D8-8D7A-33D179D7484D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y6rE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uqx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Dy6rE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PLqs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PLqs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PLqs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PLqs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PLqs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PbqsSC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PbqsSHBr3rpLAAAAagAAABsAAAB1bml2ZXJzYWwvdW5pdmVyc2FsLnBuZy54bWyzsa/IzVEoSy0qzszPs1Uy1DNQsrfj5bIpKEoty0wtV6gAigEFIUBJoRLINUJwyzNTSjJslczNTBFiGamZ6Rkltkqm5iZwQX2gkQBQSwECAAAUAAIACAA8uqxIFQ6tKGQEAAAHEQAAHQAAAAAAAAABAAAAAAAAAAAAdW5pdmVyc2FsL2NvbW1vbl9tZXNzYWdlcy5sbmdQSwECAAAUAAIACAA8uqxICH4LIykDAACGDAAAJwAAAAAAAAABAAAAAACfBAAAdW5pdmVyc2FsL2ZsYXNoX3B1Ymxpc2hpbmdfc2V0dGluZ3MueG1sUEsBAgAAFAACAAgAPLqsSLX8CWS6AgAAVQoAACEAAAAAAAAAAQAAAAAADQgAAHVuaXZlcnNhbC9mbGFzaF9za2luX3NldHRpbmdzLnhtbFBLAQIAABQAAgAIADy6rEgqlg9n/gIAAJcLAAAmAAAAAAAAAAEAAAAAAAYLAAB1bml2ZXJzYWwvaHRtbF9wdWJsaXNoaW5nX3NldHRpbmdzLnhtbFBLAQIAABQAAgAIADy6rEhocVKRmgEAAB8GAAAfAAAAAAAAAAEAAAAAAEgOAAB1bml2ZXJzYWwvaHRtbF9za2luX3NldHRpbmdzLmpzUEsBAgAAFAACAAgAPLqsSD08L9HBAAAA5QEAABoAAAAAAAAAAQAAAAAAHxAAAHVuaXZlcnNhbC9pMThuX3ByZXNldHMueG1sUEsBAgAAFAACAAgAPLqsSJr5lmRrAAAAawAAABwAAAAAAAAAAQAAAAAAGBEAAHVuaXZlcnNhbC9sb2NhbF9zZXR0aW5ncy54bWxQSwECAAAUAAIACABElFdHI7RO+/sCAACwCAAAFAAAAAAAAAABAAAAAAC9EQAAdW5pdmVyc2FsL3BsYXllci54bWxQSwECAAAUAAIACAA8uqxIsIcj9GwBAAD3AgAAKQAAAAAAAAABAAAAAADqFAAAdW5pdmVyc2FsL3NraW5fY3VzdG9taXphdGlvbl9zZXR0aW5ncy54bWxQSwECAAAUAAIACAA9uqxIJOD/F8QMAABjGQAAFwAAAAAAAAAAAAAAAACdFgAAdW5pdmVyc2FsL3VuaXZlcnNhbC5wbmdQSwECAAAUAAIACAA9uqxIcGveuksAAABqAAAAGwAAAAAAAAABAAAAAACWIwAAdW5pdmVyc2FsL3VuaXZlcnNhbC5wbmcueG1sUEsFBgAAAAALAAsASQMAABokAAAAAA=="/>
  <p:tag name="ISPRING_PRESENTATION_TITLE" val="HG000608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基本">
  <a:themeElements>
    <a:clrScheme name="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FFFFFF"/>
      </a:accent3>
      <a:accent4>
        <a:srgbClr val="000000"/>
      </a:accent4>
      <a:accent5>
        <a:srgbClr val="ADD7FE"/>
      </a:accent5>
      <a:accent6>
        <a:srgbClr val="3D76BD"/>
      </a:accent6>
      <a:hlink>
        <a:srgbClr val="0080FF"/>
      </a:hlink>
      <a:folHlink>
        <a:srgbClr val="5EAE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FFFFFF"/>
      </a:accent3>
      <a:accent4>
        <a:srgbClr val="000000"/>
      </a:accent4>
      <a:accent5>
        <a:srgbClr val="ADD7FE"/>
      </a:accent5>
      <a:accent6>
        <a:srgbClr val="3D76BD"/>
      </a:accent6>
      <a:hlink>
        <a:srgbClr val="0080FF"/>
      </a:hlink>
      <a:folHlink>
        <a:srgbClr val="5EAE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Pages>0</Pages>
  <Words>161</Words>
  <Characters>0</Characters>
  <Application>Microsoft Office PowerPoint</Application>
  <DocSecurity>0</DocSecurity>
  <PresentationFormat>全屏显示(16:9)</PresentationFormat>
  <Lines>0</Lines>
  <Paragraphs>84</Paragraphs>
  <Slides>5</Slides>
  <Notes>5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基本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HG000608</dc:title>
  <dc:creator>win8-imac</dc:creator>
  <cp:lastModifiedBy>Windows 用户</cp:lastModifiedBy>
  <cp:revision>192</cp:revision>
  <dcterms:created xsi:type="dcterms:W3CDTF">2014-05-08T14:30:00Z</dcterms:created>
  <dcterms:modified xsi:type="dcterms:W3CDTF">2016-12-28T08:36:40Z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