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8" r:id="rId4"/>
    <p:sldId id="271" r:id="rId5"/>
    <p:sldId id="265" r:id="rId6"/>
    <p:sldId id="270" r:id="rId7"/>
    <p:sldId id="272" r:id="rId8"/>
    <p:sldId id="273" r:id="rId9"/>
    <p:sldId id="274" r:id="rId10"/>
    <p:sldId id="269" r:id="rId11"/>
    <p:sldId id="275" r:id="rId12"/>
    <p:sldId id="276" r:id="rId13"/>
    <p:sldId id="266" r:id="rId14"/>
    <p:sldId id="281" r:id="rId15"/>
    <p:sldId id="282" r:id="rId16"/>
    <p:sldId id="280" r:id="rId17"/>
    <p:sldId id="283" r:id="rId18"/>
    <p:sldId id="268" r:id="rId19"/>
    <p:sldId id="284"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10/31/2022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dirty="0"/>
              <a:t>10/31/2022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10/31/2022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A9072-DCCC-4655-BF8A-AC41D09F1087}"/>
              </a:ext>
            </a:extLst>
          </p:cNvPr>
          <p:cNvSpPr>
            <a:spLocks noGrp="1"/>
          </p:cNvSpPr>
          <p:nvPr>
            <p:ph type="ctrTitle"/>
          </p:nvPr>
        </p:nvSpPr>
        <p:spPr>
          <a:xfrm>
            <a:off x="829619" y="1476612"/>
            <a:ext cx="10684720" cy="2873447"/>
          </a:xfrm>
        </p:spPr>
        <p:txBody>
          <a:bodyPr/>
          <a:lstStyle/>
          <a:p>
            <a:r>
              <a:rPr lang="en-US" altLang="zh-CN" dirty="0"/>
              <a:t>(</a:t>
            </a:r>
            <a:r>
              <a:rPr lang="zh-CN" altLang="en-US" dirty="0"/>
              <a:t>公费</a:t>
            </a:r>
            <a:r>
              <a:rPr lang="en-US" altLang="zh-CN" dirty="0"/>
              <a:t>)</a:t>
            </a:r>
            <a:r>
              <a:rPr lang="zh-CN" altLang="en-US" dirty="0"/>
              <a:t>医疗报销系统</a:t>
            </a:r>
          </a:p>
        </p:txBody>
      </p:sp>
      <p:sp>
        <p:nvSpPr>
          <p:cNvPr id="3" name="副标题 2">
            <a:extLst>
              <a:ext uri="{FF2B5EF4-FFF2-40B4-BE49-F238E27FC236}">
                <a16:creationId xmlns:a16="http://schemas.microsoft.com/office/drawing/2014/main" id="{14353601-2987-4EF5-8E02-A51CB7A8782C}"/>
              </a:ext>
            </a:extLst>
          </p:cNvPr>
          <p:cNvSpPr>
            <a:spLocks noGrp="1"/>
          </p:cNvSpPr>
          <p:nvPr>
            <p:ph type="subTitle" idx="1"/>
          </p:nvPr>
        </p:nvSpPr>
        <p:spPr>
          <a:xfrm>
            <a:off x="1051560" y="4761982"/>
            <a:ext cx="7891272" cy="1069848"/>
          </a:xfrm>
        </p:spPr>
        <p:txBody>
          <a:bodyPr/>
          <a:lstStyle/>
          <a:p>
            <a:r>
              <a:rPr lang="zh-CN" altLang="en-US" dirty="0"/>
              <a:t>项目开发人员：田兆吉、陈侃佳、申桦炜、龚雨萱、王廷舒 </a:t>
            </a:r>
            <a:br>
              <a:rPr lang="zh-CN" altLang="en-US" dirty="0"/>
            </a:br>
            <a:endParaRPr lang="zh-CN" altLang="en-US" dirty="0"/>
          </a:p>
        </p:txBody>
      </p:sp>
    </p:spTree>
    <p:extLst>
      <p:ext uri="{BB962C8B-B14F-4D97-AF65-F5344CB8AC3E}">
        <p14:creationId xmlns:p14="http://schemas.microsoft.com/office/powerpoint/2010/main" val="126395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ED53C-F2C1-4A9A-9079-C6A423E654AF}"/>
              </a:ext>
            </a:extLst>
          </p:cNvPr>
          <p:cNvSpPr>
            <a:spLocks noGrp="1"/>
          </p:cNvSpPr>
          <p:nvPr>
            <p:ph type="title"/>
          </p:nvPr>
        </p:nvSpPr>
        <p:spPr/>
        <p:txBody>
          <a:bodyPr/>
          <a:lstStyle/>
          <a:p>
            <a:r>
              <a:rPr lang="en-US" altLang="zh-CN" dirty="0"/>
              <a:t>5. </a:t>
            </a:r>
            <a:r>
              <a:rPr lang="zh-CN" altLang="en-US" dirty="0"/>
              <a:t>时序图</a:t>
            </a:r>
          </a:p>
        </p:txBody>
      </p:sp>
      <p:sp>
        <p:nvSpPr>
          <p:cNvPr id="5" name="内容占位符 4">
            <a:extLst>
              <a:ext uri="{FF2B5EF4-FFF2-40B4-BE49-F238E27FC236}">
                <a16:creationId xmlns:a16="http://schemas.microsoft.com/office/drawing/2014/main" id="{F4C57D29-BED8-16DA-298D-A350162A1E6D}"/>
              </a:ext>
            </a:extLst>
          </p:cNvPr>
          <p:cNvSpPr>
            <a:spLocks noGrp="1"/>
          </p:cNvSpPr>
          <p:nvPr>
            <p:ph idx="1"/>
          </p:nvPr>
        </p:nvSpPr>
        <p:spPr>
          <a:xfrm>
            <a:off x="1069848" y="2121408"/>
            <a:ext cx="3244977" cy="355092"/>
          </a:xfrm>
        </p:spPr>
        <p:txBody>
          <a:bodyPr>
            <a:normAutofit lnSpcReduction="10000"/>
          </a:bodyPr>
          <a:lstStyle/>
          <a:p>
            <a:r>
              <a:rPr lang="zh-CN" altLang="en-US" dirty="0"/>
              <a:t>报销用户登录时序图</a:t>
            </a:r>
          </a:p>
        </p:txBody>
      </p:sp>
      <p:pic>
        <p:nvPicPr>
          <p:cNvPr id="3" name="图片 2">
            <a:extLst>
              <a:ext uri="{FF2B5EF4-FFF2-40B4-BE49-F238E27FC236}">
                <a16:creationId xmlns:a16="http://schemas.microsoft.com/office/drawing/2014/main" id="{0430AC4C-111B-2A82-AE34-2989C8903B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2554" y="1822926"/>
            <a:ext cx="6597375" cy="3911124"/>
          </a:xfrm>
          <a:prstGeom prst="rect">
            <a:avLst/>
          </a:prstGeom>
          <a:noFill/>
          <a:ln>
            <a:noFill/>
          </a:ln>
        </p:spPr>
      </p:pic>
    </p:spTree>
    <p:extLst>
      <p:ext uri="{BB962C8B-B14F-4D97-AF65-F5344CB8AC3E}">
        <p14:creationId xmlns:p14="http://schemas.microsoft.com/office/powerpoint/2010/main" val="30286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ED53C-F2C1-4A9A-9079-C6A423E654AF}"/>
              </a:ext>
            </a:extLst>
          </p:cNvPr>
          <p:cNvSpPr>
            <a:spLocks noGrp="1"/>
          </p:cNvSpPr>
          <p:nvPr>
            <p:ph type="title"/>
          </p:nvPr>
        </p:nvSpPr>
        <p:spPr/>
        <p:txBody>
          <a:bodyPr/>
          <a:lstStyle/>
          <a:p>
            <a:r>
              <a:rPr lang="en-US" altLang="zh-CN" dirty="0"/>
              <a:t>5. </a:t>
            </a:r>
            <a:r>
              <a:rPr lang="zh-CN" altLang="en-US" dirty="0"/>
              <a:t>时序图</a:t>
            </a:r>
          </a:p>
        </p:txBody>
      </p:sp>
      <p:sp>
        <p:nvSpPr>
          <p:cNvPr id="5" name="内容占位符 4">
            <a:extLst>
              <a:ext uri="{FF2B5EF4-FFF2-40B4-BE49-F238E27FC236}">
                <a16:creationId xmlns:a16="http://schemas.microsoft.com/office/drawing/2014/main" id="{F4C57D29-BED8-16DA-298D-A350162A1E6D}"/>
              </a:ext>
            </a:extLst>
          </p:cNvPr>
          <p:cNvSpPr>
            <a:spLocks noGrp="1"/>
          </p:cNvSpPr>
          <p:nvPr>
            <p:ph idx="1"/>
          </p:nvPr>
        </p:nvSpPr>
        <p:spPr>
          <a:xfrm>
            <a:off x="1069848" y="2121408"/>
            <a:ext cx="3244977" cy="355092"/>
          </a:xfrm>
        </p:spPr>
        <p:txBody>
          <a:bodyPr>
            <a:normAutofit lnSpcReduction="10000"/>
          </a:bodyPr>
          <a:lstStyle/>
          <a:p>
            <a:r>
              <a:rPr lang="zh-CN" altLang="en-US" dirty="0"/>
              <a:t>报销时序图</a:t>
            </a:r>
          </a:p>
        </p:txBody>
      </p:sp>
      <p:pic>
        <p:nvPicPr>
          <p:cNvPr id="4" name="图片 3">
            <a:extLst>
              <a:ext uri="{FF2B5EF4-FFF2-40B4-BE49-F238E27FC236}">
                <a16:creationId xmlns:a16="http://schemas.microsoft.com/office/drawing/2014/main" id="{1698B070-0C08-FDB0-D5B9-E7F3CF7945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8297" y="722946"/>
            <a:ext cx="5943619" cy="5392103"/>
          </a:xfrm>
          <a:prstGeom prst="rect">
            <a:avLst/>
          </a:prstGeom>
          <a:noFill/>
          <a:ln>
            <a:noFill/>
          </a:ln>
        </p:spPr>
      </p:pic>
    </p:spTree>
    <p:extLst>
      <p:ext uri="{BB962C8B-B14F-4D97-AF65-F5344CB8AC3E}">
        <p14:creationId xmlns:p14="http://schemas.microsoft.com/office/powerpoint/2010/main" val="262719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ED53C-F2C1-4A9A-9079-C6A423E654AF}"/>
              </a:ext>
            </a:extLst>
          </p:cNvPr>
          <p:cNvSpPr>
            <a:spLocks noGrp="1"/>
          </p:cNvSpPr>
          <p:nvPr>
            <p:ph type="title"/>
          </p:nvPr>
        </p:nvSpPr>
        <p:spPr/>
        <p:txBody>
          <a:bodyPr/>
          <a:lstStyle/>
          <a:p>
            <a:r>
              <a:rPr lang="en-US" altLang="zh-CN" dirty="0"/>
              <a:t>5. </a:t>
            </a:r>
            <a:r>
              <a:rPr lang="zh-CN" altLang="en-US" dirty="0"/>
              <a:t>时序图</a:t>
            </a:r>
          </a:p>
        </p:txBody>
      </p:sp>
      <p:sp>
        <p:nvSpPr>
          <p:cNvPr id="5" name="内容占位符 4">
            <a:extLst>
              <a:ext uri="{FF2B5EF4-FFF2-40B4-BE49-F238E27FC236}">
                <a16:creationId xmlns:a16="http://schemas.microsoft.com/office/drawing/2014/main" id="{F4C57D29-BED8-16DA-298D-A350162A1E6D}"/>
              </a:ext>
            </a:extLst>
          </p:cNvPr>
          <p:cNvSpPr>
            <a:spLocks noGrp="1"/>
          </p:cNvSpPr>
          <p:nvPr>
            <p:ph idx="1"/>
          </p:nvPr>
        </p:nvSpPr>
        <p:spPr>
          <a:xfrm>
            <a:off x="1069848" y="2121408"/>
            <a:ext cx="3244977" cy="355092"/>
          </a:xfrm>
        </p:spPr>
        <p:txBody>
          <a:bodyPr>
            <a:normAutofit lnSpcReduction="10000"/>
          </a:bodyPr>
          <a:lstStyle/>
          <a:p>
            <a:r>
              <a:rPr lang="zh-CN" altLang="en-US" dirty="0"/>
              <a:t>申诉处理时序图</a:t>
            </a:r>
          </a:p>
        </p:txBody>
      </p:sp>
      <p:pic>
        <p:nvPicPr>
          <p:cNvPr id="3" name="图片 2">
            <a:extLst>
              <a:ext uri="{FF2B5EF4-FFF2-40B4-BE49-F238E27FC236}">
                <a16:creationId xmlns:a16="http://schemas.microsoft.com/office/drawing/2014/main" id="{F1C6FBEF-29A2-5ADA-94B5-79E1F31FDE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1828" y="1583499"/>
            <a:ext cx="7030324" cy="4414901"/>
          </a:xfrm>
          <a:prstGeom prst="rect">
            <a:avLst/>
          </a:prstGeom>
          <a:noFill/>
          <a:ln>
            <a:noFill/>
          </a:ln>
        </p:spPr>
      </p:pic>
    </p:spTree>
    <p:extLst>
      <p:ext uri="{BB962C8B-B14F-4D97-AF65-F5344CB8AC3E}">
        <p14:creationId xmlns:p14="http://schemas.microsoft.com/office/powerpoint/2010/main" val="2732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7F430-1B74-4185-B207-4A356913B5BF}"/>
              </a:ext>
            </a:extLst>
          </p:cNvPr>
          <p:cNvSpPr>
            <a:spLocks noGrp="1"/>
          </p:cNvSpPr>
          <p:nvPr>
            <p:ph type="title"/>
          </p:nvPr>
        </p:nvSpPr>
        <p:spPr>
          <a:xfrm>
            <a:off x="605162" y="866549"/>
            <a:ext cx="10058400" cy="1609344"/>
          </a:xfrm>
        </p:spPr>
        <p:txBody>
          <a:bodyPr/>
          <a:lstStyle/>
          <a:p>
            <a:r>
              <a:rPr lang="en-US" altLang="zh-CN" dirty="0"/>
              <a:t>6. </a:t>
            </a:r>
            <a:r>
              <a:rPr lang="zh-CN" altLang="en-US" dirty="0"/>
              <a:t>数据库设计</a:t>
            </a:r>
          </a:p>
        </p:txBody>
      </p:sp>
      <p:pic>
        <p:nvPicPr>
          <p:cNvPr id="6" name="图片 5">
            <a:extLst>
              <a:ext uri="{FF2B5EF4-FFF2-40B4-BE49-F238E27FC236}">
                <a16:creationId xmlns:a16="http://schemas.microsoft.com/office/drawing/2014/main" id="{AC0EB0B6-9D27-44C6-80C0-B4FE0EF1AFF8}"/>
              </a:ext>
            </a:extLst>
          </p:cNvPr>
          <p:cNvPicPr>
            <a:picLocks noChangeAspect="1"/>
          </p:cNvPicPr>
          <p:nvPr/>
        </p:nvPicPr>
        <p:blipFill>
          <a:blip r:embed="rId2"/>
          <a:stretch>
            <a:fillRect/>
          </a:stretch>
        </p:blipFill>
        <p:spPr>
          <a:xfrm>
            <a:off x="5243603" y="444750"/>
            <a:ext cx="5486682" cy="5848651"/>
          </a:xfrm>
          <a:prstGeom prst="rect">
            <a:avLst/>
          </a:prstGeom>
        </p:spPr>
      </p:pic>
      <p:sp>
        <p:nvSpPr>
          <p:cNvPr id="8" name="文本框 7">
            <a:extLst>
              <a:ext uri="{FF2B5EF4-FFF2-40B4-BE49-F238E27FC236}">
                <a16:creationId xmlns:a16="http://schemas.microsoft.com/office/drawing/2014/main" id="{4A99C2F1-D659-44DD-8DDC-E8E356B94624}"/>
              </a:ext>
            </a:extLst>
          </p:cNvPr>
          <p:cNvSpPr txBox="1"/>
          <p:nvPr/>
        </p:nvSpPr>
        <p:spPr>
          <a:xfrm>
            <a:off x="854270" y="2999744"/>
            <a:ext cx="3150221" cy="369332"/>
          </a:xfrm>
          <a:prstGeom prst="rect">
            <a:avLst/>
          </a:prstGeom>
          <a:noFill/>
        </p:spPr>
        <p:txBody>
          <a:bodyPr wrap="none" rtlCol="0">
            <a:spAutoFit/>
          </a:bodyPr>
          <a:lstStyle/>
          <a:p>
            <a:r>
              <a:rPr lang="zh-CN" altLang="en-US" dirty="0"/>
              <a:t>管理员 </a:t>
            </a:r>
            <a:r>
              <a:rPr lang="en-US" altLang="zh-CN" dirty="0"/>
              <a:t>vs </a:t>
            </a:r>
            <a:r>
              <a:rPr lang="zh-CN" altLang="en-US" dirty="0"/>
              <a:t>职工</a:t>
            </a:r>
            <a:r>
              <a:rPr lang="en-US" altLang="zh-CN" dirty="0"/>
              <a:t>&amp;</a:t>
            </a:r>
            <a:r>
              <a:rPr lang="zh-CN" altLang="en-US" dirty="0"/>
              <a:t>部门</a:t>
            </a:r>
            <a:r>
              <a:rPr lang="en-US" altLang="zh-CN" dirty="0"/>
              <a:t>&amp;</a:t>
            </a:r>
            <a:r>
              <a:rPr lang="zh-CN" altLang="en-US" dirty="0"/>
              <a:t>审核员</a:t>
            </a:r>
          </a:p>
        </p:txBody>
      </p:sp>
    </p:spTree>
    <p:extLst>
      <p:ext uri="{BB962C8B-B14F-4D97-AF65-F5344CB8AC3E}">
        <p14:creationId xmlns:p14="http://schemas.microsoft.com/office/powerpoint/2010/main" val="114863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7F430-1B74-4185-B207-4A356913B5BF}"/>
              </a:ext>
            </a:extLst>
          </p:cNvPr>
          <p:cNvSpPr>
            <a:spLocks noGrp="1"/>
          </p:cNvSpPr>
          <p:nvPr>
            <p:ph type="title"/>
          </p:nvPr>
        </p:nvSpPr>
        <p:spPr>
          <a:xfrm>
            <a:off x="605162" y="866549"/>
            <a:ext cx="10058400" cy="1609344"/>
          </a:xfrm>
        </p:spPr>
        <p:txBody>
          <a:bodyPr/>
          <a:lstStyle/>
          <a:p>
            <a:r>
              <a:rPr lang="en-US" altLang="zh-CN" dirty="0"/>
              <a:t>6.</a:t>
            </a:r>
            <a:r>
              <a:rPr lang="zh-CN" altLang="en-US" dirty="0"/>
              <a:t>数据库设计</a:t>
            </a:r>
          </a:p>
        </p:txBody>
      </p:sp>
      <p:pic>
        <p:nvPicPr>
          <p:cNvPr id="4" name="图片 3">
            <a:extLst>
              <a:ext uri="{FF2B5EF4-FFF2-40B4-BE49-F238E27FC236}">
                <a16:creationId xmlns:a16="http://schemas.microsoft.com/office/drawing/2014/main" id="{5DED4FF4-9CD8-4970-842E-9758F65C28A4}"/>
              </a:ext>
            </a:extLst>
          </p:cNvPr>
          <p:cNvPicPr>
            <a:picLocks noChangeAspect="1"/>
          </p:cNvPicPr>
          <p:nvPr/>
        </p:nvPicPr>
        <p:blipFill>
          <a:blip r:embed="rId2"/>
          <a:stretch>
            <a:fillRect/>
          </a:stretch>
        </p:blipFill>
        <p:spPr>
          <a:xfrm>
            <a:off x="5422260" y="384617"/>
            <a:ext cx="5715294" cy="6375728"/>
          </a:xfrm>
          <a:prstGeom prst="rect">
            <a:avLst/>
          </a:prstGeom>
        </p:spPr>
      </p:pic>
      <p:sp>
        <p:nvSpPr>
          <p:cNvPr id="5" name="文本框 4">
            <a:extLst>
              <a:ext uri="{FF2B5EF4-FFF2-40B4-BE49-F238E27FC236}">
                <a16:creationId xmlns:a16="http://schemas.microsoft.com/office/drawing/2014/main" id="{7DA5EF6B-D7B7-4214-B918-DD69C14AF14C}"/>
              </a:ext>
            </a:extLst>
          </p:cNvPr>
          <p:cNvSpPr txBox="1"/>
          <p:nvPr/>
        </p:nvSpPr>
        <p:spPr>
          <a:xfrm>
            <a:off x="1260629" y="2475893"/>
            <a:ext cx="1685077" cy="369332"/>
          </a:xfrm>
          <a:prstGeom prst="rect">
            <a:avLst/>
          </a:prstGeom>
          <a:noFill/>
        </p:spPr>
        <p:txBody>
          <a:bodyPr wrap="none" rtlCol="0">
            <a:spAutoFit/>
          </a:bodyPr>
          <a:lstStyle/>
          <a:p>
            <a:r>
              <a:rPr lang="zh-CN" altLang="en-US" dirty="0"/>
              <a:t>管理员 </a:t>
            </a:r>
            <a:r>
              <a:rPr lang="en-US" altLang="zh-CN" dirty="0"/>
              <a:t>vs </a:t>
            </a:r>
            <a:r>
              <a:rPr lang="zh-CN" altLang="en-US" dirty="0"/>
              <a:t>药品</a:t>
            </a:r>
          </a:p>
        </p:txBody>
      </p:sp>
    </p:spTree>
    <p:extLst>
      <p:ext uri="{BB962C8B-B14F-4D97-AF65-F5344CB8AC3E}">
        <p14:creationId xmlns:p14="http://schemas.microsoft.com/office/powerpoint/2010/main" val="287532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7F430-1B74-4185-B207-4A356913B5BF}"/>
              </a:ext>
            </a:extLst>
          </p:cNvPr>
          <p:cNvSpPr>
            <a:spLocks noGrp="1"/>
          </p:cNvSpPr>
          <p:nvPr>
            <p:ph type="title"/>
          </p:nvPr>
        </p:nvSpPr>
        <p:spPr>
          <a:xfrm>
            <a:off x="605162" y="866549"/>
            <a:ext cx="10058400" cy="1609344"/>
          </a:xfrm>
        </p:spPr>
        <p:txBody>
          <a:bodyPr/>
          <a:lstStyle/>
          <a:p>
            <a:r>
              <a:rPr lang="en-US" altLang="zh-CN" dirty="0"/>
              <a:t>6. </a:t>
            </a:r>
            <a:r>
              <a:rPr lang="zh-CN" altLang="en-US" dirty="0"/>
              <a:t>数据库设计</a:t>
            </a:r>
          </a:p>
        </p:txBody>
      </p:sp>
      <p:pic>
        <p:nvPicPr>
          <p:cNvPr id="4" name="图片 3">
            <a:extLst>
              <a:ext uri="{FF2B5EF4-FFF2-40B4-BE49-F238E27FC236}">
                <a16:creationId xmlns:a16="http://schemas.microsoft.com/office/drawing/2014/main" id="{77ECD026-C36E-4DF1-9CE8-B49087284793}"/>
              </a:ext>
            </a:extLst>
          </p:cNvPr>
          <p:cNvPicPr>
            <a:picLocks noChangeAspect="1"/>
          </p:cNvPicPr>
          <p:nvPr/>
        </p:nvPicPr>
        <p:blipFill>
          <a:blip r:embed="rId2"/>
          <a:stretch>
            <a:fillRect/>
          </a:stretch>
        </p:blipFill>
        <p:spPr>
          <a:xfrm>
            <a:off x="5634362" y="1020091"/>
            <a:ext cx="5099312" cy="5137414"/>
          </a:xfrm>
          <a:prstGeom prst="rect">
            <a:avLst/>
          </a:prstGeom>
        </p:spPr>
      </p:pic>
      <p:sp>
        <p:nvSpPr>
          <p:cNvPr id="5" name="矩形 4">
            <a:extLst>
              <a:ext uri="{FF2B5EF4-FFF2-40B4-BE49-F238E27FC236}">
                <a16:creationId xmlns:a16="http://schemas.microsoft.com/office/drawing/2014/main" id="{638E530A-8A01-470B-BBCB-FB4A3C539598}"/>
              </a:ext>
            </a:extLst>
          </p:cNvPr>
          <p:cNvSpPr/>
          <p:nvPr/>
        </p:nvSpPr>
        <p:spPr>
          <a:xfrm>
            <a:off x="1233967" y="2709909"/>
            <a:ext cx="2533066" cy="369332"/>
          </a:xfrm>
          <a:prstGeom prst="rect">
            <a:avLst/>
          </a:prstGeom>
        </p:spPr>
        <p:txBody>
          <a:bodyPr wrap="none">
            <a:spAutoFit/>
          </a:bodyPr>
          <a:lstStyle/>
          <a:p>
            <a:r>
              <a:rPr lang="zh-CN" altLang="en-US" dirty="0"/>
              <a:t>公告 vs 管理员&amp;审核员</a:t>
            </a:r>
          </a:p>
        </p:txBody>
      </p:sp>
    </p:spTree>
    <p:extLst>
      <p:ext uri="{BB962C8B-B14F-4D97-AF65-F5344CB8AC3E}">
        <p14:creationId xmlns:p14="http://schemas.microsoft.com/office/powerpoint/2010/main" val="301613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7F430-1B74-4185-B207-4A356913B5BF}"/>
              </a:ext>
            </a:extLst>
          </p:cNvPr>
          <p:cNvSpPr>
            <a:spLocks noGrp="1"/>
          </p:cNvSpPr>
          <p:nvPr>
            <p:ph type="title"/>
          </p:nvPr>
        </p:nvSpPr>
        <p:spPr>
          <a:xfrm>
            <a:off x="605162" y="866549"/>
            <a:ext cx="10058400" cy="1609344"/>
          </a:xfrm>
        </p:spPr>
        <p:txBody>
          <a:bodyPr/>
          <a:lstStyle/>
          <a:p>
            <a:r>
              <a:rPr lang="en-US" altLang="zh-CN" dirty="0"/>
              <a:t>6. </a:t>
            </a:r>
            <a:r>
              <a:rPr lang="zh-CN" altLang="en-US" dirty="0"/>
              <a:t>数据库设计</a:t>
            </a:r>
          </a:p>
        </p:txBody>
      </p:sp>
      <p:pic>
        <p:nvPicPr>
          <p:cNvPr id="4" name="图片 3">
            <a:extLst>
              <a:ext uri="{FF2B5EF4-FFF2-40B4-BE49-F238E27FC236}">
                <a16:creationId xmlns:a16="http://schemas.microsoft.com/office/drawing/2014/main" id="{A540BA4E-2E1D-45D4-B398-4F791B87AF8C}"/>
              </a:ext>
            </a:extLst>
          </p:cNvPr>
          <p:cNvPicPr>
            <a:picLocks noChangeAspect="1"/>
          </p:cNvPicPr>
          <p:nvPr/>
        </p:nvPicPr>
        <p:blipFill>
          <a:blip r:embed="rId2"/>
          <a:stretch>
            <a:fillRect/>
          </a:stretch>
        </p:blipFill>
        <p:spPr>
          <a:xfrm>
            <a:off x="6676007" y="207260"/>
            <a:ext cx="3542207" cy="6443479"/>
          </a:xfrm>
          <a:prstGeom prst="rect">
            <a:avLst/>
          </a:prstGeom>
        </p:spPr>
      </p:pic>
      <p:sp>
        <p:nvSpPr>
          <p:cNvPr id="5" name="矩形 4">
            <a:extLst>
              <a:ext uri="{FF2B5EF4-FFF2-40B4-BE49-F238E27FC236}">
                <a16:creationId xmlns:a16="http://schemas.microsoft.com/office/drawing/2014/main" id="{A705970F-3B1D-4355-9329-E3C5F25FE4E7}"/>
              </a:ext>
            </a:extLst>
          </p:cNvPr>
          <p:cNvSpPr/>
          <p:nvPr/>
        </p:nvSpPr>
        <p:spPr>
          <a:xfrm>
            <a:off x="2532589" y="2685041"/>
            <a:ext cx="1107996" cy="369332"/>
          </a:xfrm>
          <a:prstGeom prst="rect">
            <a:avLst/>
          </a:prstGeom>
        </p:spPr>
        <p:txBody>
          <a:bodyPr wrap="none">
            <a:spAutoFit/>
          </a:bodyPr>
          <a:lstStyle/>
          <a:p>
            <a:r>
              <a:rPr lang="zh-CN" altLang="en-US" dirty="0"/>
              <a:t>职工报销</a:t>
            </a:r>
          </a:p>
        </p:txBody>
      </p:sp>
    </p:spTree>
    <p:extLst>
      <p:ext uri="{BB962C8B-B14F-4D97-AF65-F5344CB8AC3E}">
        <p14:creationId xmlns:p14="http://schemas.microsoft.com/office/powerpoint/2010/main" val="289167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7F430-1B74-4185-B207-4A356913B5BF}"/>
              </a:ext>
            </a:extLst>
          </p:cNvPr>
          <p:cNvSpPr>
            <a:spLocks noGrp="1"/>
          </p:cNvSpPr>
          <p:nvPr>
            <p:ph type="title"/>
          </p:nvPr>
        </p:nvSpPr>
        <p:spPr>
          <a:xfrm>
            <a:off x="605162" y="866549"/>
            <a:ext cx="10058400" cy="1609344"/>
          </a:xfrm>
        </p:spPr>
        <p:txBody>
          <a:bodyPr/>
          <a:lstStyle/>
          <a:p>
            <a:r>
              <a:rPr lang="en-US" altLang="zh-CN" dirty="0"/>
              <a:t>6. E-R</a:t>
            </a:r>
            <a:r>
              <a:rPr lang="zh-CN" altLang="en-US" dirty="0"/>
              <a:t>图</a:t>
            </a:r>
          </a:p>
        </p:txBody>
      </p:sp>
      <p:pic>
        <p:nvPicPr>
          <p:cNvPr id="10" name="图片 9">
            <a:extLst>
              <a:ext uri="{FF2B5EF4-FFF2-40B4-BE49-F238E27FC236}">
                <a16:creationId xmlns:a16="http://schemas.microsoft.com/office/drawing/2014/main" id="{51E1F7D5-3DF5-4A90-B655-CF1E0E5C720E}"/>
              </a:ext>
            </a:extLst>
          </p:cNvPr>
          <p:cNvPicPr>
            <a:picLocks noChangeAspect="1"/>
          </p:cNvPicPr>
          <p:nvPr/>
        </p:nvPicPr>
        <p:blipFill>
          <a:blip r:embed="rId2"/>
          <a:stretch>
            <a:fillRect/>
          </a:stretch>
        </p:blipFill>
        <p:spPr>
          <a:xfrm>
            <a:off x="4310408" y="0"/>
            <a:ext cx="6980208" cy="6858000"/>
          </a:xfrm>
          <a:prstGeom prst="rect">
            <a:avLst/>
          </a:prstGeom>
        </p:spPr>
      </p:pic>
    </p:spTree>
    <p:extLst>
      <p:ext uri="{BB962C8B-B14F-4D97-AF65-F5344CB8AC3E}">
        <p14:creationId xmlns:p14="http://schemas.microsoft.com/office/powerpoint/2010/main" val="266276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D2C00-3A85-4663-87F0-C0B10493D2BF}"/>
              </a:ext>
            </a:extLst>
          </p:cNvPr>
          <p:cNvSpPr>
            <a:spLocks noGrp="1"/>
          </p:cNvSpPr>
          <p:nvPr>
            <p:ph type="title"/>
          </p:nvPr>
        </p:nvSpPr>
        <p:spPr/>
        <p:txBody>
          <a:bodyPr/>
          <a:lstStyle/>
          <a:p>
            <a:r>
              <a:rPr lang="en-US" altLang="zh-CN" dirty="0"/>
              <a:t>7. </a:t>
            </a:r>
            <a:r>
              <a:rPr lang="zh-CN" altLang="en-US" dirty="0"/>
              <a:t>技术选型</a:t>
            </a:r>
          </a:p>
        </p:txBody>
      </p:sp>
      <p:sp>
        <p:nvSpPr>
          <p:cNvPr id="3" name="内容占位符 2">
            <a:extLst>
              <a:ext uri="{FF2B5EF4-FFF2-40B4-BE49-F238E27FC236}">
                <a16:creationId xmlns:a16="http://schemas.microsoft.com/office/drawing/2014/main" id="{65F14A3E-6412-4EDD-9929-7B6AB952DD69}"/>
              </a:ext>
            </a:extLst>
          </p:cNvPr>
          <p:cNvSpPr>
            <a:spLocks noGrp="1"/>
          </p:cNvSpPr>
          <p:nvPr>
            <p:ph idx="1"/>
          </p:nvPr>
        </p:nvSpPr>
        <p:spPr>
          <a:xfrm>
            <a:off x="1063752" y="2093976"/>
            <a:ext cx="10058400" cy="4050792"/>
          </a:xfrm>
        </p:spPr>
        <p:txBody>
          <a:bodyPr/>
          <a:lstStyle/>
          <a:p>
            <a:r>
              <a:rPr lang="zh-CN" altLang="en-US" dirty="0"/>
              <a:t>客户端</a:t>
            </a:r>
            <a:br>
              <a:rPr lang="zh-CN" altLang="en-US" dirty="0"/>
            </a:br>
            <a:r>
              <a:rPr lang="en-US" altLang="zh-CN" dirty="0"/>
              <a:t>	</a:t>
            </a:r>
            <a:r>
              <a:rPr lang="zh-CN" altLang="en-US" dirty="0"/>
              <a:t>操作系统： </a:t>
            </a:r>
            <a:r>
              <a:rPr lang="en-US" altLang="zh-CN" dirty="0"/>
              <a:t>Windows XP </a:t>
            </a:r>
            <a:r>
              <a:rPr lang="zh-CN" altLang="en-US" dirty="0"/>
              <a:t>及以上版本， </a:t>
            </a:r>
            <a:r>
              <a:rPr lang="en-US" altLang="zh-CN" dirty="0" err="1"/>
              <a:t>Linux3.0</a:t>
            </a:r>
            <a:r>
              <a:rPr lang="en-US" altLang="zh-CN" dirty="0"/>
              <a:t> </a:t>
            </a:r>
            <a:r>
              <a:rPr lang="zh-CN" altLang="en-US" dirty="0"/>
              <a:t>及以上版本</a:t>
            </a:r>
            <a:br>
              <a:rPr lang="zh-CN" altLang="en-US" dirty="0"/>
            </a:br>
            <a:r>
              <a:rPr lang="en-US" altLang="zh-CN" dirty="0"/>
              <a:t>	</a:t>
            </a:r>
            <a:r>
              <a:rPr lang="zh-CN" altLang="en-US" dirty="0"/>
              <a:t>浏览器：常用浏览器，如： </a:t>
            </a:r>
            <a:r>
              <a:rPr lang="en-US" altLang="zh-CN" dirty="0"/>
              <a:t>Chrome</a:t>
            </a:r>
            <a:r>
              <a:rPr lang="zh-CN" altLang="en-US" dirty="0"/>
              <a:t>， </a:t>
            </a:r>
            <a:r>
              <a:rPr lang="en-US" altLang="zh-CN" dirty="0"/>
              <a:t>Firefox</a:t>
            </a:r>
            <a:r>
              <a:rPr lang="zh-CN" altLang="en-US" dirty="0"/>
              <a:t>， </a:t>
            </a:r>
            <a:r>
              <a:rPr lang="en-US" altLang="zh-CN" dirty="0"/>
              <a:t>Edge</a:t>
            </a:r>
          </a:p>
          <a:p>
            <a:r>
              <a:rPr lang="zh-CN" altLang="en-US" dirty="0"/>
              <a:t>应用服务器端</a:t>
            </a:r>
            <a:br>
              <a:rPr lang="zh-CN" altLang="en-US" dirty="0"/>
            </a:br>
            <a:r>
              <a:rPr lang="en-US" altLang="zh-CN" dirty="0"/>
              <a:t>	</a:t>
            </a:r>
            <a:r>
              <a:rPr lang="zh-CN" altLang="en-US" dirty="0"/>
              <a:t>硬件：阿里云（</a:t>
            </a:r>
            <a:r>
              <a:rPr lang="en-US" altLang="zh-CN" dirty="0"/>
              <a:t>2 </a:t>
            </a:r>
            <a:r>
              <a:rPr lang="zh-CN" altLang="en-US" dirty="0"/>
              <a:t>核 </a:t>
            </a:r>
            <a:r>
              <a:rPr lang="en-US" altLang="zh-CN" dirty="0" err="1"/>
              <a:t>2G</a:t>
            </a:r>
            <a:r>
              <a:rPr lang="zh-CN" altLang="en-US" dirty="0"/>
              <a:t>）</a:t>
            </a:r>
            <a:br>
              <a:rPr lang="zh-CN" altLang="en-US" dirty="0"/>
            </a:br>
            <a:r>
              <a:rPr lang="en-US" altLang="zh-CN" dirty="0"/>
              <a:t>	</a:t>
            </a:r>
            <a:r>
              <a:rPr lang="zh-CN" altLang="en-US" dirty="0"/>
              <a:t>操作系统： </a:t>
            </a:r>
            <a:r>
              <a:rPr lang="en-US" altLang="zh-CN" dirty="0"/>
              <a:t>CentOS</a:t>
            </a:r>
            <a:br>
              <a:rPr lang="en-US" altLang="zh-CN" dirty="0"/>
            </a:br>
            <a:r>
              <a:rPr lang="en-US" altLang="zh-CN" dirty="0"/>
              <a:t>	</a:t>
            </a:r>
            <a:r>
              <a:rPr lang="zh-CN" altLang="en-US" dirty="0"/>
              <a:t>应用服务器： </a:t>
            </a:r>
            <a:r>
              <a:rPr lang="en-US" altLang="zh-CN" dirty="0"/>
              <a:t>Tomcat</a:t>
            </a:r>
          </a:p>
          <a:p>
            <a:r>
              <a:rPr lang="zh-CN" altLang="en-US" dirty="0"/>
              <a:t>数据库</a:t>
            </a:r>
            <a:br>
              <a:rPr lang="zh-CN" altLang="en-US" dirty="0"/>
            </a:br>
            <a:r>
              <a:rPr lang="en-US" altLang="zh-CN" dirty="0"/>
              <a:t>	</a:t>
            </a:r>
            <a:r>
              <a:rPr lang="zh-CN" altLang="en-US" dirty="0"/>
              <a:t>数据库： </a:t>
            </a:r>
            <a:r>
              <a:rPr lang="en-US" altLang="zh-CN" dirty="0" err="1"/>
              <a:t>mysql</a:t>
            </a:r>
            <a:r>
              <a:rPr lang="zh-CN" altLang="en-US" dirty="0"/>
              <a:t> </a:t>
            </a:r>
            <a:endParaRPr lang="en-US" altLang="zh-CN" dirty="0"/>
          </a:p>
          <a:p>
            <a:r>
              <a:rPr lang="zh-CN" altLang="en-US" dirty="0"/>
              <a:t>技术栈</a:t>
            </a:r>
            <a:endParaRPr lang="en-US" altLang="zh-CN" dirty="0"/>
          </a:p>
          <a:p>
            <a:pPr marL="0" indent="0">
              <a:buNone/>
            </a:pPr>
            <a:r>
              <a:rPr lang="en-US" altLang="zh-CN" dirty="0"/>
              <a:t>	JAVA</a:t>
            </a:r>
            <a:r>
              <a:rPr lang="zh-CN" altLang="en-US" dirty="0"/>
              <a:t>、</a:t>
            </a:r>
            <a:r>
              <a:rPr lang="en-US" altLang="zh-CN" dirty="0"/>
              <a:t>HTML</a:t>
            </a:r>
            <a:r>
              <a:rPr lang="zh-CN" altLang="en-US" dirty="0"/>
              <a:t>、</a:t>
            </a:r>
            <a:r>
              <a:rPr lang="en-US" altLang="zh-CN" dirty="0"/>
              <a:t>CSS</a:t>
            </a:r>
            <a:r>
              <a:rPr lang="zh-CN" altLang="en-US" dirty="0"/>
              <a:t>、</a:t>
            </a:r>
            <a:r>
              <a:rPr lang="en-US" altLang="zh-CN" dirty="0"/>
              <a:t>JavaScript</a:t>
            </a:r>
            <a:r>
              <a:rPr lang="zh-CN" altLang="en-US" dirty="0"/>
              <a:t>、</a:t>
            </a:r>
            <a:r>
              <a:rPr lang="en-US" altLang="zh-CN" dirty="0"/>
              <a:t>Vue</a:t>
            </a:r>
            <a:r>
              <a:rPr lang="zh-CN" altLang="en-US" dirty="0"/>
              <a:t>、</a:t>
            </a:r>
            <a:r>
              <a:rPr lang="en-US" altLang="zh-CN" dirty="0" err="1"/>
              <a:t>SSM</a:t>
            </a:r>
            <a:r>
              <a:rPr lang="zh-CN" altLang="en-US" dirty="0"/>
              <a:t>、</a:t>
            </a:r>
            <a:r>
              <a:rPr lang="en-US" altLang="zh-CN" dirty="0" err="1"/>
              <a:t>SpringBoot</a:t>
            </a:r>
            <a:br>
              <a:rPr lang="zh-CN" altLang="en-US" dirty="0"/>
            </a:br>
            <a:endParaRPr lang="zh-CN" altLang="en-US" dirty="0"/>
          </a:p>
        </p:txBody>
      </p:sp>
    </p:spTree>
    <p:extLst>
      <p:ext uri="{BB962C8B-B14F-4D97-AF65-F5344CB8AC3E}">
        <p14:creationId xmlns:p14="http://schemas.microsoft.com/office/powerpoint/2010/main" val="4150510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55B88-10B6-42CC-A9F4-B03911B8CFD1}"/>
              </a:ext>
            </a:extLst>
          </p:cNvPr>
          <p:cNvSpPr>
            <a:spLocks noGrp="1"/>
          </p:cNvSpPr>
          <p:nvPr>
            <p:ph type="title"/>
          </p:nvPr>
        </p:nvSpPr>
        <p:spPr/>
        <p:txBody>
          <a:bodyPr/>
          <a:lstStyle/>
          <a:p>
            <a:r>
              <a:rPr lang="en-US" altLang="zh-CN" dirty="0"/>
              <a:t>8. </a:t>
            </a:r>
            <a:r>
              <a:rPr lang="zh-CN" altLang="en-US" dirty="0"/>
              <a:t>原型演示</a:t>
            </a:r>
          </a:p>
        </p:txBody>
      </p:sp>
    </p:spTree>
    <p:extLst>
      <p:ext uri="{BB962C8B-B14F-4D97-AF65-F5344CB8AC3E}">
        <p14:creationId xmlns:p14="http://schemas.microsoft.com/office/powerpoint/2010/main" val="362123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782DC-A3D4-432A-A5BD-60A4882F9C4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5DDCC323-47CF-41D1-84C3-C243361E0A53}"/>
              </a:ext>
            </a:extLst>
          </p:cNvPr>
          <p:cNvSpPr>
            <a:spLocks noGrp="1"/>
          </p:cNvSpPr>
          <p:nvPr>
            <p:ph idx="1"/>
          </p:nvPr>
        </p:nvSpPr>
        <p:spPr>
          <a:xfrm>
            <a:off x="2223944" y="2093976"/>
            <a:ext cx="10058400" cy="4050792"/>
          </a:xfrm>
        </p:spPr>
        <p:txBody>
          <a:bodyPr>
            <a:normAutofit fontScale="62500" lnSpcReduction="20000"/>
          </a:bodyPr>
          <a:lstStyle/>
          <a:p>
            <a:r>
              <a:rPr lang="zh-CN" altLang="en-US" sz="4400" dirty="0"/>
              <a:t>项目概况</a:t>
            </a:r>
            <a:endParaRPr lang="en-US" altLang="zh-CN" sz="4400" dirty="0"/>
          </a:p>
          <a:p>
            <a:r>
              <a:rPr lang="zh-CN" altLang="en-US" sz="4400" dirty="0"/>
              <a:t>设计阶段分工</a:t>
            </a:r>
            <a:endParaRPr lang="en-US" altLang="zh-CN" sz="4400" dirty="0"/>
          </a:p>
          <a:p>
            <a:r>
              <a:rPr lang="zh-CN" altLang="en-US" sz="4400" dirty="0"/>
              <a:t>报销流程</a:t>
            </a:r>
            <a:endParaRPr lang="en-US" altLang="zh-CN" sz="4400" dirty="0"/>
          </a:p>
          <a:p>
            <a:r>
              <a:rPr lang="zh-CN" altLang="en-US" sz="4400" dirty="0"/>
              <a:t>系统用例图</a:t>
            </a:r>
            <a:endParaRPr lang="en-US" altLang="zh-CN" sz="4400" dirty="0"/>
          </a:p>
          <a:p>
            <a:r>
              <a:rPr lang="zh-CN" altLang="en-US" sz="4400" dirty="0"/>
              <a:t>系统时序图</a:t>
            </a:r>
            <a:endParaRPr lang="en-US" altLang="zh-CN" sz="4400" dirty="0"/>
          </a:p>
          <a:p>
            <a:r>
              <a:rPr lang="zh-CN" altLang="en-US" sz="4400" dirty="0"/>
              <a:t>数据库设计</a:t>
            </a:r>
            <a:endParaRPr lang="en-US" altLang="zh-CN" sz="4400" dirty="0"/>
          </a:p>
          <a:p>
            <a:r>
              <a:rPr lang="zh-CN" altLang="en-US" sz="4400" dirty="0"/>
              <a:t>技术选型</a:t>
            </a:r>
            <a:endParaRPr lang="en-US" altLang="zh-CN" sz="4400" dirty="0"/>
          </a:p>
          <a:p>
            <a:r>
              <a:rPr lang="zh-CN" altLang="en-US" sz="4400" dirty="0"/>
              <a:t>原型演示</a:t>
            </a:r>
            <a:endParaRPr lang="en-US" altLang="zh-CN" sz="4400" dirty="0"/>
          </a:p>
          <a:p>
            <a:r>
              <a:rPr lang="zh-CN" altLang="en-US" sz="4400" dirty="0"/>
              <a:t>接口设计</a:t>
            </a:r>
            <a:endParaRPr lang="en-US" altLang="zh-CN" sz="4400" dirty="0"/>
          </a:p>
          <a:p>
            <a:endParaRPr lang="en-US" altLang="zh-CN" sz="4400" dirty="0"/>
          </a:p>
          <a:p>
            <a:endParaRPr lang="zh-CN" altLang="en-US" sz="4400" dirty="0"/>
          </a:p>
        </p:txBody>
      </p:sp>
    </p:spTree>
    <p:extLst>
      <p:ext uri="{BB962C8B-B14F-4D97-AF65-F5344CB8AC3E}">
        <p14:creationId xmlns:p14="http://schemas.microsoft.com/office/powerpoint/2010/main" val="335902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1BF4-C24A-4449-A2FF-DD08C5311D24}"/>
              </a:ext>
            </a:extLst>
          </p:cNvPr>
          <p:cNvSpPr>
            <a:spLocks noGrp="1"/>
          </p:cNvSpPr>
          <p:nvPr>
            <p:ph type="title"/>
          </p:nvPr>
        </p:nvSpPr>
        <p:spPr/>
        <p:txBody>
          <a:bodyPr/>
          <a:lstStyle/>
          <a:p>
            <a:r>
              <a:rPr lang="en-US" altLang="zh-CN" dirty="0"/>
              <a:t>9.</a:t>
            </a:r>
            <a:r>
              <a:rPr lang="zh-CN" altLang="en-US" dirty="0"/>
              <a:t> 接口设计规范</a:t>
            </a:r>
          </a:p>
        </p:txBody>
      </p:sp>
    </p:spTree>
    <p:extLst>
      <p:ext uri="{BB962C8B-B14F-4D97-AF65-F5344CB8AC3E}">
        <p14:creationId xmlns:p14="http://schemas.microsoft.com/office/powerpoint/2010/main" val="191421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ED53C-F2C1-4A9A-9079-C6A423E654AF}"/>
              </a:ext>
            </a:extLst>
          </p:cNvPr>
          <p:cNvSpPr>
            <a:spLocks noGrp="1"/>
          </p:cNvSpPr>
          <p:nvPr>
            <p:ph type="title"/>
          </p:nvPr>
        </p:nvSpPr>
        <p:spPr/>
        <p:txBody>
          <a:bodyPr/>
          <a:lstStyle/>
          <a:p>
            <a:r>
              <a:rPr lang="en-US" altLang="zh-CN" dirty="0"/>
              <a:t>1. </a:t>
            </a:r>
            <a:r>
              <a:rPr lang="zh-CN" altLang="en-US" dirty="0"/>
              <a:t>项目概况</a:t>
            </a:r>
          </a:p>
        </p:txBody>
      </p:sp>
      <p:sp>
        <p:nvSpPr>
          <p:cNvPr id="3" name="内容占位符 2">
            <a:extLst>
              <a:ext uri="{FF2B5EF4-FFF2-40B4-BE49-F238E27FC236}">
                <a16:creationId xmlns:a16="http://schemas.microsoft.com/office/drawing/2014/main" id="{4FA5E200-76FB-4E07-B9A4-9A9FE0999038}"/>
              </a:ext>
            </a:extLst>
          </p:cNvPr>
          <p:cNvSpPr>
            <a:spLocks noGrp="1"/>
          </p:cNvSpPr>
          <p:nvPr>
            <p:ph idx="1"/>
          </p:nvPr>
        </p:nvSpPr>
        <p:spPr>
          <a:xfrm>
            <a:off x="1069848" y="1823327"/>
            <a:ext cx="10058400" cy="4050792"/>
          </a:xfrm>
        </p:spPr>
        <p:txBody>
          <a:bodyPr/>
          <a:lstStyle/>
          <a:p>
            <a:pPr marL="0" indent="0">
              <a:buNone/>
            </a:pPr>
            <a:r>
              <a:rPr lang="zh-CN" altLang="zh-CN" dirty="0"/>
              <a:t>系统分为面向报销人的公费医疗报销系统和面向管理人员的后台管理系统。在职职工、离退休人员等享受公费医疗报销权益的用户可以在公费医疗报销系统中按要求填写报销申请单，上传费用凭证，等待审核员查验凭证真伪后获取报销费用并确认。管理人员分为审核管理员、系统管理员。审核管理员负责审核报销申请、确认报销比例、验证费用凭证真伪并给予反馈。系统管理员负责管理所有的系统用户，及时更新发生变更的用户信息和有关报销制度，并进行数据备份，监督检查系统产生的报销申请。</a:t>
            </a:r>
            <a:endParaRPr lang="zh-CN" altLang="en-US" dirty="0"/>
          </a:p>
        </p:txBody>
      </p:sp>
      <p:pic>
        <p:nvPicPr>
          <p:cNvPr id="6" name="图片 5">
            <a:extLst>
              <a:ext uri="{FF2B5EF4-FFF2-40B4-BE49-F238E27FC236}">
                <a16:creationId xmlns:a16="http://schemas.microsoft.com/office/drawing/2014/main" id="{C469341F-B8AD-4997-8568-61DF437AC218}"/>
              </a:ext>
            </a:extLst>
          </p:cNvPr>
          <p:cNvPicPr/>
          <p:nvPr/>
        </p:nvPicPr>
        <p:blipFill rotWithShape="1">
          <a:blip r:embed="rId2">
            <a:extLst>
              <a:ext uri="{28A0092B-C50C-407E-A947-70E740481C1C}">
                <a14:useLocalDpi xmlns:a14="http://schemas.microsoft.com/office/drawing/2010/main" val="0"/>
              </a:ext>
            </a:extLst>
          </a:blip>
          <a:srcRect l="3668" t="12892" r="3075" b="24524"/>
          <a:stretch/>
        </p:blipFill>
        <p:spPr bwMode="auto">
          <a:xfrm>
            <a:off x="2875082" y="3533313"/>
            <a:ext cx="6441835" cy="32492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4187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782DC-A3D4-432A-A5BD-60A4882F9C48}"/>
              </a:ext>
            </a:extLst>
          </p:cNvPr>
          <p:cNvSpPr>
            <a:spLocks noGrp="1"/>
          </p:cNvSpPr>
          <p:nvPr>
            <p:ph type="title"/>
          </p:nvPr>
        </p:nvSpPr>
        <p:spPr/>
        <p:txBody>
          <a:bodyPr/>
          <a:lstStyle/>
          <a:p>
            <a:r>
              <a:rPr lang="en-US" altLang="zh-CN" dirty="0"/>
              <a:t>2.</a:t>
            </a:r>
            <a:r>
              <a:rPr lang="zh-CN" altLang="en-US" dirty="0"/>
              <a:t>设计阶段分工</a:t>
            </a:r>
          </a:p>
        </p:txBody>
      </p:sp>
      <p:sp>
        <p:nvSpPr>
          <p:cNvPr id="5" name="内容占位符 2">
            <a:extLst>
              <a:ext uri="{FF2B5EF4-FFF2-40B4-BE49-F238E27FC236}">
                <a16:creationId xmlns:a16="http://schemas.microsoft.com/office/drawing/2014/main" id="{5EA89FFC-EAC0-49F3-15FD-105BD8B7FF5F}"/>
              </a:ext>
            </a:extLst>
          </p:cNvPr>
          <p:cNvSpPr txBox="1">
            <a:spLocks/>
          </p:cNvSpPr>
          <p:nvPr/>
        </p:nvSpPr>
        <p:spPr>
          <a:xfrm>
            <a:off x="748938" y="2097894"/>
            <a:ext cx="6981014" cy="398068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4400" dirty="0"/>
              <a:t>田兆吉</a:t>
            </a:r>
          </a:p>
          <a:p>
            <a:r>
              <a:rPr lang="zh-CN" altLang="en-US" sz="4400" dirty="0"/>
              <a:t>陈侃佳</a:t>
            </a:r>
          </a:p>
          <a:p>
            <a:r>
              <a:rPr lang="zh-CN" altLang="en-US" sz="4400" dirty="0"/>
              <a:t>申桦炜</a:t>
            </a:r>
          </a:p>
          <a:p>
            <a:r>
              <a:rPr lang="zh-CN" altLang="en-US" sz="4400" dirty="0"/>
              <a:t>龚雨萱</a:t>
            </a:r>
          </a:p>
          <a:p>
            <a:r>
              <a:rPr lang="zh-CN" altLang="en-US" sz="4400" dirty="0"/>
              <a:t>王廷舒</a:t>
            </a:r>
          </a:p>
        </p:txBody>
      </p:sp>
      <p:graphicFrame>
        <p:nvGraphicFramePr>
          <p:cNvPr id="6" name="表格 6">
            <a:extLst>
              <a:ext uri="{FF2B5EF4-FFF2-40B4-BE49-F238E27FC236}">
                <a16:creationId xmlns:a16="http://schemas.microsoft.com/office/drawing/2014/main" id="{00DF3C6A-C999-EBAD-9CA2-56410DF41D8E}"/>
              </a:ext>
            </a:extLst>
          </p:cNvPr>
          <p:cNvGraphicFramePr>
            <a:graphicFrameLocks noGrp="1"/>
          </p:cNvGraphicFramePr>
          <p:nvPr>
            <p:extLst/>
          </p:nvPr>
        </p:nvGraphicFramePr>
        <p:xfrm>
          <a:off x="3551433" y="2172353"/>
          <a:ext cx="7717458" cy="3531035"/>
        </p:xfrm>
        <a:graphic>
          <a:graphicData uri="http://schemas.openxmlformats.org/drawingml/2006/table">
            <a:tbl>
              <a:tblPr firstRow="1" bandRow="1">
                <a:tableStyleId>{5C22544A-7EE6-4342-B048-85BDC9FD1C3A}</a:tableStyleId>
              </a:tblPr>
              <a:tblGrid>
                <a:gridCol w="7717458">
                  <a:extLst>
                    <a:ext uri="{9D8B030D-6E8A-4147-A177-3AD203B41FA5}">
                      <a16:colId xmlns:a16="http://schemas.microsoft.com/office/drawing/2014/main" val="1310040792"/>
                    </a:ext>
                  </a:extLst>
                </a:gridCol>
              </a:tblGrid>
              <a:tr h="706207">
                <a:tc>
                  <a:txBody>
                    <a:bodyPr/>
                    <a:lstStyle/>
                    <a:p>
                      <a:r>
                        <a:rPr lang="zh-CN" altLang="en-US" sz="2800" b="0" dirty="0">
                          <a:solidFill>
                            <a:schemeClr val="tx1"/>
                          </a:solidFill>
                        </a:rPr>
                        <a:t>流程图、用例图、时序图、接口设计规范与</a:t>
                      </a:r>
                      <a:r>
                        <a:rPr lang="zh-CN" altLang="en-US" sz="2800" dirty="0"/>
                        <a:t>文档</a:t>
                      </a:r>
                    </a:p>
                  </a:txBody>
                  <a:tcPr>
                    <a:noFill/>
                  </a:tcPr>
                </a:tc>
                <a:extLst>
                  <a:ext uri="{0D108BD9-81ED-4DB2-BD59-A6C34878D82A}">
                    <a16:rowId xmlns:a16="http://schemas.microsoft.com/office/drawing/2014/main" val="483701403"/>
                  </a:ext>
                </a:extLst>
              </a:tr>
              <a:tr h="706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数据库、</a:t>
                      </a:r>
                      <a:r>
                        <a:rPr lang="en-US" altLang="zh-CN" sz="2800" dirty="0"/>
                        <a:t>E-R</a:t>
                      </a:r>
                      <a:r>
                        <a:rPr lang="zh-CN" altLang="en-US" sz="2800" dirty="0"/>
                        <a:t>图、类图、表结构设计</a:t>
                      </a:r>
                      <a:endParaRPr lang="en-US" altLang="zh-CN" sz="2800" dirty="0"/>
                    </a:p>
                  </a:txBody>
                  <a:tcPr>
                    <a:noFill/>
                  </a:tcPr>
                </a:tc>
                <a:extLst>
                  <a:ext uri="{0D108BD9-81ED-4DB2-BD59-A6C34878D82A}">
                    <a16:rowId xmlns:a16="http://schemas.microsoft.com/office/drawing/2014/main" val="3351848021"/>
                  </a:ext>
                </a:extLst>
              </a:tr>
              <a:tr h="706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原型首页、报销用户部分制作</a:t>
                      </a:r>
                      <a:endParaRPr lang="en-US" altLang="zh-CN" sz="2800" dirty="0"/>
                    </a:p>
                  </a:txBody>
                  <a:tcPr>
                    <a:noFill/>
                  </a:tcPr>
                </a:tc>
                <a:extLst>
                  <a:ext uri="{0D108BD9-81ED-4DB2-BD59-A6C34878D82A}">
                    <a16:rowId xmlns:a16="http://schemas.microsoft.com/office/drawing/2014/main" val="2284113868"/>
                  </a:ext>
                </a:extLst>
              </a:tr>
              <a:tr h="706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原型审核员部分制作</a:t>
                      </a:r>
                    </a:p>
                  </a:txBody>
                  <a:tcPr>
                    <a:noFill/>
                  </a:tcPr>
                </a:tc>
                <a:extLst>
                  <a:ext uri="{0D108BD9-81ED-4DB2-BD59-A6C34878D82A}">
                    <a16:rowId xmlns:a16="http://schemas.microsoft.com/office/drawing/2014/main" val="3215362072"/>
                  </a:ext>
                </a:extLst>
              </a:tr>
              <a:tr h="706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用例图、用例描述、原型系统管理员部分制作</a:t>
                      </a:r>
                      <a:endParaRPr lang="en-US" altLang="zh-CN" sz="2800" dirty="0"/>
                    </a:p>
                  </a:txBody>
                  <a:tcPr>
                    <a:noFill/>
                  </a:tcPr>
                </a:tc>
                <a:extLst>
                  <a:ext uri="{0D108BD9-81ED-4DB2-BD59-A6C34878D82A}">
                    <a16:rowId xmlns:a16="http://schemas.microsoft.com/office/drawing/2014/main" val="2440022537"/>
                  </a:ext>
                </a:extLst>
              </a:tr>
            </a:tbl>
          </a:graphicData>
        </a:graphic>
      </p:graphicFrame>
    </p:spTree>
    <p:extLst>
      <p:ext uri="{BB962C8B-B14F-4D97-AF65-F5344CB8AC3E}">
        <p14:creationId xmlns:p14="http://schemas.microsoft.com/office/powerpoint/2010/main" val="26173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E6AA2-4678-493B-AC50-60B005D953E9}"/>
              </a:ext>
            </a:extLst>
          </p:cNvPr>
          <p:cNvSpPr>
            <a:spLocks noGrp="1"/>
          </p:cNvSpPr>
          <p:nvPr>
            <p:ph type="title"/>
          </p:nvPr>
        </p:nvSpPr>
        <p:spPr/>
        <p:txBody>
          <a:bodyPr/>
          <a:lstStyle/>
          <a:p>
            <a:r>
              <a:rPr lang="en-US" altLang="zh-CN" dirty="0"/>
              <a:t>3. </a:t>
            </a:r>
            <a:r>
              <a:rPr lang="zh-CN" altLang="en-US" dirty="0"/>
              <a:t>职工报销流程图</a:t>
            </a:r>
          </a:p>
        </p:txBody>
      </p:sp>
      <p:pic>
        <p:nvPicPr>
          <p:cNvPr id="7" name="内容占位符 6">
            <a:extLst>
              <a:ext uri="{FF2B5EF4-FFF2-40B4-BE49-F238E27FC236}">
                <a16:creationId xmlns:a16="http://schemas.microsoft.com/office/drawing/2014/main" id="{26A71BD9-D1DF-4059-BA16-0170256EC7B1}"/>
              </a:ext>
            </a:extLst>
          </p:cNvPr>
          <p:cNvPicPr>
            <a:picLocks noGrp="1" noChangeAspect="1"/>
          </p:cNvPicPr>
          <p:nvPr>
            <p:ph idx="1"/>
          </p:nvPr>
        </p:nvPicPr>
        <p:blipFill>
          <a:blip r:embed="rId2"/>
          <a:stretch>
            <a:fillRect/>
          </a:stretch>
        </p:blipFill>
        <p:spPr>
          <a:xfrm>
            <a:off x="3589289" y="447460"/>
            <a:ext cx="9066794" cy="6410540"/>
          </a:xfrm>
        </p:spPr>
      </p:pic>
    </p:spTree>
    <p:extLst>
      <p:ext uri="{BB962C8B-B14F-4D97-AF65-F5344CB8AC3E}">
        <p14:creationId xmlns:p14="http://schemas.microsoft.com/office/powerpoint/2010/main" val="63516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E6AA2-4678-493B-AC50-60B005D953E9}"/>
              </a:ext>
            </a:extLst>
          </p:cNvPr>
          <p:cNvSpPr>
            <a:spLocks noGrp="1"/>
          </p:cNvSpPr>
          <p:nvPr>
            <p:ph type="title"/>
          </p:nvPr>
        </p:nvSpPr>
        <p:spPr/>
        <p:txBody>
          <a:bodyPr/>
          <a:lstStyle/>
          <a:p>
            <a:r>
              <a:rPr lang="en-US" altLang="zh-CN" dirty="0"/>
              <a:t>3. </a:t>
            </a:r>
            <a:r>
              <a:rPr lang="zh-CN" altLang="en-US" dirty="0"/>
              <a:t>审核流程图</a:t>
            </a:r>
          </a:p>
        </p:txBody>
      </p:sp>
      <p:pic>
        <p:nvPicPr>
          <p:cNvPr id="6" name="图片 5">
            <a:extLst>
              <a:ext uri="{FF2B5EF4-FFF2-40B4-BE49-F238E27FC236}">
                <a16:creationId xmlns:a16="http://schemas.microsoft.com/office/drawing/2014/main" id="{3ABB1452-2922-46A5-8456-D81F49D9E374}"/>
              </a:ext>
            </a:extLst>
          </p:cNvPr>
          <p:cNvPicPr>
            <a:picLocks noChangeAspect="1"/>
          </p:cNvPicPr>
          <p:nvPr/>
        </p:nvPicPr>
        <p:blipFill>
          <a:blip r:embed="rId2"/>
          <a:stretch>
            <a:fillRect/>
          </a:stretch>
        </p:blipFill>
        <p:spPr>
          <a:xfrm>
            <a:off x="6734453" y="154589"/>
            <a:ext cx="2977718" cy="6548822"/>
          </a:xfrm>
          <a:prstGeom prst="rect">
            <a:avLst/>
          </a:prstGeom>
        </p:spPr>
      </p:pic>
    </p:spTree>
    <p:extLst>
      <p:ext uri="{BB962C8B-B14F-4D97-AF65-F5344CB8AC3E}">
        <p14:creationId xmlns:p14="http://schemas.microsoft.com/office/powerpoint/2010/main" val="266734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ED53C-F2C1-4A9A-9079-C6A423E654AF}"/>
              </a:ext>
            </a:extLst>
          </p:cNvPr>
          <p:cNvSpPr>
            <a:spLocks noGrp="1"/>
          </p:cNvSpPr>
          <p:nvPr>
            <p:ph type="title"/>
          </p:nvPr>
        </p:nvSpPr>
        <p:spPr/>
        <p:txBody>
          <a:bodyPr/>
          <a:lstStyle/>
          <a:p>
            <a:r>
              <a:rPr lang="en-US" altLang="zh-CN" dirty="0"/>
              <a:t>4. </a:t>
            </a:r>
            <a:r>
              <a:rPr lang="zh-CN" altLang="en-US" dirty="0"/>
              <a:t>用例图</a:t>
            </a:r>
          </a:p>
        </p:txBody>
      </p:sp>
      <p:sp>
        <p:nvSpPr>
          <p:cNvPr id="5" name="内容占位符 4">
            <a:extLst>
              <a:ext uri="{FF2B5EF4-FFF2-40B4-BE49-F238E27FC236}">
                <a16:creationId xmlns:a16="http://schemas.microsoft.com/office/drawing/2014/main" id="{F4C57D29-BED8-16DA-298D-A350162A1E6D}"/>
              </a:ext>
            </a:extLst>
          </p:cNvPr>
          <p:cNvSpPr>
            <a:spLocks noGrp="1"/>
          </p:cNvSpPr>
          <p:nvPr>
            <p:ph idx="1"/>
          </p:nvPr>
        </p:nvSpPr>
        <p:spPr>
          <a:xfrm>
            <a:off x="1069848" y="2121408"/>
            <a:ext cx="3073527" cy="574167"/>
          </a:xfrm>
        </p:spPr>
        <p:txBody>
          <a:bodyPr/>
          <a:lstStyle/>
          <a:p>
            <a:r>
              <a:rPr lang="zh-CN" altLang="en-US" dirty="0"/>
              <a:t>审核人员用例图</a:t>
            </a:r>
          </a:p>
        </p:txBody>
      </p:sp>
      <p:sp>
        <p:nvSpPr>
          <p:cNvPr id="6" name="Rectangle 4">
            <a:extLst>
              <a:ext uri="{FF2B5EF4-FFF2-40B4-BE49-F238E27FC236}">
                <a16:creationId xmlns:a16="http://schemas.microsoft.com/office/drawing/2014/main" id="{7271A355-C97D-6521-BF75-94873264C172}"/>
              </a:ext>
            </a:extLst>
          </p:cNvPr>
          <p:cNvSpPr>
            <a:spLocks noChangeArrowheads="1"/>
          </p:cNvSpPr>
          <p:nvPr/>
        </p:nvSpPr>
        <p:spPr bwMode="auto">
          <a:xfrm>
            <a:off x="3630547" y="1514475"/>
            <a:ext cx="16598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17EF1AA8-9DDB-1C1D-A39F-D29577E6105C}"/>
              </a:ext>
            </a:extLst>
          </p:cNvPr>
          <p:cNvGraphicFramePr>
            <a:graphicFrameLocks noChangeAspect="1"/>
          </p:cNvGraphicFramePr>
          <p:nvPr>
            <p:extLst/>
          </p:nvPr>
        </p:nvGraphicFramePr>
        <p:xfrm>
          <a:off x="4266967" y="1514474"/>
          <a:ext cx="6855185" cy="4050791"/>
        </p:xfrm>
        <a:graphic>
          <a:graphicData uri="http://schemas.openxmlformats.org/presentationml/2006/ole">
            <mc:AlternateContent xmlns:mc="http://schemas.openxmlformats.org/markup-compatibility/2006">
              <mc:Choice xmlns:v="urn:schemas-microsoft-com:vml" Requires="v">
                <p:oleObj spid="_x0000_s1033" r:id="rId3" imgW="6652154" imgH="4853758" progId="Visio.Drawing.15">
                  <p:embed/>
                </p:oleObj>
              </mc:Choice>
              <mc:Fallback>
                <p:oleObj r:id="rId3" imgW="6652154" imgH="4853758" progId="Visio.Drawing.15">
                  <p:embed/>
                  <p:pic>
                    <p:nvPicPr>
                      <p:cNvPr id="7" name="对象 6">
                        <a:extLst>
                          <a:ext uri="{FF2B5EF4-FFF2-40B4-BE49-F238E27FC236}">
                            <a16:creationId xmlns:a16="http://schemas.microsoft.com/office/drawing/2014/main" id="{17EF1AA8-9DDB-1C1D-A39F-D29577E61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261" t="14792" b="15030"/>
                      <a:stretch>
                        <a:fillRect/>
                      </a:stretch>
                    </p:blipFill>
                    <p:spPr bwMode="auto">
                      <a:xfrm>
                        <a:off x="4266967" y="1514474"/>
                        <a:ext cx="6855185" cy="4050791"/>
                      </a:xfrm>
                      <a:prstGeom prst="rect">
                        <a:avLst/>
                      </a:prstGeom>
                      <a:noFill/>
                    </p:spPr>
                  </p:pic>
                </p:oleObj>
              </mc:Fallback>
            </mc:AlternateContent>
          </a:graphicData>
        </a:graphic>
      </p:graphicFrame>
    </p:spTree>
    <p:extLst>
      <p:ext uri="{BB962C8B-B14F-4D97-AF65-F5344CB8AC3E}">
        <p14:creationId xmlns:p14="http://schemas.microsoft.com/office/powerpoint/2010/main" val="270995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ED53C-F2C1-4A9A-9079-C6A423E654AF}"/>
              </a:ext>
            </a:extLst>
          </p:cNvPr>
          <p:cNvSpPr>
            <a:spLocks noGrp="1"/>
          </p:cNvSpPr>
          <p:nvPr>
            <p:ph type="title"/>
          </p:nvPr>
        </p:nvSpPr>
        <p:spPr/>
        <p:txBody>
          <a:bodyPr/>
          <a:lstStyle/>
          <a:p>
            <a:r>
              <a:rPr lang="en-US" altLang="zh-CN" dirty="0"/>
              <a:t>4. </a:t>
            </a:r>
            <a:r>
              <a:rPr lang="zh-CN" altLang="en-US" dirty="0"/>
              <a:t>用例图</a:t>
            </a:r>
          </a:p>
        </p:txBody>
      </p:sp>
      <p:sp>
        <p:nvSpPr>
          <p:cNvPr id="5" name="内容占位符 4">
            <a:extLst>
              <a:ext uri="{FF2B5EF4-FFF2-40B4-BE49-F238E27FC236}">
                <a16:creationId xmlns:a16="http://schemas.microsoft.com/office/drawing/2014/main" id="{F4C57D29-BED8-16DA-298D-A350162A1E6D}"/>
              </a:ext>
            </a:extLst>
          </p:cNvPr>
          <p:cNvSpPr>
            <a:spLocks noGrp="1"/>
          </p:cNvSpPr>
          <p:nvPr>
            <p:ph idx="1"/>
          </p:nvPr>
        </p:nvSpPr>
        <p:spPr>
          <a:xfrm>
            <a:off x="1069848" y="2121408"/>
            <a:ext cx="3191023" cy="526542"/>
          </a:xfrm>
        </p:spPr>
        <p:txBody>
          <a:bodyPr/>
          <a:lstStyle/>
          <a:p>
            <a:r>
              <a:rPr lang="zh-CN" altLang="en-US" dirty="0"/>
              <a:t>报销人员用例图</a:t>
            </a:r>
          </a:p>
        </p:txBody>
      </p:sp>
      <p:sp>
        <p:nvSpPr>
          <p:cNvPr id="6" name="Rectangle 4">
            <a:extLst>
              <a:ext uri="{FF2B5EF4-FFF2-40B4-BE49-F238E27FC236}">
                <a16:creationId xmlns:a16="http://schemas.microsoft.com/office/drawing/2014/main" id="{7271A355-C97D-6521-BF75-94873264C172}"/>
              </a:ext>
            </a:extLst>
          </p:cNvPr>
          <p:cNvSpPr>
            <a:spLocks noChangeArrowheads="1"/>
          </p:cNvSpPr>
          <p:nvPr/>
        </p:nvSpPr>
        <p:spPr bwMode="auto">
          <a:xfrm>
            <a:off x="3630547" y="1514475"/>
            <a:ext cx="16598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A7A41E4-9EF9-AE8B-BF44-0335F09CCC0A}"/>
              </a:ext>
            </a:extLst>
          </p:cNvPr>
          <p:cNvSpPr>
            <a:spLocks noChangeArrowheads="1"/>
          </p:cNvSpPr>
          <p:nvPr/>
        </p:nvSpPr>
        <p:spPr bwMode="auto">
          <a:xfrm>
            <a:off x="1271155" y="1514475"/>
            <a:ext cx="17512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9703F7AB-51BE-BBDA-8345-4B711436311C}"/>
              </a:ext>
            </a:extLst>
          </p:cNvPr>
          <p:cNvGraphicFramePr>
            <a:graphicFrameLocks noChangeAspect="1"/>
          </p:cNvGraphicFramePr>
          <p:nvPr>
            <p:extLst/>
          </p:nvPr>
        </p:nvGraphicFramePr>
        <p:xfrm>
          <a:off x="4642294" y="1514475"/>
          <a:ext cx="6140006" cy="4591050"/>
        </p:xfrm>
        <a:graphic>
          <a:graphicData uri="http://schemas.openxmlformats.org/presentationml/2006/ole">
            <mc:AlternateContent xmlns:mc="http://schemas.openxmlformats.org/markup-compatibility/2006">
              <mc:Choice xmlns:v="urn:schemas-microsoft-com:vml" Requires="v">
                <p:oleObj spid="_x0000_s2057" r:id="rId3" imgW="6446733" imgH="5790995" progId="Visio.Drawing.15">
                  <p:embed/>
                </p:oleObj>
              </mc:Choice>
              <mc:Fallback>
                <p:oleObj r:id="rId3" imgW="6446733" imgH="5790995" progId="Visio.Drawing.15">
                  <p:embed/>
                  <p:pic>
                    <p:nvPicPr>
                      <p:cNvPr id="4" name="对象 3">
                        <a:extLst>
                          <a:ext uri="{FF2B5EF4-FFF2-40B4-BE49-F238E27FC236}">
                            <a16:creationId xmlns:a16="http://schemas.microsoft.com/office/drawing/2014/main" id="{9703F7AB-51BE-BBDA-8345-4B71143631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111" t="19957" b="10625"/>
                      <a:stretch>
                        <a:fillRect/>
                      </a:stretch>
                    </p:blipFill>
                    <p:spPr bwMode="auto">
                      <a:xfrm>
                        <a:off x="4642294" y="1514475"/>
                        <a:ext cx="6140006" cy="4591050"/>
                      </a:xfrm>
                      <a:prstGeom prst="rect">
                        <a:avLst/>
                      </a:prstGeom>
                      <a:noFill/>
                    </p:spPr>
                  </p:pic>
                </p:oleObj>
              </mc:Fallback>
            </mc:AlternateContent>
          </a:graphicData>
        </a:graphic>
      </p:graphicFrame>
    </p:spTree>
    <p:extLst>
      <p:ext uri="{BB962C8B-B14F-4D97-AF65-F5344CB8AC3E}">
        <p14:creationId xmlns:p14="http://schemas.microsoft.com/office/powerpoint/2010/main" val="221182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ED53C-F2C1-4A9A-9079-C6A423E654AF}"/>
              </a:ext>
            </a:extLst>
          </p:cNvPr>
          <p:cNvSpPr>
            <a:spLocks noGrp="1"/>
          </p:cNvSpPr>
          <p:nvPr>
            <p:ph type="title"/>
          </p:nvPr>
        </p:nvSpPr>
        <p:spPr/>
        <p:txBody>
          <a:bodyPr/>
          <a:lstStyle/>
          <a:p>
            <a:r>
              <a:rPr lang="en-US" altLang="zh-CN" dirty="0"/>
              <a:t>4. </a:t>
            </a:r>
            <a:r>
              <a:rPr lang="zh-CN" altLang="en-US" dirty="0"/>
              <a:t>用例图</a:t>
            </a:r>
          </a:p>
        </p:txBody>
      </p:sp>
      <p:sp>
        <p:nvSpPr>
          <p:cNvPr id="5" name="内容占位符 4">
            <a:extLst>
              <a:ext uri="{FF2B5EF4-FFF2-40B4-BE49-F238E27FC236}">
                <a16:creationId xmlns:a16="http://schemas.microsoft.com/office/drawing/2014/main" id="{F4C57D29-BED8-16DA-298D-A350162A1E6D}"/>
              </a:ext>
            </a:extLst>
          </p:cNvPr>
          <p:cNvSpPr>
            <a:spLocks noGrp="1"/>
          </p:cNvSpPr>
          <p:nvPr>
            <p:ph idx="1"/>
          </p:nvPr>
        </p:nvSpPr>
        <p:spPr>
          <a:xfrm>
            <a:off x="1069848" y="2121408"/>
            <a:ext cx="2644902" cy="440817"/>
          </a:xfrm>
        </p:spPr>
        <p:txBody>
          <a:bodyPr/>
          <a:lstStyle/>
          <a:p>
            <a:r>
              <a:rPr lang="zh-CN" altLang="en-US" dirty="0"/>
              <a:t>系统管理员用例图</a:t>
            </a:r>
          </a:p>
        </p:txBody>
      </p:sp>
      <p:sp>
        <p:nvSpPr>
          <p:cNvPr id="9" name="Rectangle 4">
            <a:extLst>
              <a:ext uri="{FF2B5EF4-FFF2-40B4-BE49-F238E27FC236}">
                <a16:creationId xmlns:a16="http://schemas.microsoft.com/office/drawing/2014/main" id="{8BE9E95F-CFD9-9BD8-8267-E034FB6FF864}"/>
              </a:ext>
            </a:extLst>
          </p:cNvPr>
          <p:cNvSpPr>
            <a:spLocks noChangeArrowheads="1"/>
          </p:cNvSpPr>
          <p:nvPr/>
        </p:nvSpPr>
        <p:spPr bwMode="auto">
          <a:xfrm>
            <a:off x="485775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DB1932B9-6FFB-E5CD-3D39-4CFAB15510FD}"/>
              </a:ext>
            </a:extLst>
          </p:cNvPr>
          <p:cNvGraphicFramePr>
            <a:graphicFrameLocks noChangeAspect="1"/>
          </p:cNvGraphicFramePr>
          <p:nvPr>
            <p:extLst/>
          </p:nvPr>
        </p:nvGraphicFramePr>
        <p:xfrm>
          <a:off x="4857750" y="228600"/>
          <a:ext cx="5429250" cy="6400800"/>
        </p:xfrm>
        <a:graphic>
          <a:graphicData uri="http://schemas.openxmlformats.org/presentationml/2006/ole">
            <mc:AlternateContent xmlns:mc="http://schemas.openxmlformats.org/markup-compatibility/2006">
              <mc:Choice xmlns:v="urn:schemas-microsoft-com:vml" Requires="v">
                <p:oleObj spid="_x0000_s3081" r:id="rId3" imgW="6698086" imgH="7932396" progId="Visio.Drawing.15">
                  <p:embed/>
                </p:oleObj>
              </mc:Choice>
              <mc:Fallback>
                <p:oleObj r:id="rId3" imgW="6698086" imgH="7932396" progId="Visio.Drawing.15">
                  <p:embed/>
                  <p:pic>
                    <p:nvPicPr>
                      <p:cNvPr id="10" name="对象 9">
                        <a:extLst>
                          <a:ext uri="{FF2B5EF4-FFF2-40B4-BE49-F238E27FC236}">
                            <a16:creationId xmlns:a16="http://schemas.microsoft.com/office/drawing/2014/main" id="{DB1932B9-6FFB-E5CD-3D39-4CFAB1551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201" b="7692"/>
                      <a:stretch>
                        <a:fillRect/>
                      </a:stretch>
                    </p:blipFill>
                    <p:spPr bwMode="auto">
                      <a:xfrm>
                        <a:off x="4857750" y="228600"/>
                        <a:ext cx="5429250" cy="640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8162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TM03090434[[fn=木材纹理]]</Template>
  <TotalTime>42</TotalTime>
  <Words>336</Words>
  <Application>Microsoft Office PowerPoint</Application>
  <PresentationFormat>宽屏</PresentationFormat>
  <Paragraphs>56</Paragraphs>
  <Slides>20</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6" baseType="lpstr">
      <vt:lpstr>方正姚体</vt:lpstr>
      <vt:lpstr>Rockwell</vt:lpstr>
      <vt:lpstr>Rockwell Condensed</vt:lpstr>
      <vt:lpstr>Wingdings</vt:lpstr>
      <vt:lpstr>木活字</vt:lpstr>
      <vt:lpstr>Microsoft Visio Drawing</vt:lpstr>
      <vt:lpstr>(公费)医疗报销系统</vt:lpstr>
      <vt:lpstr>目录</vt:lpstr>
      <vt:lpstr>1. 项目概况</vt:lpstr>
      <vt:lpstr>2.设计阶段分工</vt:lpstr>
      <vt:lpstr>3. 职工报销流程图</vt:lpstr>
      <vt:lpstr>3. 审核流程图</vt:lpstr>
      <vt:lpstr>4. 用例图</vt:lpstr>
      <vt:lpstr>4. 用例图</vt:lpstr>
      <vt:lpstr>4. 用例图</vt:lpstr>
      <vt:lpstr>5. 时序图</vt:lpstr>
      <vt:lpstr>5. 时序图</vt:lpstr>
      <vt:lpstr>5. 时序图</vt:lpstr>
      <vt:lpstr>6. 数据库设计</vt:lpstr>
      <vt:lpstr>6.数据库设计</vt:lpstr>
      <vt:lpstr>6. 数据库设计</vt:lpstr>
      <vt:lpstr>6. 数据库设计</vt:lpstr>
      <vt:lpstr>6. E-R图</vt:lpstr>
      <vt:lpstr>7. 技术选型</vt:lpstr>
      <vt:lpstr>8. 原型演示</vt:lpstr>
      <vt:lpstr>9. 接口设计规范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职工报销系统</dc:title>
  <dc:creator>Auspice Tian</dc:creator>
  <cp:lastModifiedBy>Tian Amos</cp:lastModifiedBy>
  <cp:revision>25</cp:revision>
  <dcterms:created xsi:type="dcterms:W3CDTF">2022-10-06T05:29:58Z</dcterms:created>
  <dcterms:modified xsi:type="dcterms:W3CDTF">2022-10-31T06:48:03Z</dcterms:modified>
</cp:coreProperties>
</file>