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2" r:id="rId3"/>
    <p:sldId id="263" r:id="rId4"/>
    <p:sldId id="266" r:id="rId5"/>
    <p:sldId id="310" r:id="rId6"/>
    <p:sldId id="271" r:id="rId7"/>
    <p:sldId id="267" r:id="rId8"/>
    <p:sldId id="273" r:id="rId9"/>
    <p:sldId id="275" r:id="rId10"/>
    <p:sldId id="274" r:id="rId11"/>
    <p:sldId id="278" r:id="rId12"/>
    <p:sldId id="285" r:id="rId13"/>
    <p:sldId id="309" r:id="rId14"/>
    <p:sldId id="311" r:id="rId15"/>
    <p:sldId id="312" r:id="rId16"/>
    <p:sldId id="313" r:id="rId17"/>
    <p:sldId id="314" r:id="rId18"/>
    <p:sldId id="308" r:id="rId19"/>
    <p:sldId id="291" r:id="rId20"/>
    <p:sldId id="290" r:id="rId21"/>
    <p:sldId id="297" r:id="rId22"/>
    <p:sldId id="300" r:id="rId23"/>
    <p:sldId id="304" r:id="rId24"/>
    <p:sldId id="305" r:id="rId25"/>
    <p:sldId id="28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30" autoAdjust="0"/>
    <p:restoredTop sz="78957" autoAdjust="0"/>
  </p:normalViewPr>
  <p:slideViewPr>
    <p:cSldViewPr snapToGrid="0">
      <p:cViewPr varScale="1">
        <p:scale>
          <a:sx n="57" d="100"/>
          <a:sy n="57" d="100"/>
        </p:scale>
        <p:origin x="10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DB8FB-18B6-4860-B788-88B07DA4DEE2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AD261-EC8E-4A1C-A77C-263C6AB9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61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在如今各个旅游景点上，各种便于人民欣赏美景的辅助观赏方式已经屡见不鲜，如：租赁骑马、索道观赏等等。本项目提供了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技术与无人机技术相结合，以鸟瞰的视角，展现给游客不一样的感受，那些骑马等传统旅游租赁项目都时常火爆，更何况是以灵魂出窍，身临其境的方式，翱翔天空，俯视张家界，鸟瞰洞庭湖呢？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AD261-EC8E-4A1C-A77C-263C6AB96E1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31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第三是动作分析，运用手机的陀螺仪感知头的角度，分析用户的头部动作，控制飞机摄像头的转向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AD261-EC8E-4A1C-A77C-263C6AB96E1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210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在如今各个旅游景点上，各种便于人民欣赏美景的辅助观赏方式已经屡见不鲜，如：租赁骑马、索道观赏等等。本项目提供了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技术与无人机技术相结合，以鸟瞰的视角，展现给游客不一样的感受，那些骑马等传统旅游租赁项目都时常火爆，更何况是以灵魂出窍，身临其境的方式，翱翔天空，俯视张家界，鸟瞰洞庭湖呢？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DAD261-EC8E-4A1C-A77C-263C6AB96E1A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6796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在如今各个旅游景点上，各种便于人民欣赏美景的辅助观赏方式已经屡见不鲜，如：租赁骑马、索道观赏等等。本项目提供了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技术与无人机技术相结合，以鸟瞰的视角，展现给游客不一样的感受，那些骑马等传统旅游租赁项目都时常火爆，更何况是以灵魂出窍，身临其境的方式，翱翔天空，俯视张家界，鸟瞰洞庭湖呢？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DAD261-EC8E-4A1C-A77C-263C6AB96E1A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60317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在如今各个旅游景点上，各种便于人民欣赏美景的辅助观赏方式已经屡见不鲜，如：租赁骑马、索道观赏等等。本项目提供了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技术与无人机技术相结合，以鸟瞰的视角，展现给游客不一样的感受，那些骑马等传统旅游租赁项目都时常火爆，更何况是以灵魂出窍，身临其境的方式，翱翔天空，俯视张家界，鸟瞰洞庭湖呢？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DAD261-EC8E-4A1C-A77C-263C6AB96E1A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76759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在如今各个旅游景点上，各种便于人民欣赏美景的辅助观赏方式已经屡见不鲜，如：租赁骑马、索道观赏等等。本项目提供了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技术与无人机技术相结合，以鸟瞰的视角，展现给游客不一样的感受，那些骑马等传统旅游租赁项目都时常火爆，更何况是以灵魂出窍，身临其境的方式，翱翔天空，俯视张家界，鸟瞰洞庭湖呢？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DAD261-EC8E-4A1C-A77C-263C6AB96E1A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33543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接下来由我来介绍一下我们的技术实现部分，并演示我们的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AD261-EC8E-4A1C-A77C-263C6AB96E1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任意门主要依赖三个硬件：</a:t>
            </a:r>
            <a:r>
              <a:rPr lang="en-US" altLang="zh-CN" dirty="0"/>
              <a:t>phantom3</a:t>
            </a:r>
            <a:r>
              <a:rPr lang="en-US" altLang="zh-CN" baseline="0" dirty="0"/>
              <a:t> VR</a:t>
            </a:r>
            <a:r>
              <a:rPr lang="zh-CN" altLang="en-US" baseline="0" dirty="0"/>
              <a:t>头盔 </a:t>
            </a:r>
            <a:r>
              <a:rPr lang="en-US" altLang="zh-CN" baseline="0" dirty="0"/>
              <a:t>Android</a:t>
            </a:r>
            <a:r>
              <a:rPr lang="zh-CN" altLang="en-US" baseline="0" dirty="0"/>
              <a:t>，主要有三个技术点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AD261-EC8E-4A1C-A77C-263C6AB96E1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306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第一个是视频的分解，因为虚拟现实需要两张图像分别映射到用户的视网膜，我们需要将得到的</a:t>
            </a:r>
            <a:r>
              <a:rPr lang="en-US" altLang="zh-CN" dirty="0"/>
              <a:t>H264</a:t>
            </a:r>
            <a:r>
              <a:rPr lang="zh-CN" altLang="en-US" dirty="0"/>
              <a:t>视频流进行一次解码两次渲染，达到我们上面显示的效果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AD261-EC8E-4A1C-A77C-263C6AB96E1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929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第二个是地图模块，分起一个线程，每秒钟获取飞机所在的经纬度，更新地图，显示周边信息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AD261-EC8E-4A1C-A77C-263C6AB96E1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83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0AAF-6E66-40CB-ADDC-11B82E5F5BB2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4107-65AB-4A79-95A0-D49419D7C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2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0AAF-6E66-40CB-ADDC-11B82E5F5BB2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4107-65AB-4A79-95A0-D49419D7C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7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0AAF-6E66-40CB-ADDC-11B82E5F5BB2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4107-65AB-4A79-95A0-D49419D7C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95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0AAF-6E66-40CB-ADDC-11B82E5F5BB2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4107-65AB-4A79-95A0-D49419D7C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56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0AAF-6E66-40CB-ADDC-11B82E5F5BB2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4107-65AB-4A79-95A0-D49419D7C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68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0AAF-6E66-40CB-ADDC-11B82E5F5BB2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4107-65AB-4A79-95A0-D49419D7C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28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0AAF-6E66-40CB-ADDC-11B82E5F5BB2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4107-65AB-4A79-95A0-D49419D7C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46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0AAF-6E66-40CB-ADDC-11B82E5F5BB2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4107-65AB-4A79-95A0-D49419D7C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78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0AAF-6E66-40CB-ADDC-11B82E5F5BB2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4107-65AB-4A79-95A0-D49419D7C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19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0AAF-6E66-40CB-ADDC-11B82E5F5BB2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4107-65AB-4A79-95A0-D49419D7C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60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0AAF-6E66-40CB-ADDC-11B82E5F5BB2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4107-65AB-4A79-95A0-D49419D7C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09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F0AAF-6E66-40CB-ADDC-11B82E5F5BB2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4107-65AB-4A79-95A0-D49419D7C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3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1" y="1122362"/>
            <a:ext cx="10241279" cy="2479675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任意门</a:t>
            </a:r>
            <a:r>
              <a:rPr lang="en-US" altLang="zh-CN" sz="4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基于无人机与沉浸式</a:t>
            </a:r>
            <a:r>
              <a:rPr lang="en-US" altLang="zh-CN" sz="4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VR</a:t>
            </a:r>
            <a:r>
              <a:rPr lang="zh-CN" altLang="en-US" sz="4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技术的实时信息采集系统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59466" y="4306986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类参赛小组：</a:t>
            </a:r>
            <a:r>
              <a:rPr lang="en-US" altLang="zh-CN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XSBB</a:t>
            </a:r>
            <a:endParaRPr lang="zh-CN" altLang="en-US" sz="28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1514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524000" y="2963594"/>
            <a:ext cx="9144000" cy="88630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沉浸式虚拟现实与无人机结合</a:t>
            </a:r>
          </a:p>
        </p:txBody>
      </p:sp>
    </p:spTree>
    <p:extLst>
      <p:ext uri="{BB962C8B-B14F-4D97-AF65-F5344CB8AC3E}">
        <p14:creationId xmlns:p14="http://schemas.microsoft.com/office/powerpoint/2010/main" val="69227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47871" y="910931"/>
            <a:ext cx="9622301" cy="834389"/>
          </a:xfrm>
        </p:spPr>
        <p:txBody>
          <a:bodyPr>
            <a:normAutofit/>
          </a:bodyPr>
          <a:lstStyle/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zh-CN" altLang="en-US" sz="4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无人机</a:t>
            </a:r>
          </a:p>
        </p:txBody>
      </p:sp>
      <p:sp>
        <p:nvSpPr>
          <p:cNvPr id="5" name="矩形 4"/>
          <p:cNvSpPr/>
          <p:nvPr/>
        </p:nvSpPr>
        <p:spPr>
          <a:xfrm>
            <a:off x="3647871" y="1905593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zh-CN" altLang="en-US" sz="4800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实时视频</a:t>
            </a:r>
            <a:r>
              <a:rPr lang="en-US" altLang="zh-CN" sz="4800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VR</a:t>
            </a:r>
            <a:r>
              <a:rPr lang="zh-CN" altLang="en-US" sz="4800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显示</a:t>
            </a:r>
            <a:br>
              <a:rPr lang="en-US" altLang="zh-CN" sz="4800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47871" y="2988820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0" indent="-685800">
              <a:buFont typeface="Wingdings" panose="05000000000000000000" pitchFamily="2" charset="2"/>
              <a:buChar char="Ø"/>
            </a:pPr>
            <a:r>
              <a:rPr lang="zh-CN" altLang="en-US" sz="4800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地图导航</a:t>
            </a:r>
            <a:br>
              <a:rPr lang="en-US" altLang="zh-CN" sz="4800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47871" y="4096816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zh-CN" altLang="en-US" sz="4800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头部动作侦测</a:t>
            </a:r>
            <a:br>
              <a:rPr lang="en-US" altLang="zh-CN" sz="4800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647871" y="5180043"/>
            <a:ext cx="33393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zh-CN" altLang="en-US" sz="4800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可以航拍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84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524000" y="2963594"/>
            <a:ext cx="9144000" cy="88630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应用场景</a:t>
            </a:r>
          </a:p>
        </p:txBody>
      </p:sp>
    </p:spTree>
    <p:extLst>
      <p:ext uri="{BB962C8B-B14F-4D97-AF65-F5344CB8AC3E}">
        <p14:creationId xmlns:p14="http://schemas.microsoft.com/office/powerpoint/2010/main" val="1840752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>
            <a:spLocks/>
          </p:cNvSpPr>
          <p:nvPr/>
        </p:nvSpPr>
        <p:spPr>
          <a:xfrm>
            <a:off x="1524000" y="1663700"/>
            <a:ext cx="9144000" cy="5215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各大景区，大多数设置有骑马、射箭等娱乐项目</a:t>
            </a:r>
          </a:p>
        </p:txBody>
      </p:sp>
      <p:sp>
        <p:nvSpPr>
          <p:cNvPr id="10" name="标题 2"/>
          <p:cNvSpPr txBox="1">
            <a:spLocks/>
          </p:cNvSpPr>
          <p:nvPr/>
        </p:nvSpPr>
        <p:spPr>
          <a:xfrm>
            <a:off x="1524000" y="2476500"/>
            <a:ext cx="9144000" cy="48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颐和园为例，游船服务虽贵，仍有很多人购买</a:t>
            </a:r>
          </a:p>
        </p:txBody>
      </p:sp>
      <p:sp>
        <p:nvSpPr>
          <p:cNvPr id="11" name="标题 2"/>
          <p:cNvSpPr txBox="1">
            <a:spLocks/>
          </p:cNvSpPr>
          <p:nvPr/>
        </p:nvSpPr>
        <p:spPr>
          <a:xfrm>
            <a:off x="1524000" y="3254824"/>
            <a:ext cx="9144000" cy="48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问卷调查，周围</a:t>
            </a:r>
            <a:r>
              <a:rPr lang="en-US" altLang="zh-CN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90%</a:t>
            </a:r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以上同学非常想体验</a:t>
            </a:r>
          </a:p>
        </p:txBody>
      </p:sp>
      <p:sp>
        <p:nvSpPr>
          <p:cNvPr id="13" name="标题 2"/>
          <p:cNvSpPr txBox="1">
            <a:spLocks/>
          </p:cNvSpPr>
          <p:nvPr/>
        </p:nvSpPr>
        <p:spPr>
          <a:xfrm>
            <a:off x="1524000" y="4033148"/>
            <a:ext cx="9144000" cy="48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景区租赁、可重复使用，使用低成本</a:t>
            </a:r>
            <a:r>
              <a:rPr lang="en-US" altLang="zh-CN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VR</a:t>
            </a:r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</a:t>
            </a:r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4280848" y="2963594"/>
            <a:ext cx="3630305" cy="88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景点旅游租赁</a:t>
            </a: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5317067" y="0"/>
            <a:ext cx="6874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5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0.34557 -0.3912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79" y="-1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3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>
            <a:spLocks/>
          </p:cNvSpPr>
          <p:nvPr/>
        </p:nvSpPr>
        <p:spPr>
          <a:xfrm>
            <a:off x="1439333" y="2334046"/>
            <a:ext cx="9144000" cy="5215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给腿脚不方便的残疾人士提供新的旅游方式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10" name="标题 2"/>
          <p:cNvSpPr txBox="1">
            <a:spLocks/>
          </p:cNvSpPr>
          <p:nvPr/>
        </p:nvSpPr>
        <p:spPr>
          <a:xfrm>
            <a:off x="1439333" y="3146846"/>
            <a:ext cx="9499600" cy="48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</a:lstStyle>
          <a:p>
            <a:r>
              <a:rPr lang="zh-CN" altLang="en-US" sz="2800" dirty="0"/>
              <a:t>残疾人士通过本产品，甚至可以足不出户的领略世间美景</a:t>
            </a:r>
          </a:p>
        </p:txBody>
      </p:sp>
      <p:sp>
        <p:nvSpPr>
          <p:cNvPr id="11" name="标题 2"/>
          <p:cNvSpPr txBox="1">
            <a:spLocks/>
          </p:cNvSpPr>
          <p:nvPr/>
        </p:nvSpPr>
        <p:spPr>
          <a:xfrm>
            <a:off x="1439333" y="3925170"/>
            <a:ext cx="9144000" cy="48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感受身临其境的奇妙，去到到达不了的地方。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4087757" y="2855616"/>
            <a:ext cx="4016485" cy="88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公益残疾人</a:t>
            </a:r>
            <a:r>
              <a:rPr lang="en-US" altLang="zh-CN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VR</a:t>
            </a:r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旅游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265" y="797120"/>
            <a:ext cx="7132214" cy="500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2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34557 -0.39121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79" y="-1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>
            <a:spLocks/>
          </p:cNvSpPr>
          <p:nvPr/>
        </p:nvSpPr>
        <p:spPr>
          <a:xfrm>
            <a:off x="1439333" y="2334046"/>
            <a:ext cx="9144000" cy="5215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目前球赛转播只是不同角度的转播画面的实时切换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10" name="标题 2"/>
          <p:cNvSpPr txBox="1">
            <a:spLocks/>
          </p:cNvSpPr>
          <p:nvPr/>
        </p:nvSpPr>
        <p:spPr>
          <a:xfrm>
            <a:off x="1439333" y="3146846"/>
            <a:ext cx="9499600" cy="48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提高用户的参与程度，身临其境</a:t>
            </a:r>
          </a:p>
        </p:txBody>
      </p:sp>
      <p:sp>
        <p:nvSpPr>
          <p:cNvPr id="11" name="标题 2"/>
          <p:cNvSpPr txBox="1">
            <a:spLocks/>
          </p:cNvSpPr>
          <p:nvPr/>
        </p:nvSpPr>
        <p:spPr>
          <a:xfrm>
            <a:off x="1439333" y="3925170"/>
            <a:ext cx="9144000" cy="48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感受现场氛围，无需买门票</a:t>
            </a:r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4003090" y="2855616"/>
            <a:ext cx="4016485" cy="88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noProof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赛事直播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779709" y="1524000"/>
            <a:ext cx="5412291" cy="365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-0.34557 -0.39121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79" y="-1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>
            <a:spLocks/>
          </p:cNvSpPr>
          <p:nvPr/>
        </p:nvSpPr>
        <p:spPr>
          <a:xfrm>
            <a:off x="1439333" y="2334046"/>
            <a:ext cx="9144000" cy="5215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altLang="zh-CN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VR</a:t>
            </a:r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技术与无人机的结合可以全程无死角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10" name="标题 2"/>
          <p:cNvSpPr txBox="1">
            <a:spLocks/>
          </p:cNvSpPr>
          <p:nvPr/>
        </p:nvSpPr>
        <p:spPr>
          <a:xfrm>
            <a:off x="1439333" y="3254824"/>
            <a:ext cx="9499600" cy="48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</a:lstStyle>
          <a:p>
            <a:pPr lvl="0"/>
            <a:r>
              <a:rPr lang="zh-CN" altLang="en-US" sz="2800" kern="0" dirty="0"/>
              <a:t>给观众实时了解事故现场的情况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11" name="标题 2"/>
          <p:cNvSpPr txBox="1">
            <a:spLocks/>
          </p:cNvSpPr>
          <p:nvPr/>
        </p:nvSpPr>
        <p:spPr>
          <a:xfrm>
            <a:off x="1439333" y="3925170"/>
            <a:ext cx="9144000" cy="48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用于搜索和救援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4003090" y="2855616"/>
            <a:ext cx="4016485" cy="88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事故救援</a:t>
            </a: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7125521" y="1502041"/>
            <a:ext cx="5066479" cy="350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-0.34557 -0.39121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79" y="-1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>
            <a:spLocks/>
          </p:cNvSpPr>
          <p:nvPr/>
        </p:nvSpPr>
        <p:spPr>
          <a:xfrm>
            <a:off x="1439333" y="2334046"/>
            <a:ext cx="9144000" cy="5215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一些独特美丽的景色，往往非常险要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10" name="标题 2"/>
          <p:cNvSpPr txBox="1">
            <a:spLocks/>
          </p:cNvSpPr>
          <p:nvPr/>
        </p:nvSpPr>
        <p:spPr>
          <a:xfrm>
            <a:off x="1439333" y="3254824"/>
            <a:ext cx="9499600" cy="48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追求刺激感觉</a:t>
            </a:r>
          </a:p>
        </p:txBody>
      </p:sp>
      <p:sp>
        <p:nvSpPr>
          <p:cNvPr id="11" name="标题 2"/>
          <p:cNvSpPr txBox="1">
            <a:spLocks/>
          </p:cNvSpPr>
          <p:nvPr/>
        </p:nvSpPr>
        <p:spPr>
          <a:xfrm>
            <a:off x="1439333" y="3925170"/>
            <a:ext cx="9144000" cy="48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提供了与不可能触碰到的场景一个亲密接触的机会。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4003090" y="2855616"/>
            <a:ext cx="4016485" cy="88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危险场景体验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7395447" y="1245945"/>
            <a:ext cx="4796553" cy="462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9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-0.34557 -0.39121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79" y="-1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280848" y="2963594"/>
            <a:ext cx="3630305" cy="88630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创新点</a:t>
            </a:r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1524000" y="1663700"/>
            <a:ext cx="9144000" cy="5215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灵魂出窍的感觉</a:t>
            </a:r>
          </a:p>
        </p:txBody>
      </p:sp>
      <p:sp>
        <p:nvSpPr>
          <p:cNvPr id="10" name="标题 2"/>
          <p:cNvSpPr txBox="1">
            <a:spLocks/>
          </p:cNvSpPr>
          <p:nvPr/>
        </p:nvSpPr>
        <p:spPr>
          <a:xfrm>
            <a:off x="1524000" y="2476500"/>
            <a:ext cx="9144000" cy="48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地图的使用使游客更容易知晓景点信息</a:t>
            </a:r>
          </a:p>
        </p:txBody>
      </p:sp>
      <p:sp>
        <p:nvSpPr>
          <p:cNvPr id="11" name="标题 2"/>
          <p:cNvSpPr txBox="1">
            <a:spLocks/>
          </p:cNvSpPr>
          <p:nvPr/>
        </p:nvSpPr>
        <p:spPr>
          <a:xfrm>
            <a:off x="1524000" y="3254824"/>
            <a:ext cx="9144000" cy="48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一键返航，不再怕飞机丢失</a:t>
            </a:r>
          </a:p>
        </p:txBody>
      </p:sp>
      <p:sp>
        <p:nvSpPr>
          <p:cNvPr id="13" name="标题 2"/>
          <p:cNvSpPr txBox="1">
            <a:spLocks/>
          </p:cNvSpPr>
          <p:nvPr/>
        </p:nvSpPr>
        <p:spPr>
          <a:xfrm>
            <a:off x="1524000" y="4033148"/>
            <a:ext cx="9144000" cy="48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支持拍照，拍下眼前美景</a:t>
            </a:r>
          </a:p>
        </p:txBody>
      </p:sp>
      <p:sp>
        <p:nvSpPr>
          <p:cNvPr id="14" name="标题 2"/>
          <p:cNvSpPr txBox="1">
            <a:spLocks/>
          </p:cNvSpPr>
          <p:nvPr/>
        </p:nvSpPr>
        <p:spPr>
          <a:xfrm>
            <a:off x="1524000" y="4811472"/>
            <a:ext cx="9144000" cy="48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支持头部动作捕捉，感受更加真实</a:t>
            </a:r>
            <a:endParaRPr lang="zh-CN" altLang="en-US" sz="40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48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0.34557 -0.3912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79" y="-1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  <p:bldP spid="11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280848" y="2963594"/>
            <a:ext cx="3630305" cy="88630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技术角度</a:t>
            </a:r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1524000" y="1298969"/>
            <a:ext cx="9144000" cy="88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VR</a:t>
            </a:r>
            <a:r>
              <a:rPr lang="zh-CN" altLang="en-US" sz="5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技术成熟</a:t>
            </a:r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1524000" y="2417684"/>
            <a:ext cx="9144000" cy="88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高德地图</a:t>
            </a:r>
            <a:r>
              <a:rPr lang="en-US" altLang="zh-CN" sz="5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API</a:t>
            </a:r>
            <a:endParaRPr lang="zh-CN" altLang="en-US" sz="5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1524000" y="3536399"/>
            <a:ext cx="9144000" cy="88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安卓手机内置陀螺仪</a:t>
            </a:r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1524000" y="4655114"/>
            <a:ext cx="9144000" cy="88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DJI Mobile SDK</a:t>
            </a:r>
            <a:endParaRPr lang="zh-CN" altLang="en-US" sz="5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69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0.34557 -0.3912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79" y="-1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269447" y="1410330"/>
            <a:ext cx="9622301" cy="8343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zh-CN" altLang="en-US" sz="4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项目背景</a:t>
            </a:r>
          </a:p>
        </p:txBody>
      </p:sp>
      <p:sp>
        <p:nvSpPr>
          <p:cNvPr id="4" name="矩形 3"/>
          <p:cNvSpPr/>
          <p:nvPr/>
        </p:nvSpPr>
        <p:spPr>
          <a:xfrm>
            <a:off x="2269448" y="2369138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zh-CN" altLang="en-US" sz="4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方案提出</a:t>
            </a:r>
            <a:br>
              <a:rPr lang="en-US" altLang="zh-CN" sz="4800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69448" y="3452365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0" indent="-685800">
              <a:buFont typeface="Wingdings" panose="05000000000000000000" pitchFamily="2" charset="2"/>
              <a:buChar char="Ø"/>
            </a:pPr>
            <a:r>
              <a:rPr lang="zh-CN" altLang="en-US" sz="4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应用场景</a:t>
            </a:r>
            <a:br>
              <a:rPr lang="en-US" altLang="zh-CN" sz="4800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69447" y="4560361"/>
            <a:ext cx="70929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zh-CN" altLang="en-US" sz="4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技术实现</a:t>
            </a:r>
            <a:br>
              <a:rPr lang="en-US" altLang="zh-CN" sz="4800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73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524000" y="2963594"/>
            <a:ext cx="9144000" cy="88630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技术实现</a:t>
            </a:r>
          </a:p>
        </p:txBody>
      </p:sp>
    </p:spTree>
    <p:extLst>
      <p:ext uri="{BB962C8B-B14F-4D97-AF65-F5344CB8AC3E}">
        <p14:creationId xmlns:p14="http://schemas.microsoft.com/office/powerpoint/2010/main" val="2313345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503761" y="2963594"/>
            <a:ext cx="3184478" cy="88630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硬件支持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93762" y="2301845"/>
            <a:ext cx="3724138" cy="3066605"/>
            <a:chOff x="693762" y="2301845"/>
            <a:chExt cx="3724138" cy="306660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62" y="2301845"/>
              <a:ext cx="3724138" cy="2160000"/>
            </a:xfrm>
            <a:prstGeom prst="rect">
              <a:avLst/>
            </a:prstGeom>
          </p:spPr>
        </p:pic>
        <p:sp>
          <p:nvSpPr>
            <p:cNvPr id="6" name="标题 2"/>
            <p:cNvSpPr txBox="1">
              <a:spLocks/>
            </p:cNvSpPr>
            <p:nvPr/>
          </p:nvSpPr>
          <p:spPr>
            <a:xfrm>
              <a:off x="738691" y="4776715"/>
              <a:ext cx="3634279" cy="59173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4000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Phantom3</a:t>
              </a:r>
              <a:endPara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51796" y="2301845"/>
            <a:ext cx="3634279" cy="3066605"/>
            <a:chOff x="4651796" y="2301845"/>
            <a:chExt cx="3634279" cy="306660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936" y="2301845"/>
              <a:ext cx="3240000" cy="2160000"/>
            </a:xfrm>
            <a:prstGeom prst="rect">
              <a:avLst/>
            </a:prstGeom>
          </p:spPr>
        </p:pic>
        <p:sp>
          <p:nvSpPr>
            <p:cNvPr id="8" name="标题 2"/>
            <p:cNvSpPr txBox="1">
              <a:spLocks/>
            </p:cNvSpPr>
            <p:nvPr/>
          </p:nvSpPr>
          <p:spPr>
            <a:xfrm>
              <a:off x="4651796" y="4776715"/>
              <a:ext cx="3634279" cy="59173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4000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VR</a:t>
              </a:r>
              <a:r>
                <a:rPr lang="zh-CN" altLang="en-US" sz="4000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头盔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142832" y="2301845"/>
            <a:ext cx="3634279" cy="3066604"/>
            <a:chOff x="8142832" y="2301845"/>
            <a:chExt cx="3634279" cy="306660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9972" y="2301845"/>
              <a:ext cx="2880000" cy="2160000"/>
            </a:xfrm>
            <a:prstGeom prst="rect">
              <a:avLst/>
            </a:prstGeom>
          </p:spPr>
        </p:pic>
        <p:sp>
          <p:nvSpPr>
            <p:cNvPr id="9" name="标题 2"/>
            <p:cNvSpPr txBox="1">
              <a:spLocks/>
            </p:cNvSpPr>
            <p:nvPr/>
          </p:nvSpPr>
          <p:spPr>
            <a:xfrm>
              <a:off x="8142832" y="4776714"/>
              <a:ext cx="3634279" cy="59173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4000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安卓手机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0.34557 -0.3912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79" y="-1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503761" y="2963594"/>
            <a:ext cx="3184478" cy="88630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分屏</a:t>
            </a:r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802563" y="2963594"/>
            <a:ext cx="2633639" cy="88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5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H264</a:t>
            </a:r>
            <a:r>
              <a:rPr lang="zh-CN" altLang="en-US" sz="55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流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183511" y="2963594"/>
            <a:ext cx="3649640" cy="88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5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一次解码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标题 2"/>
          <p:cNvSpPr txBox="1">
            <a:spLocks/>
          </p:cNvSpPr>
          <p:nvPr/>
        </p:nvSpPr>
        <p:spPr>
          <a:xfrm>
            <a:off x="8580460" y="2963594"/>
            <a:ext cx="2951140" cy="88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5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两次渲染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6" name="直接箭头连接符 15"/>
          <p:cNvCxnSpPr>
            <a:stCxn id="7" idx="3"/>
            <a:endCxn id="9" idx="1"/>
          </p:cNvCxnSpPr>
          <p:nvPr/>
        </p:nvCxnSpPr>
        <p:spPr>
          <a:xfrm>
            <a:off x="3436202" y="3406745"/>
            <a:ext cx="747309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3"/>
            <a:endCxn id="14" idx="1"/>
          </p:cNvCxnSpPr>
          <p:nvPr/>
        </p:nvCxnSpPr>
        <p:spPr>
          <a:xfrm>
            <a:off x="7833151" y="3406745"/>
            <a:ext cx="747309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图片 222" descr="6S]UMB~SN{2HL$W}HNJ]2$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149" y="170506"/>
            <a:ext cx="3965762" cy="27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31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0.34557 -0.3912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79" y="-1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403392" y="2985849"/>
            <a:ext cx="3184478" cy="88630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地图</a:t>
            </a:r>
          </a:p>
        </p:txBody>
      </p:sp>
      <p:sp>
        <p:nvSpPr>
          <p:cNvPr id="20" name="标题 2"/>
          <p:cNvSpPr txBox="1">
            <a:spLocks/>
          </p:cNvSpPr>
          <p:nvPr/>
        </p:nvSpPr>
        <p:spPr>
          <a:xfrm>
            <a:off x="1604748" y="1786356"/>
            <a:ext cx="10208526" cy="88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高德地图定位</a:t>
            </a:r>
            <a:r>
              <a:rPr lang="en-US" altLang="zh-CN" sz="4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API</a:t>
            </a:r>
            <a:endParaRPr lang="zh-CN" altLang="en-US" sz="48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标题 2"/>
          <p:cNvSpPr txBox="1">
            <a:spLocks/>
          </p:cNvSpPr>
          <p:nvPr/>
        </p:nvSpPr>
        <p:spPr>
          <a:xfrm>
            <a:off x="1604748" y="2921395"/>
            <a:ext cx="9403308" cy="88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线程：每秒获取飞机</a:t>
            </a:r>
            <a:r>
              <a:rPr lang="en-US" altLang="zh-CN" sz="4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GPS</a:t>
            </a:r>
            <a:endParaRPr lang="zh-CN" altLang="en-US"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" name="标题 2"/>
          <p:cNvSpPr txBox="1">
            <a:spLocks/>
          </p:cNvSpPr>
          <p:nvPr/>
        </p:nvSpPr>
        <p:spPr>
          <a:xfrm>
            <a:off x="1604748" y="4056434"/>
            <a:ext cx="9403308" cy="88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每秒更新地图 </a:t>
            </a:r>
            <a:endParaRPr lang="zh-CN" altLang="en-US"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368" y="214188"/>
            <a:ext cx="2843914" cy="198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7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 L -0.34558 -0.3912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79" y="-1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719558" y="3018888"/>
            <a:ext cx="4424340" cy="88630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头部动作响应</a:t>
            </a:r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802563" y="2963594"/>
            <a:ext cx="2321637" cy="88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5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陀螺仪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4038599" y="2963594"/>
            <a:ext cx="3649640" cy="88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5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分析动作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标题 2"/>
          <p:cNvSpPr txBox="1">
            <a:spLocks/>
          </p:cNvSpPr>
          <p:nvPr/>
        </p:nvSpPr>
        <p:spPr>
          <a:xfrm>
            <a:off x="8580460" y="2963594"/>
            <a:ext cx="2951140" cy="88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5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控制云台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6" name="直接箭头连接符 15"/>
          <p:cNvCxnSpPr>
            <a:stCxn id="7" idx="3"/>
            <a:endCxn id="9" idx="1"/>
          </p:cNvCxnSpPr>
          <p:nvPr/>
        </p:nvCxnSpPr>
        <p:spPr>
          <a:xfrm>
            <a:off x="3124200" y="3406745"/>
            <a:ext cx="914399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3"/>
            <a:endCxn id="14" idx="1"/>
          </p:cNvCxnSpPr>
          <p:nvPr/>
        </p:nvCxnSpPr>
        <p:spPr>
          <a:xfrm>
            <a:off x="7688239" y="3406745"/>
            <a:ext cx="892221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237" y="380463"/>
            <a:ext cx="28289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6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5 -1.11111E-6 L -0.28047 -0.39745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66" y="-1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524000" y="3207434"/>
            <a:ext cx="9144000" cy="88630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84161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524000" y="3207434"/>
            <a:ext cx="9144000" cy="88630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项目背景</a:t>
            </a:r>
          </a:p>
        </p:txBody>
      </p:sp>
    </p:spTree>
    <p:extLst>
      <p:ext uri="{BB962C8B-B14F-4D97-AF65-F5344CB8AC3E}">
        <p14:creationId xmlns:p14="http://schemas.microsoft.com/office/powerpoint/2010/main" val="415875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72534" y="921433"/>
            <a:ext cx="5842000" cy="4023099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VR</a:t>
            </a:r>
            <a:r>
              <a:rPr lang="zh-CN" altLang="en-US" sz="4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技术近几年十分火爆，新的产业链不断出现</a:t>
            </a:r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4280848" y="2963594"/>
            <a:ext cx="3630305" cy="88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项目背景</a:t>
            </a:r>
          </a:p>
        </p:txBody>
      </p:sp>
      <p:pic>
        <p:nvPicPr>
          <p:cNvPr id="2052" name="Picture 4" descr="http://i2.265g.com/images/201510/2015102211564260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926" y="921433"/>
            <a:ext cx="5601074" cy="458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22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0.34557 -0.3912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79" y="-1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 txBox="1">
            <a:spLocks/>
          </p:cNvSpPr>
          <p:nvPr/>
        </p:nvSpPr>
        <p:spPr>
          <a:xfrm>
            <a:off x="1673165" y="4296715"/>
            <a:ext cx="3139440" cy="88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VR</a:t>
            </a:r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旅游？</a:t>
            </a:r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1002605" y="1212931"/>
            <a:ext cx="3139440" cy="88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第一人称？</a:t>
            </a:r>
          </a:p>
        </p:txBody>
      </p:sp>
      <p:sp>
        <p:nvSpPr>
          <p:cNvPr id="8" name="标题 2"/>
          <p:cNvSpPr txBox="1">
            <a:spLocks/>
          </p:cNvSpPr>
          <p:nvPr/>
        </p:nvSpPr>
        <p:spPr>
          <a:xfrm>
            <a:off x="4440072" y="596237"/>
            <a:ext cx="3139440" cy="88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VR</a:t>
            </a:r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直播？</a:t>
            </a: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3242885" y="2560456"/>
            <a:ext cx="3139440" cy="88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VR</a:t>
            </a:r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探险？</a:t>
            </a:r>
          </a:p>
        </p:txBody>
      </p:sp>
      <p:sp>
        <p:nvSpPr>
          <p:cNvPr id="10" name="标题 2"/>
          <p:cNvSpPr txBox="1">
            <a:spLocks/>
          </p:cNvSpPr>
          <p:nvPr/>
        </p:nvSpPr>
        <p:spPr>
          <a:xfrm>
            <a:off x="7884312" y="3907982"/>
            <a:ext cx="3139440" cy="88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翱翔世界？</a:t>
            </a:r>
          </a:p>
        </p:txBody>
      </p:sp>
      <p:sp>
        <p:nvSpPr>
          <p:cNvPr id="11" name="标题 2"/>
          <p:cNvSpPr txBox="1">
            <a:spLocks/>
          </p:cNvSpPr>
          <p:nvPr/>
        </p:nvSpPr>
        <p:spPr>
          <a:xfrm>
            <a:off x="7205286" y="1646743"/>
            <a:ext cx="3139440" cy="88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VR</a:t>
            </a:r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侦查？</a:t>
            </a:r>
          </a:p>
        </p:txBody>
      </p:sp>
    </p:spTree>
    <p:extLst>
      <p:ext uri="{BB962C8B-B14F-4D97-AF65-F5344CB8AC3E}">
        <p14:creationId xmlns:p14="http://schemas.microsoft.com/office/powerpoint/2010/main" val="127499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524000" y="3207434"/>
            <a:ext cx="9144000" cy="88630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张家界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82" y="729000"/>
            <a:ext cx="7184035" cy="5400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086" y="729000"/>
            <a:ext cx="7200000" cy="54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41" y="729000"/>
            <a:ext cx="891891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37733"/>
            <a:ext cx="6942666" cy="411480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32401" y="1337733"/>
            <a:ext cx="695959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6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>
            <a:spLocks/>
          </p:cNvSpPr>
          <p:nvPr/>
        </p:nvSpPr>
        <p:spPr>
          <a:xfrm>
            <a:off x="2286000" y="643466"/>
            <a:ext cx="7789334" cy="3623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我们打造一款</a:t>
            </a:r>
            <a:r>
              <a:rPr lang="en-US" altLang="zh-CN" sz="4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VR</a:t>
            </a:r>
            <a:r>
              <a:rPr lang="zh-CN" altLang="en-US" sz="4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实现，让人身临其境的实时信息系统</a:t>
            </a:r>
          </a:p>
        </p:txBody>
      </p:sp>
    </p:spTree>
    <p:extLst>
      <p:ext uri="{BB962C8B-B14F-4D97-AF65-F5344CB8AC3E}">
        <p14:creationId xmlns:p14="http://schemas.microsoft.com/office/powerpoint/2010/main" val="264538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524000" y="3207434"/>
            <a:ext cx="9144000" cy="88630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解决方案</a:t>
            </a:r>
          </a:p>
        </p:txBody>
      </p:sp>
    </p:spTree>
    <p:extLst>
      <p:ext uri="{BB962C8B-B14F-4D97-AF65-F5344CB8AC3E}">
        <p14:creationId xmlns:p14="http://schemas.microsoft.com/office/powerpoint/2010/main" val="169109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804</TotalTime>
  <Words>930</Words>
  <Application>Microsoft Office PowerPoint</Application>
  <PresentationFormat>宽屏</PresentationFormat>
  <Paragraphs>95</Paragraphs>
  <Slides>25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华文新魏</vt:lpstr>
      <vt:lpstr>宋体</vt:lpstr>
      <vt:lpstr>Arial</vt:lpstr>
      <vt:lpstr>Calibri</vt:lpstr>
      <vt:lpstr>Calibri Light</vt:lpstr>
      <vt:lpstr>Wingdings</vt:lpstr>
      <vt:lpstr>Office 主题</vt:lpstr>
      <vt:lpstr>任意门-基于无人机与沉浸式VR技术的实时信息采集系统</vt:lpstr>
      <vt:lpstr>PowerPoint 演示文稿</vt:lpstr>
      <vt:lpstr>项目背景</vt:lpstr>
      <vt:lpstr>VR技术近几年十分火爆，新的产业链不断出现</vt:lpstr>
      <vt:lpstr>PowerPoint 演示文稿</vt:lpstr>
      <vt:lpstr>张家界</vt:lpstr>
      <vt:lpstr>PowerPoint 演示文稿</vt:lpstr>
      <vt:lpstr>PowerPoint 演示文稿</vt:lpstr>
      <vt:lpstr>解决方案</vt:lpstr>
      <vt:lpstr>沉浸式虚拟现实与无人机结合</vt:lpstr>
      <vt:lpstr>无人机</vt:lpstr>
      <vt:lpstr>应用场景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创新点</vt:lpstr>
      <vt:lpstr>技术角度</vt:lpstr>
      <vt:lpstr>技术实现</vt:lpstr>
      <vt:lpstr>硬件支持</vt:lpstr>
      <vt:lpstr>分屏</vt:lpstr>
      <vt:lpstr>地图</vt:lpstr>
      <vt:lpstr>头部动作响应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竹蜻蜓</dc:title>
  <dc:creator>SikentKim</dc:creator>
  <cp:lastModifiedBy>杨幸潮</cp:lastModifiedBy>
  <cp:revision>162</cp:revision>
  <dcterms:created xsi:type="dcterms:W3CDTF">2015-08-26T22:52:46Z</dcterms:created>
  <dcterms:modified xsi:type="dcterms:W3CDTF">2016-07-28T03:49:20Z</dcterms:modified>
</cp:coreProperties>
</file>