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26" r:id="rId2"/>
    <p:sldId id="341" r:id="rId3"/>
    <p:sldId id="309" r:id="rId4"/>
    <p:sldId id="262" r:id="rId5"/>
    <p:sldId id="324" r:id="rId6"/>
    <p:sldId id="343" r:id="rId7"/>
    <p:sldId id="310" r:id="rId8"/>
    <p:sldId id="311" r:id="rId9"/>
    <p:sldId id="314" r:id="rId10"/>
    <p:sldId id="344" r:id="rId11"/>
    <p:sldId id="315" r:id="rId12"/>
    <p:sldId id="316" r:id="rId13"/>
    <p:sldId id="320" r:id="rId14"/>
    <p:sldId id="322" r:id="rId15"/>
    <p:sldId id="346" r:id="rId16"/>
    <p:sldId id="334" r:id="rId17"/>
    <p:sldId id="347" r:id="rId18"/>
    <p:sldId id="268" r:id="rId19"/>
    <p:sldId id="298" r:id="rId20"/>
    <p:sldId id="348" r:id="rId21"/>
    <p:sldId id="331" r:id="rId22"/>
    <p:sldId id="340" r:id="rId23"/>
    <p:sldId id="349" r:id="rId24"/>
    <p:sldId id="272" r:id="rId25"/>
    <p:sldId id="33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4F4"/>
    <a:srgbClr val="E08283"/>
    <a:srgbClr val="FED57A"/>
    <a:srgbClr val="FEC956"/>
    <a:srgbClr val="B388DD"/>
    <a:srgbClr val="C3D69B"/>
    <a:srgbClr val="3FC380"/>
    <a:srgbClr val="F79B4F"/>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6" autoAdjust="0"/>
    <p:restoredTop sz="91677" autoAdjust="0"/>
  </p:normalViewPr>
  <p:slideViewPr>
    <p:cSldViewPr snapToGrid="0">
      <p:cViewPr varScale="1">
        <p:scale>
          <a:sx n="53" d="100"/>
          <a:sy n="53" d="100"/>
        </p:scale>
        <p:origin x="99"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Solution1</c:v>
                </c:pt>
              </c:strCache>
            </c:strRef>
          </c:tx>
          <c:spPr>
            <a:solidFill>
              <a:schemeClr val="accent6"/>
            </a:solidFill>
            <a:ln>
              <a:noFill/>
            </a:ln>
            <a:effectLst/>
          </c:spPr>
          <c:invertIfNegative val="0"/>
          <c:cat>
            <c:strRef>
              <c:f>Sheet1!$A$2</c:f>
              <c:strCache>
                <c:ptCount val="1"/>
                <c:pt idx="0">
                  <c:v>Sum of Risk</c:v>
                </c:pt>
              </c:strCache>
            </c:strRef>
          </c:cat>
          <c:val>
            <c:numRef>
              <c:f>Sheet1!$B$2</c:f>
              <c:numCache>
                <c:formatCode>General</c:formatCode>
                <c:ptCount val="1"/>
                <c:pt idx="0">
                  <c:v>20</c:v>
                </c:pt>
              </c:numCache>
            </c:numRef>
          </c:val>
        </c:ser>
        <c:ser>
          <c:idx val="1"/>
          <c:order val="1"/>
          <c:tx>
            <c:strRef>
              <c:f>Sheet1!$C$1</c:f>
              <c:strCache>
                <c:ptCount val="1"/>
                <c:pt idx="0">
                  <c:v>Solution2</c:v>
                </c:pt>
              </c:strCache>
            </c:strRef>
          </c:tx>
          <c:spPr>
            <a:solidFill>
              <a:schemeClr val="accent5"/>
            </a:solidFill>
            <a:ln>
              <a:noFill/>
            </a:ln>
            <a:effectLst/>
          </c:spPr>
          <c:invertIfNegative val="0"/>
          <c:cat>
            <c:strRef>
              <c:f>Sheet1!$A$2</c:f>
              <c:strCache>
                <c:ptCount val="1"/>
                <c:pt idx="0">
                  <c:v>Sum of Risk</c:v>
                </c:pt>
              </c:strCache>
            </c:strRef>
          </c:cat>
          <c:val>
            <c:numRef>
              <c:f>Sheet1!$C$2</c:f>
              <c:numCache>
                <c:formatCode>General</c:formatCode>
                <c:ptCount val="1"/>
                <c:pt idx="0">
                  <c:v>15</c:v>
                </c:pt>
              </c:numCache>
            </c:numRef>
          </c:val>
        </c:ser>
        <c:ser>
          <c:idx val="2"/>
          <c:order val="2"/>
          <c:tx>
            <c:strRef>
              <c:f>Sheet1!$D$1</c:f>
              <c:strCache>
                <c:ptCount val="1"/>
                <c:pt idx="0">
                  <c:v>Solution3</c:v>
                </c:pt>
              </c:strCache>
            </c:strRef>
          </c:tx>
          <c:spPr>
            <a:solidFill>
              <a:schemeClr val="accent4"/>
            </a:solidFill>
            <a:ln>
              <a:noFill/>
            </a:ln>
            <a:effectLst/>
          </c:spPr>
          <c:invertIfNegative val="0"/>
          <c:cat>
            <c:strRef>
              <c:f>Sheet1!$A$2</c:f>
              <c:strCache>
                <c:ptCount val="1"/>
                <c:pt idx="0">
                  <c:v>Sum of Risk</c:v>
                </c:pt>
              </c:strCache>
            </c:strRef>
          </c:cat>
          <c:val>
            <c:numRef>
              <c:f>Sheet1!$D$2</c:f>
              <c:numCache>
                <c:formatCode>General</c:formatCode>
                <c:ptCount val="1"/>
                <c:pt idx="0">
                  <c:v>14</c:v>
                </c:pt>
              </c:numCache>
            </c:numRef>
          </c:val>
        </c:ser>
        <c:dLbls>
          <c:showLegendKey val="0"/>
          <c:showVal val="0"/>
          <c:showCatName val="0"/>
          <c:showSerName val="0"/>
          <c:showPercent val="0"/>
          <c:showBubbleSize val="0"/>
        </c:dLbls>
        <c:gapWidth val="219"/>
        <c:overlap val="-27"/>
        <c:axId val="-1501985680"/>
        <c:axId val="-1501985136"/>
      </c:barChart>
      <c:catAx>
        <c:axId val="-150198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01985136"/>
        <c:crosses val="autoZero"/>
        <c:auto val="1"/>
        <c:lblAlgn val="ctr"/>
        <c:lblOffset val="100"/>
        <c:noMultiLvlLbl val="0"/>
      </c:catAx>
      <c:valAx>
        <c:axId val="-1501985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01985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Solution1</c:v>
                </c:pt>
              </c:strCache>
            </c:strRef>
          </c:tx>
          <c:spPr>
            <a:solidFill>
              <a:schemeClr val="accent6"/>
            </a:solidFill>
            <a:ln>
              <a:noFill/>
            </a:ln>
            <a:effectLst/>
          </c:spPr>
          <c:invertIfNegative val="0"/>
          <c:cat>
            <c:strRef>
              <c:f>Sheet1!$A$2</c:f>
              <c:strCache>
                <c:ptCount val="1"/>
                <c:pt idx="0">
                  <c:v>Total cost of three years</c:v>
                </c:pt>
              </c:strCache>
            </c:strRef>
          </c:cat>
          <c:val>
            <c:numRef>
              <c:f>Sheet1!$B$2</c:f>
              <c:numCache>
                <c:formatCode>#,##0</c:formatCode>
                <c:ptCount val="1"/>
                <c:pt idx="0">
                  <c:v>960500</c:v>
                </c:pt>
              </c:numCache>
            </c:numRef>
          </c:val>
        </c:ser>
        <c:ser>
          <c:idx val="1"/>
          <c:order val="1"/>
          <c:tx>
            <c:strRef>
              <c:f>Sheet1!$C$1</c:f>
              <c:strCache>
                <c:ptCount val="1"/>
                <c:pt idx="0">
                  <c:v>Solution2</c:v>
                </c:pt>
              </c:strCache>
            </c:strRef>
          </c:tx>
          <c:spPr>
            <a:solidFill>
              <a:schemeClr val="accent5"/>
            </a:solidFill>
            <a:ln>
              <a:noFill/>
            </a:ln>
            <a:effectLst/>
          </c:spPr>
          <c:invertIfNegative val="0"/>
          <c:cat>
            <c:strRef>
              <c:f>Sheet1!$A$2</c:f>
              <c:strCache>
                <c:ptCount val="1"/>
                <c:pt idx="0">
                  <c:v>Total cost of three years</c:v>
                </c:pt>
              </c:strCache>
            </c:strRef>
          </c:cat>
          <c:val>
            <c:numRef>
              <c:f>Sheet1!$C$2</c:f>
              <c:numCache>
                <c:formatCode>#,##0</c:formatCode>
                <c:ptCount val="1"/>
                <c:pt idx="0">
                  <c:v>796500</c:v>
                </c:pt>
              </c:numCache>
            </c:numRef>
          </c:val>
        </c:ser>
        <c:ser>
          <c:idx val="2"/>
          <c:order val="2"/>
          <c:tx>
            <c:strRef>
              <c:f>Sheet1!$D$1</c:f>
              <c:strCache>
                <c:ptCount val="1"/>
                <c:pt idx="0">
                  <c:v>Solution3</c:v>
                </c:pt>
              </c:strCache>
            </c:strRef>
          </c:tx>
          <c:spPr>
            <a:solidFill>
              <a:schemeClr val="accent4"/>
            </a:solidFill>
            <a:ln>
              <a:noFill/>
            </a:ln>
            <a:effectLst/>
          </c:spPr>
          <c:invertIfNegative val="0"/>
          <c:cat>
            <c:strRef>
              <c:f>Sheet1!$A$2</c:f>
              <c:strCache>
                <c:ptCount val="1"/>
                <c:pt idx="0">
                  <c:v>Total cost of three years</c:v>
                </c:pt>
              </c:strCache>
            </c:strRef>
          </c:cat>
          <c:val>
            <c:numRef>
              <c:f>Sheet1!$D$2</c:f>
              <c:numCache>
                <c:formatCode>#,##0</c:formatCode>
                <c:ptCount val="1"/>
                <c:pt idx="0">
                  <c:v>614500</c:v>
                </c:pt>
              </c:numCache>
            </c:numRef>
          </c:val>
        </c:ser>
        <c:dLbls>
          <c:showLegendKey val="0"/>
          <c:showVal val="0"/>
          <c:showCatName val="0"/>
          <c:showSerName val="0"/>
          <c:showPercent val="0"/>
          <c:showBubbleSize val="0"/>
        </c:dLbls>
        <c:gapWidth val="219"/>
        <c:overlap val="-27"/>
        <c:axId val="-1501982960"/>
        <c:axId val="-1501981872"/>
      </c:barChart>
      <c:catAx>
        <c:axId val="-150198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01981872"/>
        <c:crosses val="autoZero"/>
        <c:auto val="1"/>
        <c:lblAlgn val="ctr"/>
        <c:lblOffset val="100"/>
        <c:noMultiLvlLbl val="0"/>
      </c:catAx>
      <c:valAx>
        <c:axId val="-15019818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019829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title>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zh-CN"/>
        </a:p>
      </c:txPr>
    </c:title>
    <c:autoTitleDeleted val="0"/>
    <c:plotArea>
      <c:layout>
        <c:manualLayout>
          <c:layoutTarget val="inner"/>
          <c:xMode val="edge"/>
          <c:yMode val="edge"/>
          <c:x val="9.2786568580314935E-2"/>
          <c:y val="0.17598174228173374"/>
          <c:w val="0.92883021415801281"/>
          <c:h val="0.67273054862665227"/>
        </c:manualLayout>
      </c:layout>
      <c:lineChart>
        <c:grouping val="standard"/>
        <c:varyColors val="0"/>
        <c:ser>
          <c:idx val="0"/>
          <c:order val="0"/>
          <c:tx>
            <c:strRef>
              <c:f>Sheet1!$B$1</c:f>
              <c:strCache>
                <c:ptCount val="1"/>
                <c:pt idx="0">
                  <c:v>平台人数</c:v>
                </c:pt>
              </c:strCache>
            </c:strRef>
          </c:tx>
          <c:spPr>
            <a:ln w="34925" cap="rnd">
              <a:solidFill>
                <a:schemeClr val="lt1"/>
              </a:solidFill>
              <a:round/>
            </a:ln>
            <a:effectLst>
              <a:outerShdw dist="25400" dir="2700000" algn="tl" rotWithShape="0">
                <a:schemeClr val="accent3"/>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3">
                          <a:lumMod val="60000"/>
                          <a:lumOff val="40000"/>
                        </a:schemeClr>
                      </a:solidFill>
                    </a:ln>
                    <a:effectLst/>
                  </c:spPr>
                </c15:leaderLines>
              </c:ext>
            </c:extLst>
          </c:dLbls>
          <c:cat>
            <c:strRef>
              <c:f>Sheet1!$A$2:$A$5</c:f>
              <c:strCache>
                <c:ptCount val="4"/>
                <c:pt idx="0">
                  <c:v>第0年</c:v>
                </c:pt>
                <c:pt idx="1">
                  <c:v>第1年</c:v>
                </c:pt>
                <c:pt idx="2">
                  <c:v>第2年</c:v>
                </c:pt>
                <c:pt idx="3">
                  <c:v>第3年</c:v>
                </c:pt>
              </c:strCache>
            </c:strRef>
          </c:cat>
          <c:val>
            <c:numRef>
              <c:f>Sheet1!$B$2:$B$5</c:f>
              <c:numCache>
                <c:formatCode>General</c:formatCode>
                <c:ptCount val="4"/>
                <c:pt idx="0">
                  <c:v>5000</c:v>
                </c:pt>
                <c:pt idx="1">
                  <c:v>10000</c:v>
                </c:pt>
                <c:pt idx="2">
                  <c:v>20000</c:v>
                </c:pt>
                <c:pt idx="3">
                  <c:v>40000</c:v>
                </c:pt>
              </c:numCache>
            </c:numRef>
          </c:val>
          <c:smooth val="0"/>
        </c:ser>
        <c:dLbls>
          <c:dLblPos val="t"/>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420041328"/>
        <c:axId val="-1420036432"/>
      </c:lineChart>
      <c:catAx>
        <c:axId val="-1420041328"/>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zh-CN"/>
          </a:p>
        </c:txPr>
        <c:crossAx val="-1420036432"/>
        <c:crosses val="autoZero"/>
        <c:auto val="1"/>
        <c:lblAlgn val="ctr"/>
        <c:lblOffset val="100"/>
        <c:noMultiLvlLbl val="0"/>
      </c:catAx>
      <c:valAx>
        <c:axId val="-14200364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zh-CN"/>
          </a:p>
        </c:txPr>
        <c:crossAx val="-142004132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zh-CN"/>
        </a:p>
      </c:txPr>
    </c:legend>
    <c:plotVisOnly val="1"/>
    <c:dispBlanksAs val="gap"/>
    <c:showDLblsOverMax val="0"/>
  </c:chart>
  <c:spPr>
    <a:solidFill>
      <a:schemeClr val="accent3"/>
    </a:solidFill>
    <a:ln w="9525" cap="flat" cmpd="sng" algn="ctr">
      <a:solidFill>
        <a:schemeClr val="accent3"/>
      </a:solidFill>
      <a:round/>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Adobe 楷体 Std R" panose="02020400000000000000" pitchFamily="18" charset="-122"/>
                <a:ea typeface="Adobe 楷体 Std R" panose="02020400000000000000" pitchFamily="18" charset="-122"/>
                <a:cs typeface="+mn-cs"/>
              </a:defRPr>
            </a:pPr>
            <a:r>
              <a:rPr lang="zh-CN" dirty="0" smtClean="0">
                <a:latin typeface="Adobe 楷体 Std R" panose="02020400000000000000" pitchFamily="18" charset="-122"/>
                <a:ea typeface="Adobe 楷体 Std R" panose="02020400000000000000" pitchFamily="18" charset="-122"/>
              </a:rPr>
              <a:t>现金流</a:t>
            </a:r>
            <a:r>
              <a:rPr lang="zh-CN" altLang="en-US" dirty="0" smtClean="0">
                <a:latin typeface="Adobe 楷体 Std R" panose="02020400000000000000" pitchFamily="18" charset="-122"/>
                <a:ea typeface="Adobe 楷体 Std R" panose="02020400000000000000" pitchFamily="18" charset="-122"/>
              </a:rPr>
              <a:t>分析</a:t>
            </a:r>
            <a:endParaRPr lang="zh-CN" dirty="0">
              <a:latin typeface="Adobe 楷体 Std R" panose="02020400000000000000" pitchFamily="18" charset="-122"/>
              <a:ea typeface="Adobe 楷体 Std R" panose="02020400000000000000" pitchFamily="18" charset="-122"/>
            </a:endParaRP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Adobe 楷体 Std R" panose="02020400000000000000" pitchFamily="18" charset="-122"/>
              <a:ea typeface="Adobe 楷体 Std R" panose="02020400000000000000" pitchFamily="18" charset="-122"/>
              <a:cs typeface="+mn-cs"/>
            </a:defRPr>
          </a:pPr>
          <a:endParaRPr lang="zh-CN"/>
        </a:p>
      </c:txPr>
    </c:title>
    <c:autoTitleDeleted val="0"/>
    <c:plotArea>
      <c:layout/>
      <c:lineChart>
        <c:grouping val="standard"/>
        <c:varyColors val="0"/>
        <c:ser>
          <c:idx val="0"/>
          <c:order val="0"/>
          <c:tx>
            <c:strRef>
              <c:f>Sheet1!$B$1</c:f>
              <c:strCache>
                <c:ptCount val="1"/>
                <c:pt idx="0">
                  <c:v>税后现金流</c:v>
                </c:pt>
              </c:strCache>
            </c:strRef>
          </c:tx>
          <c:spPr>
            <a:ln w="22225" cap="rnd" cmpd="sng" algn="ctr">
              <a:solidFill>
                <a:schemeClr val="accent1"/>
              </a:solidFill>
              <a:round/>
            </a:ln>
            <a:effectLst/>
          </c:spPr>
          <c:marker>
            <c:symbol val="none"/>
          </c:marker>
          <c:dLbls>
            <c:dLbl>
              <c:idx val="0"/>
              <c:layout>
                <c:manualLayout>
                  <c:x val="-7.9500821420388015E-2"/>
                  <c:y val="1.6145593418361043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7.3831092374062102E-2"/>
                  <c:y val="-4.5745848018689902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7.3831092374062102E-2"/>
                  <c:y val="-4.30549157822963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6.710367722148923E-2"/>
                  <c:y val="-5.9200509200657517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Sheet1!$A$2:$A$5</c:f>
              <c:strCache>
                <c:ptCount val="4"/>
                <c:pt idx="0">
                  <c:v>第0年</c:v>
                </c:pt>
                <c:pt idx="1">
                  <c:v>第1年</c:v>
                </c:pt>
                <c:pt idx="2">
                  <c:v>第2年</c:v>
                </c:pt>
                <c:pt idx="3">
                  <c:v>第3年</c:v>
                </c:pt>
              </c:strCache>
            </c:strRef>
          </c:cat>
          <c:val>
            <c:numRef>
              <c:f>Sheet1!$B$2:$B$5</c:f>
              <c:numCache>
                <c:formatCode>General</c:formatCode>
                <c:ptCount val="4"/>
                <c:pt idx="0">
                  <c:v>-300000</c:v>
                </c:pt>
                <c:pt idx="1">
                  <c:v>138423</c:v>
                </c:pt>
                <c:pt idx="2">
                  <c:v>184022</c:v>
                </c:pt>
                <c:pt idx="3">
                  <c:v>238740</c:v>
                </c:pt>
              </c:numCache>
            </c:numRef>
          </c:val>
          <c:smooth val="0"/>
        </c:ser>
        <c:ser>
          <c:idx val="1"/>
          <c:order val="1"/>
          <c:tx>
            <c:strRef>
              <c:f>Sheet1!$C$1</c:f>
              <c:strCache>
                <c:ptCount val="1"/>
                <c:pt idx="0">
                  <c:v>累计现金流</c:v>
                </c:pt>
              </c:strCache>
            </c:strRef>
          </c:tx>
          <c:spPr>
            <a:ln w="22225" cap="rnd" cmpd="sng" algn="ctr">
              <a:solidFill>
                <a:schemeClr val="accent2"/>
              </a:solidFill>
              <a:round/>
            </a:ln>
            <a:effectLst/>
          </c:spPr>
          <c:marker>
            <c:symbol val="none"/>
          </c:marker>
          <c:dLbls>
            <c:dLbl>
              <c:idx val="0"/>
              <c:layout>
                <c:manualLayout>
                  <c:x val="-0.1144869452657568"/>
                  <c:y val="-5.6509576964263994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7.9500821420388085E-2"/>
                  <c:y val="-6.7273305909838085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7.0111284718339828E-2"/>
                  <c:y val="0.1291647473468891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6.710367722148923E-2"/>
                  <c:y val="0.1022554249829539"/>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Sheet1!$A$2:$A$5</c:f>
              <c:strCache>
                <c:ptCount val="4"/>
                <c:pt idx="0">
                  <c:v>第0年</c:v>
                </c:pt>
                <c:pt idx="1">
                  <c:v>第1年</c:v>
                </c:pt>
                <c:pt idx="2">
                  <c:v>第2年</c:v>
                </c:pt>
                <c:pt idx="3">
                  <c:v>第3年</c:v>
                </c:pt>
              </c:strCache>
            </c:strRef>
          </c:cat>
          <c:val>
            <c:numRef>
              <c:f>Sheet1!$C$2:$C$5</c:f>
              <c:numCache>
                <c:formatCode>General</c:formatCode>
                <c:ptCount val="4"/>
                <c:pt idx="0">
                  <c:v>-300000</c:v>
                </c:pt>
                <c:pt idx="1">
                  <c:v>-161577</c:v>
                </c:pt>
                <c:pt idx="2">
                  <c:v>22445</c:v>
                </c:pt>
                <c:pt idx="3">
                  <c:v>261185</c:v>
                </c:pt>
              </c:numCache>
            </c:numRef>
          </c:val>
          <c:smooth val="0"/>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420038608"/>
        <c:axId val="-1420037520"/>
      </c:lineChart>
      <c:catAx>
        <c:axId val="-14200386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zh-CN"/>
          </a:p>
        </c:txPr>
        <c:crossAx val="-1420037520"/>
        <c:crosses val="autoZero"/>
        <c:auto val="1"/>
        <c:lblAlgn val="ctr"/>
        <c:lblOffset val="100"/>
        <c:noMultiLvlLbl val="0"/>
      </c:catAx>
      <c:valAx>
        <c:axId val="-14200375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zh-CN"/>
          </a:p>
        </c:txPr>
        <c:crossAx val="-1420038608"/>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legend>
    <c:plotVisOnly val="1"/>
    <c:dispBlanksAs val="gap"/>
    <c:showDLblsOverMax val="0"/>
  </c:chart>
  <c:spPr>
    <a:solidFill>
      <a:schemeClr val="lt1"/>
    </a:soli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9CD81-489B-475E-988A-E089801A88AF}" type="datetimeFigureOut">
              <a:rPr lang="zh-CN" altLang="en-US" smtClean="0"/>
              <a:t>2015/7/14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DA0DE-09F4-44E4-887A-46301D075128}" type="slidenum">
              <a:rPr lang="zh-CN" altLang="en-US" smtClean="0"/>
              <a:t>‹#›</a:t>
            </a:fld>
            <a:endParaRPr lang="zh-CN" altLang="en-US"/>
          </a:p>
        </p:txBody>
      </p:sp>
    </p:spTree>
    <p:extLst>
      <p:ext uri="{BB962C8B-B14F-4D97-AF65-F5344CB8AC3E}">
        <p14:creationId xmlns:p14="http://schemas.microsoft.com/office/powerpoint/2010/main" val="110052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1</a:t>
            </a:fld>
            <a:endParaRPr lang="zh-CN" altLang="en-US"/>
          </a:p>
        </p:txBody>
      </p:sp>
    </p:spTree>
    <p:extLst>
      <p:ext uri="{BB962C8B-B14F-4D97-AF65-F5344CB8AC3E}">
        <p14:creationId xmlns:p14="http://schemas.microsoft.com/office/powerpoint/2010/main" val="3784634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我们根据优势和机会提出了</a:t>
            </a:r>
            <a:r>
              <a:rPr lang="en-US" altLang="zh-CN" dirty="0" smtClean="0"/>
              <a:t>SO</a:t>
            </a:r>
            <a:r>
              <a:rPr lang="zh-CN" altLang="en-US" dirty="0" smtClean="0"/>
              <a:t>战略</a:t>
            </a:r>
            <a:endParaRPr lang="en-US" altLang="zh-CN" dirty="0" smtClean="0"/>
          </a:p>
          <a:p>
            <a:pPr lvl="0"/>
            <a:r>
              <a:rPr lang="zh-CN" altLang="zh-CN" sz="1200" kern="1200" dirty="0" smtClean="0">
                <a:solidFill>
                  <a:schemeClr val="tx1"/>
                </a:solidFill>
                <a:effectLst/>
                <a:latin typeface="+mn-lt"/>
                <a:ea typeface="+mn-ea"/>
                <a:cs typeface="+mn-cs"/>
              </a:rPr>
              <a:t>以免费和简单快捷的操作的优势吸引更多的大学生使用（</a:t>
            </a:r>
            <a:r>
              <a:rPr lang="en-US" altLang="zh-CN" sz="1200" kern="1200" dirty="0" smtClean="0">
                <a:solidFill>
                  <a:schemeClr val="tx1"/>
                </a:solidFill>
                <a:effectLst/>
                <a:latin typeface="+mn-lt"/>
                <a:ea typeface="+mn-ea"/>
                <a:cs typeface="+mn-cs"/>
              </a:rPr>
              <a:t>s1&amp;s2-o1</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充分理解大学生当前需求，不断更新大学生管理方面的问题以升级服务（</a:t>
            </a:r>
            <a:r>
              <a:rPr lang="en-US" altLang="zh-CN" sz="1200" kern="1200" dirty="0" smtClean="0">
                <a:solidFill>
                  <a:schemeClr val="tx1"/>
                </a:solidFill>
                <a:effectLst/>
                <a:latin typeface="+mn-lt"/>
                <a:ea typeface="+mn-ea"/>
                <a:cs typeface="+mn-cs"/>
              </a:rPr>
              <a:t>s3-o1</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组合开源平台的框架以提高开发效率（</a:t>
            </a:r>
            <a:r>
              <a:rPr lang="en-US" altLang="zh-CN" sz="1200" kern="1200" dirty="0" smtClean="0">
                <a:solidFill>
                  <a:schemeClr val="tx1"/>
                </a:solidFill>
                <a:effectLst/>
                <a:latin typeface="+mn-lt"/>
                <a:ea typeface="+mn-ea"/>
                <a:cs typeface="+mn-cs"/>
              </a:rPr>
              <a:t>s2-o2</a:t>
            </a:r>
            <a:r>
              <a:rPr lang="zh-CN" altLang="zh-CN" sz="1200" kern="1200" dirty="0" smtClean="0">
                <a:solidFill>
                  <a:schemeClr val="tx1"/>
                </a:solidFill>
                <a:effectLst/>
                <a:latin typeface="+mn-lt"/>
                <a:ea typeface="+mn-ea"/>
                <a:cs typeface="+mn-cs"/>
              </a:rPr>
              <a:t>）</a:t>
            </a:r>
          </a:p>
          <a:p>
            <a:pPr lvl="0"/>
            <a:r>
              <a:rPr lang="zh-CN" altLang="zh-CN" sz="1200" kern="1200" dirty="0" smtClean="0">
                <a:solidFill>
                  <a:schemeClr val="tx1"/>
                </a:solidFill>
                <a:effectLst/>
                <a:latin typeface="+mn-lt"/>
                <a:ea typeface="+mn-ea"/>
                <a:cs typeface="+mn-cs"/>
              </a:rPr>
              <a:t>吸引面向学生的商家投资购买广告板块（</a:t>
            </a:r>
            <a:r>
              <a:rPr lang="en-US" altLang="zh-CN" sz="1200" kern="1200" dirty="0" smtClean="0">
                <a:solidFill>
                  <a:schemeClr val="tx1"/>
                </a:solidFill>
                <a:effectLst/>
                <a:latin typeface="+mn-lt"/>
                <a:ea typeface="+mn-ea"/>
                <a:cs typeface="+mn-cs"/>
              </a:rPr>
              <a:t>s3-o3</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12</a:t>
            </a:fld>
            <a:endParaRPr lang="zh-CN" altLang="en-US"/>
          </a:p>
        </p:txBody>
      </p:sp>
    </p:spTree>
    <p:extLst>
      <p:ext uri="{BB962C8B-B14F-4D97-AF65-F5344CB8AC3E}">
        <p14:creationId xmlns:p14="http://schemas.microsoft.com/office/powerpoint/2010/main" val="3101434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接着。我们进行</a:t>
            </a:r>
            <a:r>
              <a:rPr lang="en-US" altLang="zh-CN" sz="1200" kern="1200" dirty="0" smtClean="0">
                <a:solidFill>
                  <a:schemeClr val="tx1"/>
                </a:solidFill>
                <a:effectLst/>
                <a:latin typeface="+mn-lt"/>
                <a:ea typeface="+mn-ea"/>
                <a:cs typeface="+mn-cs"/>
              </a:rPr>
              <a:t>Stakeholder</a:t>
            </a:r>
            <a:r>
              <a:rPr lang="zh-CN" altLang="zh-CN" sz="1200" kern="1200" dirty="0" smtClean="0">
                <a:solidFill>
                  <a:schemeClr val="tx1"/>
                </a:solidFill>
                <a:effectLst/>
                <a:latin typeface="+mn-lt"/>
                <a:ea typeface="+mn-ea"/>
                <a:cs typeface="+mn-cs"/>
              </a:rPr>
              <a:t>分析</a:t>
            </a:r>
          </a:p>
          <a:p>
            <a:r>
              <a:rPr lang="zh-CN" altLang="zh-CN" sz="1200" kern="1200" dirty="0" smtClean="0">
                <a:solidFill>
                  <a:schemeClr val="tx1"/>
                </a:solidFill>
                <a:effectLst/>
                <a:latin typeface="+mn-lt"/>
                <a:ea typeface="+mn-ea"/>
                <a:cs typeface="+mn-cs"/>
              </a:rPr>
              <a:t>利益相关者共有四个</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分别是学生</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包括团队领导者和普通成员</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、服务提供方、广告商、学校。</a:t>
            </a:r>
          </a:p>
          <a:p>
            <a:r>
              <a:rPr lang="zh-CN" altLang="zh-CN" sz="1200" kern="1200" dirty="0" smtClean="0">
                <a:solidFill>
                  <a:schemeClr val="tx1"/>
                </a:solidFill>
                <a:effectLst/>
                <a:latin typeface="+mn-lt"/>
                <a:ea typeface="+mn-ea"/>
                <a:cs typeface="+mn-cs"/>
              </a:rPr>
              <a:t>从他们的角度我们</a:t>
            </a:r>
            <a:r>
              <a:rPr lang="zh-CN" altLang="en-US" sz="1200" kern="1200" dirty="0" smtClean="0">
                <a:solidFill>
                  <a:schemeClr val="tx1"/>
                </a:solidFill>
                <a:effectLst/>
                <a:latin typeface="+mn-lt"/>
                <a:ea typeface="+mn-ea"/>
                <a:cs typeface="+mn-cs"/>
              </a:rPr>
              <a:t>分析了其</a:t>
            </a:r>
            <a:r>
              <a:rPr lang="zh-CN" altLang="zh-CN" sz="1200" kern="1200" dirty="0" smtClean="0">
                <a:solidFill>
                  <a:schemeClr val="tx1"/>
                </a:solidFill>
                <a:effectLst/>
                <a:latin typeface="+mn-lt"/>
                <a:ea typeface="+mn-ea"/>
                <a:cs typeface="+mn-cs"/>
              </a:rPr>
              <a:t>关键要求。</a:t>
            </a:r>
          </a:p>
          <a:p>
            <a:r>
              <a:rPr lang="zh-CN" altLang="en-US" sz="1200" kern="1200" dirty="0" smtClean="0">
                <a:solidFill>
                  <a:schemeClr val="tx1"/>
                </a:solidFill>
                <a:effectLst/>
                <a:latin typeface="+mn-lt"/>
                <a:ea typeface="+mn-ea"/>
                <a:cs typeface="+mn-cs"/>
              </a:rPr>
              <a:t>对于学生来说</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他们能</a:t>
            </a:r>
            <a:r>
              <a:rPr lang="zh-CN" altLang="zh-CN" sz="1200" kern="1200" dirty="0" smtClean="0">
                <a:solidFill>
                  <a:schemeClr val="tx1"/>
                </a:solidFill>
                <a:effectLst/>
                <a:latin typeface="+mn-lt"/>
                <a:ea typeface="+mn-ea"/>
                <a:cs typeface="+mn-cs"/>
              </a:rPr>
              <a:t>获得一个集成功能的平台，提高团队管理的效率及交流效率，节约花费，人力和配置资源能得到有效利用，并要求团队成员都能直观掌握项目及组员的进展，提高个人的团队协作意识。</a:t>
            </a:r>
          </a:p>
          <a:p>
            <a:r>
              <a:rPr lang="zh-CN" altLang="zh-CN" sz="1200" kern="1200" dirty="0" smtClean="0">
                <a:solidFill>
                  <a:schemeClr val="tx1"/>
                </a:solidFill>
                <a:effectLst/>
                <a:latin typeface="+mn-lt"/>
                <a:ea typeface="+mn-ea"/>
                <a:cs typeface="+mn-cs"/>
              </a:rPr>
              <a:t>服务提供商：需要加大宣传效应，吸引更多客户，增加盈利；根据用户反馈设计改善团队合作活动的模式，提升网站综合实力，在业内占得先机</a:t>
            </a:r>
          </a:p>
          <a:p>
            <a:r>
              <a:rPr lang="zh-CN" altLang="zh-CN" sz="1200" kern="1200" dirty="0" smtClean="0">
                <a:solidFill>
                  <a:schemeClr val="tx1"/>
                </a:solidFill>
                <a:effectLst/>
                <a:latin typeface="+mn-lt"/>
                <a:ea typeface="+mn-ea"/>
                <a:cs typeface="+mn-cs"/>
              </a:rPr>
              <a:t>广告商：更有效地针对特定顾客宣传；节约广告单成本；为广大学生提供学习生活方面的服务软件或机构，提高知名度，获得更多的顾客，提高行业竞争力</a:t>
            </a:r>
          </a:p>
          <a:p>
            <a:r>
              <a:rPr lang="zh-CN" altLang="zh-CN" sz="1200" kern="1200" dirty="0" smtClean="0">
                <a:solidFill>
                  <a:schemeClr val="tx1"/>
                </a:solidFill>
                <a:effectLst/>
                <a:latin typeface="+mn-lt"/>
                <a:ea typeface="+mn-ea"/>
                <a:cs typeface="+mn-cs"/>
              </a:rPr>
              <a:t>学校：提供学生课表数据，需求安全的接口；提高对团队协作的重视，培养学生的团队和时间观念</a:t>
            </a:r>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13</a:t>
            </a:fld>
            <a:endParaRPr lang="zh-CN" altLang="en-US"/>
          </a:p>
        </p:txBody>
      </p:sp>
    </p:spTree>
    <p:extLst>
      <p:ext uri="{BB962C8B-B14F-4D97-AF65-F5344CB8AC3E}">
        <p14:creationId xmlns:p14="http://schemas.microsoft.com/office/powerpoint/2010/main" val="128118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我们参考一些平台的情况得出我们的价值回报时间表</a:t>
            </a:r>
            <a:endParaRPr lang="en-US" altLang="zh-CN" dirty="0" smtClean="0"/>
          </a:p>
          <a:p>
            <a:r>
              <a:rPr lang="zh-CN" altLang="en-US" dirty="0" smtClean="0"/>
              <a:t>第一年：</a:t>
            </a:r>
            <a:r>
              <a:rPr lang="zh-CN" altLang="zh-CN" sz="1200" kern="1200" dirty="0" smtClean="0">
                <a:solidFill>
                  <a:schemeClr val="tx1"/>
                </a:solidFill>
                <a:effectLst/>
                <a:latin typeface="+mn-lt"/>
                <a:ea typeface="+mn-ea"/>
                <a:cs typeface="+mn-cs"/>
              </a:rPr>
              <a:t>前期</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个月投资</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万开发和部署</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平台，第一年先在区域范围内投入使用并宣传推广、积累经验。吸引更多学生或学校集体使用，与本学校进行合作，并在接下来的时间中积累经验逐步完善服务使第一年的网站注册用户量为</a:t>
            </a:r>
            <a:r>
              <a:rPr lang="en-US" altLang="zh-CN" sz="1200" kern="1200" dirty="0" smtClean="0">
                <a:solidFill>
                  <a:schemeClr val="tx1"/>
                </a:solidFill>
                <a:effectLst/>
                <a:latin typeface="+mn-lt"/>
                <a:ea typeface="+mn-ea"/>
                <a:cs typeface="+mn-cs"/>
              </a:rPr>
              <a:t>5000</a:t>
            </a:r>
            <a:r>
              <a:rPr lang="zh-CN" altLang="zh-CN" sz="1200" kern="1200" dirty="0" smtClean="0">
                <a:solidFill>
                  <a:schemeClr val="tx1"/>
                </a:solidFill>
                <a:effectLst/>
                <a:latin typeface="+mn-lt"/>
                <a:ea typeface="+mn-ea"/>
                <a:cs typeface="+mn-cs"/>
              </a:rPr>
              <a:t>人，吸引广告商合作。</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第二年要通过不断宣传推广与服务优化，使注册用户增加到</a:t>
            </a:r>
            <a:r>
              <a:rPr lang="en-US" altLang="zh-CN" sz="1200" kern="1200" dirty="0" smtClean="0">
                <a:solidFill>
                  <a:schemeClr val="tx1"/>
                </a:solidFill>
                <a:effectLst/>
                <a:latin typeface="+mn-lt"/>
                <a:ea typeface="+mn-ea"/>
                <a:cs typeface="+mn-cs"/>
              </a:rPr>
              <a:t>20000</a:t>
            </a:r>
            <a:r>
              <a:rPr lang="zh-CN" altLang="zh-CN" sz="1200" kern="1200" dirty="0" smtClean="0">
                <a:solidFill>
                  <a:schemeClr val="tx1"/>
                </a:solidFill>
                <a:effectLst/>
                <a:latin typeface="+mn-lt"/>
                <a:ea typeface="+mn-ea"/>
                <a:cs typeface="+mn-cs"/>
              </a:rPr>
              <a:t>，学校集体型用户达到</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家；寻求与学习方面的商家合作，从广告商所得到的收益为成本的</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第三年，对已经相对成熟的服务进行维护升级，从用户的反馈中发展新的业务和功能。注册用户增加到</a:t>
            </a:r>
            <a:r>
              <a:rPr lang="en-US" altLang="zh-CN" sz="1200" kern="1200" dirty="0" smtClean="0">
                <a:solidFill>
                  <a:schemeClr val="tx1"/>
                </a:solidFill>
                <a:effectLst/>
                <a:latin typeface="+mn-lt"/>
                <a:ea typeface="+mn-ea"/>
                <a:cs typeface="+mn-cs"/>
              </a:rPr>
              <a:t>40000</a:t>
            </a:r>
            <a:r>
              <a:rPr lang="zh-CN" altLang="zh-CN" sz="1200" kern="1200" dirty="0" smtClean="0">
                <a:solidFill>
                  <a:schemeClr val="tx1"/>
                </a:solidFill>
                <a:effectLst/>
                <a:latin typeface="+mn-lt"/>
                <a:ea typeface="+mn-ea"/>
                <a:cs typeface="+mn-cs"/>
              </a:rPr>
              <a:t>，集体型用户达到</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家，保持与广告商的合作，并形成高校周边广告的模式，回收成本。</a:t>
            </a:r>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14</a:t>
            </a:fld>
            <a:endParaRPr lang="zh-CN" altLang="en-US"/>
          </a:p>
        </p:txBody>
      </p:sp>
    </p:spTree>
    <p:extLst>
      <p:ext uri="{BB962C8B-B14F-4D97-AF65-F5344CB8AC3E}">
        <p14:creationId xmlns:p14="http://schemas.microsoft.com/office/powerpoint/2010/main" val="3656096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15</a:t>
            </a:fld>
            <a:endParaRPr lang="zh-CN" altLang="en-US"/>
          </a:p>
        </p:txBody>
      </p:sp>
    </p:spTree>
    <p:extLst>
      <p:ext uri="{BB962C8B-B14F-4D97-AF65-F5344CB8AC3E}">
        <p14:creationId xmlns:p14="http://schemas.microsoft.com/office/powerpoint/2010/main" val="1275112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16</a:t>
            </a:fld>
            <a:endParaRPr lang="zh-CN" altLang="en-US"/>
          </a:p>
        </p:txBody>
      </p:sp>
    </p:spTree>
    <p:extLst>
      <p:ext uri="{BB962C8B-B14F-4D97-AF65-F5344CB8AC3E}">
        <p14:creationId xmlns:p14="http://schemas.microsoft.com/office/powerpoint/2010/main" val="889636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17</a:t>
            </a:fld>
            <a:endParaRPr lang="zh-CN" altLang="en-US"/>
          </a:p>
        </p:txBody>
      </p:sp>
    </p:spTree>
    <p:extLst>
      <p:ext uri="{BB962C8B-B14F-4D97-AF65-F5344CB8AC3E}">
        <p14:creationId xmlns:p14="http://schemas.microsoft.com/office/powerpoint/2010/main" val="2700500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effectLst/>
                <a:latin typeface="+mn-lt"/>
                <a:ea typeface="+mn-ea"/>
                <a:cs typeface="+mn-cs"/>
              </a:rPr>
              <a:t>目前</a:t>
            </a:r>
            <a:r>
              <a:rPr lang="zh-CN" altLang="en-US" sz="1200" kern="1200" dirty="0" smtClean="0">
                <a:solidFill>
                  <a:schemeClr val="tx1"/>
                </a:solidFill>
                <a:effectLst/>
                <a:latin typeface="+mn-lt"/>
                <a:ea typeface="+mn-ea"/>
                <a:cs typeface="+mn-cs"/>
              </a:rPr>
              <a:t>我们的盈利模式还是靠广告收入，由于我们面向的是高校大学生，所以我们看会有很多诸如英语培训、出国留学、考研备考等教育机构和兼职、驾校等想跟我们合作，他们很想进入学校，虽然现在他们在学校一定的宣传力度，但其实效果挺差，曾经有一次见海天考研在晚上</a:t>
            </a:r>
            <a:r>
              <a:rPr lang="en-US" altLang="zh-CN" sz="1200" kern="1200" dirty="0" smtClean="0">
                <a:solidFill>
                  <a:schemeClr val="tx1"/>
                </a:solidFill>
                <a:effectLst/>
                <a:latin typeface="+mn-lt"/>
                <a:ea typeface="+mn-ea"/>
                <a:cs typeface="+mn-cs"/>
              </a:rPr>
              <a:t>11</a:t>
            </a:r>
            <a:r>
              <a:rPr lang="zh-CN" altLang="en-US" sz="1200" kern="1200" dirty="0" smtClean="0">
                <a:solidFill>
                  <a:schemeClr val="tx1"/>
                </a:solidFill>
                <a:effectLst/>
                <a:latin typeface="+mn-lt"/>
                <a:ea typeface="+mn-ea"/>
                <a:cs typeface="+mn-cs"/>
              </a:rPr>
              <a:t>点左右在学校广告墙上贴了一整面墙的海报，结果第二天早上就被保安给撤了， 从前面的调查中我们也能看出，他们很愿意找到一种有效的途径来提高他们的宣传效果。我们的平台能够很好的解决这个问题</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所以</a:t>
            </a:r>
            <a:r>
              <a:rPr lang="zh-CN" altLang="zh-CN" sz="1200" kern="1200" dirty="0" smtClean="0">
                <a:solidFill>
                  <a:schemeClr val="tx1"/>
                </a:solidFill>
                <a:effectLst/>
                <a:latin typeface="+mn-lt"/>
                <a:ea typeface="+mn-ea"/>
                <a:cs typeface="+mn-cs"/>
              </a:rPr>
              <a:t>我们</a:t>
            </a:r>
            <a:r>
              <a:rPr lang="zh-CN" altLang="en-US" sz="1200" kern="1200" dirty="0" smtClean="0">
                <a:solidFill>
                  <a:schemeClr val="tx1"/>
                </a:solidFill>
                <a:effectLst/>
                <a:latin typeface="+mn-lt"/>
                <a:ea typeface="+mn-ea"/>
                <a:cs typeface="+mn-cs"/>
              </a:rPr>
              <a:t>大胆的做了这些</a:t>
            </a:r>
            <a:r>
              <a:rPr lang="zh-CN" altLang="zh-CN" sz="1200" kern="1200" dirty="0" smtClean="0">
                <a:solidFill>
                  <a:schemeClr val="tx1"/>
                </a:solidFill>
                <a:effectLst/>
                <a:latin typeface="+mn-lt"/>
                <a:ea typeface="+mn-ea"/>
                <a:cs typeface="+mn-cs"/>
              </a:rPr>
              <a:t>基础假设，我们重点看一下</a:t>
            </a:r>
            <a:r>
              <a:rPr lang="en-US" altLang="zh-CN" sz="1200" kern="1200" dirty="0" smtClean="0">
                <a:solidFill>
                  <a:schemeClr val="tx1"/>
                </a:solidFill>
                <a:effectLst/>
                <a:latin typeface="+mn-lt"/>
                <a:ea typeface="+mn-ea"/>
                <a:cs typeface="+mn-cs"/>
              </a:rPr>
              <a:t>(</a:t>
            </a:r>
            <a:r>
              <a:rPr lang="zh-CN" altLang="zh-CN" sz="1200" kern="1200" dirty="0" smtClean="0">
                <a:solidFill>
                  <a:srgbClr val="FF0000"/>
                </a:solidFill>
                <a:effectLst/>
                <a:latin typeface="+mn-lt"/>
                <a:ea typeface="+mn-ea"/>
                <a:cs typeface="+mn-cs"/>
              </a:rPr>
              <a:t>重点讲的几个点画个圈</a:t>
            </a:r>
            <a:r>
              <a:rPr lang="en-US" altLang="zh-CN" sz="1200" kern="1200" dirty="0" smtClean="0">
                <a:solidFill>
                  <a:srgbClr val="FF0000"/>
                </a:solidFill>
                <a:effectLst/>
                <a:latin typeface="+mn-lt"/>
                <a:ea typeface="+mn-ea"/>
                <a:cs typeface="+mn-cs"/>
              </a:rPr>
              <a:t>)</a:t>
            </a:r>
            <a:r>
              <a:rPr lang="zh-CN" altLang="zh-CN" sz="1200" kern="1200" dirty="0" smtClean="0">
                <a:solidFill>
                  <a:schemeClr val="tx1"/>
                </a:solidFill>
                <a:effectLst/>
                <a:latin typeface="+mn-lt"/>
                <a:ea typeface="+mn-ea"/>
                <a:cs typeface="+mn-cs"/>
              </a:rPr>
              <a:t>：</a:t>
            </a:r>
          </a:p>
          <a:p>
            <a:r>
              <a:rPr lang="zh-CN" altLang="zh-CN" sz="1200" b="1" kern="1200" dirty="0" smtClean="0">
                <a:solidFill>
                  <a:schemeClr val="tx1"/>
                </a:solidFill>
                <a:effectLst/>
                <a:latin typeface="+mn-lt"/>
                <a:ea typeface="+mn-ea"/>
                <a:cs typeface="+mn-cs"/>
              </a:rPr>
              <a:t>用户量的增长情况</a:t>
            </a:r>
            <a:r>
              <a:rPr lang="zh-CN" altLang="zh-CN" sz="1200" kern="1200" dirty="0" smtClean="0">
                <a:solidFill>
                  <a:schemeClr val="tx1"/>
                </a:solidFill>
                <a:effectLst/>
                <a:latin typeface="+mn-lt"/>
                <a:ea typeface="+mn-ea"/>
                <a:cs typeface="+mn-cs"/>
              </a:rPr>
              <a:t>，大家可以看到这个折现图，根据我们学校小书童的案例， 他们一年半的时间用户量达到一万六，我觉得我们这个增长应该算是比较保守的；</a:t>
            </a:r>
          </a:p>
          <a:p>
            <a:r>
              <a:rPr lang="zh-CN" altLang="zh-CN" sz="1200" b="1" kern="1200" dirty="0" smtClean="0">
                <a:solidFill>
                  <a:schemeClr val="tx1"/>
                </a:solidFill>
                <a:effectLst/>
                <a:latin typeface="+mn-lt"/>
                <a:ea typeface="+mn-ea"/>
                <a:cs typeface="+mn-cs"/>
              </a:rPr>
              <a:t>活跃用户率</a:t>
            </a:r>
            <a:r>
              <a:rPr lang="zh-CN" altLang="zh-CN" sz="1200" kern="1200" dirty="0" smtClean="0">
                <a:solidFill>
                  <a:schemeClr val="tx1"/>
                </a:solidFill>
                <a:effectLst/>
                <a:latin typeface="+mn-lt"/>
                <a:ea typeface="+mn-ea"/>
                <a:cs typeface="+mn-cs"/>
              </a:rPr>
              <a:t>，一旦平台被用户接受，根据我们平台的功能性和实用性，我们估计活跃度会达到</a:t>
            </a:r>
            <a:r>
              <a:rPr lang="en-US" altLang="zh-CN" sz="1200" kern="1200" dirty="0" smtClean="0">
                <a:solidFill>
                  <a:schemeClr val="tx1"/>
                </a:solidFill>
                <a:effectLst/>
                <a:latin typeface="+mn-lt"/>
                <a:ea typeface="+mn-ea"/>
                <a:cs typeface="+mn-cs"/>
              </a:rPr>
              <a:t>70%</a:t>
            </a:r>
            <a:r>
              <a:rPr lang="zh-CN" altLang="zh-CN" sz="1200" kern="1200" dirty="0" smtClean="0">
                <a:solidFill>
                  <a:schemeClr val="tx1"/>
                </a:solidFill>
                <a:effectLst/>
                <a:latin typeface="+mn-lt"/>
                <a:ea typeface="+mn-ea"/>
                <a:cs typeface="+mn-cs"/>
              </a:rPr>
              <a:t>；</a:t>
            </a:r>
          </a:p>
          <a:p>
            <a:r>
              <a:rPr lang="zh-CN" altLang="zh-CN" sz="1200" b="1" kern="1200" dirty="0" smtClean="0">
                <a:solidFill>
                  <a:schemeClr val="tx1"/>
                </a:solidFill>
                <a:effectLst/>
                <a:latin typeface="+mn-lt"/>
                <a:ea typeface="+mn-ea"/>
                <a:cs typeface="+mn-cs"/>
              </a:rPr>
              <a:t>广告点击率，</a:t>
            </a:r>
            <a:r>
              <a:rPr lang="zh-CN" altLang="zh-CN" sz="1200" kern="1200" dirty="0" smtClean="0">
                <a:solidFill>
                  <a:schemeClr val="tx1"/>
                </a:solidFill>
                <a:effectLst/>
                <a:latin typeface="+mn-lt"/>
                <a:ea typeface="+mn-ea"/>
                <a:cs typeface="+mn-cs"/>
              </a:rPr>
              <a:t>根据中国互联网数据咨询中心的数据显示，</a:t>
            </a:r>
            <a:r>
              <a:rPr lang="en-US" altLang="zh-CN" sz="1200" kern="1200" dirty="0" smtClean="0">
                <a:solidFill>
                  <a:schemeClr val="tx1"/>
                </a:solidFill>
                <a:effectLst/>
                <a:latin typeface="+mn-lt"/>
                <a:ea typeface="+mn-ea"/>
                <a:cs typeface="+mn-cs"/>
              </a:rPr>
              <a:t>Facebook</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2013</a:t>
            </a:r>
            <a:r>
              <a:rPr lang="zh-CN" altLang="zh-CN" sz="1200" kern="1200" dirty="0" smtClean="0">
                <a:solidFill>
                  <a:schemeClr val="tx1"/>
                </a:solidFill>
                <a:effectLst/>
                <a:latin typeface="+mn-lt"/>
                <a:ea typeface="+mn-ea"/>
                <a:cs typeface="+mn-cs"/>
              </a:rPr>
              <a:t>年的平均广告点击率是</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，我们估计我们平台的点击率</a:t>
            </a:r>
            <a:r>
              <a:rPr lang="en-US" altLang="zh-CN" sz="1200" kern="1200" dirty="0" smtClean="0">
                <a:solidFill>
                  <a:schemeClr val="tx1"/>
                </a:solidFill>
                <a:effectLst/>
                <a:latin typeface="+mn-lt"/>
                <a:ea typeface="+mn-ea"/>
                <a:cs typeface="+mn-cs"/>
              </a:rPr>
              <a:t>0.5%</a:t>
            </a:r>
            <a:r>
              <a:rPr lang="zh-CN" altLang="zh-CN" sz="1200" kern="1200" dirty="0" smtClean="0">
                <a:solidFill>
                  <a:schemeClr val="tx1"/>
                </a:solidFill>
                <a:effectLst/>
                <a:latin typeface="+mn-lt"/>
                <a:ea typeface="+mn-ea"/>
                <a:cs typeface="+mn-cs"/>
              </a:rPr>
              <a:t>；</a:t>
            </a:r>
          </a:p>
          <a:p>
            <a:r>
              <a:rPr lang="en-US" altLang="zh-CN" sz="1200" b="1" kern="1200" dirty="0" smtClean="0">
                <a:solidFill>
                  <a:schemeClr val="tx1"/>
                </a:solidFill>
                <a:effectLst/>
                <a:latin typeface="+mn-lt"/>
                <a:ea typeface="+mn-ea"/>
                <a:cs typeface="+mn-cs"/>
              </a:rPr>
              <a:t>WACC</a:t>
            </a:r>
            <a:r>
              <a:rPr lang="zh-CN" altLang="zh-CN" sz="1200" kern="1200" dirty="0" smtClean="0">
                <a:solidFill>
                  <a:schemeClr val="tx1"/>
                </a:solidFill>
                <a:effectLst/>
                <a:latin typeface="+mn-lt"/>
                <a:ea typeface="+mn-ea"/>
                <a:cs typeface="+mn-cs"/>
              </a:rPr>
              <a:t>： 我们知道，</a:t>
            </a:r>
            <a:r>
              <a:rPr lang="en-US" altLang="zh-CN" sz="1200" kern="1200" dirty="0" smtClean="0">
                <a:solidFill>
                  <a:schemeClr val="tx1"/>
                </a:solidFill>
                <a:effectLst/>
                <a:latin typeface="+mn-lt"/>
                <a:ea typeface="+mn-ea"/>
                <a:cs typeface="+mn-cs"/>
              </a:rPr>
              <a:t>WACC</a:t>
            </a:r>
            <a:r>
              <a:rPr lang="zh-CN" altLang="zh-CN" sz="1200" kern="1200" dirty="0" smtClean="0">
                <a:solidFill>
                  <a:schemeClr val="tx1"/>
                </a:solidFill>
                <a:effectLst/>
                <a:latin typeface="+mn-lt"/>
                <a:ea typeface="+mn-ea"/>
                <a:cs typeface="+mn-cs"/>
              </a:rPr>
              <a:t>代表公司整体平均资金成本，可用来衡量一个项目是否值得投资；项目的回报必须不低于</a:t>
            </a:r>
            <a:r>
              <a:rPr lang="en-US" altLang="zh-CN" sz="1200" kern="1200" dirty="0" smtClean="0">
                <a:solidFill>
                  <a:schemeClr val="tx1"/>
                </a:solidFill>
                <a:effectLst/>
                <a:latin typeface="+mn-lt"/>
                <a:ea typeface="+mn-ea"/>
                <a:cs typeface="+mn-cs"/>
              </a:rPr>
              <a:t>WACC</a:t>
            </a:r>
            <a:r>
              <a:rPr lang="zh-CN" altLang="zh-CN" sz="1200" kern="1200" dirty="0" smtClean="0">
                <a:solidFill>
                  <a:schemeClr val="tx1"/>
                </a:solidFill>
                <a:effectLst/>
                <a:latin typeface="+mn-lt"/>
                <a:ea typeface="+mn-ea"/>
                <a:cs typeface="+mn-cs"/>
              </a:rPr>
              <a:t>。按照百度百科的描述，计算</a:t>
            </a:r>
            <a:r>
              <a:rPr lang="en-US" altLang="zh-CN" sz="1200" kern="1200" dirty="0" smtClean="0">
                <a:solidFill>
                  <a:schemeClr val="tx1"/>
                </a:solidFill>
                <a:effectLst/>
                <a:latin typeface="+mn-lt"/>
                <a:ea typeface="+mn-ea"/>
                <a:cs typeface="+mn-cs"/>
              </a:rPr>
              <a:t>WACC</a:t>
            </a:r>
            <a:r>
              <a:rPr lang="zh-CN" altLang="zh-CN" sz="1200" kern="1200" dirty="0" smtClean="0">
                <a:solidFill>
                  <a:schemeClr val="tx1"/>
                </a:solidFill>
                <a:effectLst/>
                <a:latin typeface="+mn-lt"/>
                <a:ea typeface="+mn-ea"/>
                <a:cs typeface="+mn-cs"/>
              </a:rPr>
              <a:t>时，先算出构成公司资本结构的各个项目如普通股、优先股、公司债及其他长期负债各自的资金成本或要求回报率，然后将这些回报率按各项目在资本结构中的权重加权，即可算出加权平均资本成本。但是此项目而言，我们没有既定的公司，更没有上述资金成分，按照他们的假设，我们设为</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18</a:t>
            </a:fld>
            <a:endParaRPr lang="zh-CN" altLang="en-US"/>
          </a:p>
        </p:txBody>
      </p:sp>
    </p:spTree>
    <p:extLst>
      <p:ext uri="{BB962C8B-B14F-4D97-AF65-F5344CB8AC3E}">
        <p14:creationId xmlns:p14="http://schemas.microsoft.com/office/powerpoint/2010/main" val="110692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然后我们来看一下年交易量分析</a:t>
            </a:r>
          </a:p>
          <a:p>
            <a:r>
              <a:rPr lang="zh-CN" altLang="en-US" b="1" dirty="0" smtClean="0"/>
              <a:t>用户数量</a:t>
            </a:r>
            <a:r>
              <a:rPr lang="zh-CN" altLang="en-US" dirty="0" smtClean="0"/>
              <a:t>我们前面已经讲过</a:t>
            </a:r>
          </a:p>
          <a:p>
            <a:r>
              <a:rPr lang="zh-CN" altLang="en-US" b="1" dirty="0" smtClean="0"/>
              <a:t>广告交易笔数</a:t>
            </a:r>
          </a:p>
          <a:p>
            <a:r>
              <a:rPr lang="zh-CN" altLang="en-US" b="1" dirty="0" smtClean="0"/>
              <a:t>活跃用户量</a:t>
            </a:r>
            <a:r>
              <a:rPr lang="zh-CN" altLang="en-US" dirty="0" smtClean="0"/>
              <a:t>（每年的活跃用户总人次） </a:t>
            </a:r>
            <a:r>
              <a:rPr lang="en-US" altLang="zh-CN" dirty="0" smtClean="0"/>
              <a:t>= </a:t>
            </a:r>
            <a:r>
              <a:rPr lang="zh-CN" altLang="en-US" dirty="0" smtClean="0"/>
              <a:t>用户量*活跃用户率*</a:t>
            </a:r>
            <a:r>
              <a:rPr lang="en-US" altLang="zh-CN" dirty="0" smtClean="0"/>
              <a:t>240</a:t>
            </a:r>
            <a:r>
              <a:rPr lang="zh-CN" altLang="en-US" dirty="0" smtClean="0"/>
              <a:t>（</a:t>
            </a:r>
            <a:r>
              <a:rPr lang="en-US" altLang="zh-CN" dirty="0" smtClean="0"/>
              <a:t>240</a:t>
            </a:r>
            <a:r>
              <a:rPr lang="zh-CN" altLang="en-US" dirty="0" smtClean="0"/>
              <a:t>是指每年学生有效的在校时间），我们假定每天都会有</a:t>
            </a:r>
            <a:r>
              <a:rPr lang="en-US" altLang="zh-CN" dirty="0" smtClean="0"/>
              <a:t>70%</a:t>
            </a:r>
            <a:r>
              <a:rPr lang="zh-CN" altLang="en-US" dirty="0" smtClean="0"/>
              <a:t>的用户会访问而且看到一次广告</a:t>
            </a:r>
          </a:p>
          <a:p>
            <a:r>
              <a:rPr lang="zh-CN" altLang="en-US" b="1" dirty="0" smtClean="0"/>
              <a:t>用户点击量</a:t>
            </a:r>
            <a:r>
              <a:rPr lang="en-US" altLang="zh-CN" dirty="0" smtClean="0"/>
              <a:t>=</a:t>
            </a:r>
            <a:r>
              <a:rPr lang="zh-CN" altLang="en-US" dirty="0" smtClean="0"/>
              <a:t>活跃用户量*广告点击率</a:t>
            </a:r>
          </a:p>
          <a:p>
            <a:r>
              <a:rPr lang="zh-CN" altLang="en-US" b="1" dirty="0" smtClean="0"/>
              <a:t>基线收入</a:t>
            </a:r>
            <a:r>
              <a:rPr lang="en-US" altLang="zh-CN" dirty="0" smtClean="0"/>
              <a:t>=</a:t>
            </a:r>
            <a:r>
              <a:rPr lang="zh-CN" altLang="en-US" dirty="0" smtClean="0"/>
              <a:t>广告商初始投入成本*广告笔数</a:t>
            </a:r>
            <a:r>
              <a:rPr lang="en-US" altLang="zh-CN" dirty="0" smtClean="0"/>
              <a:t>+</a:t>
            </a:r>
            <a:r>
              <a:rPr lang="zh-CN" altLang="en-US" dirty="0" smtClean="0"/>
              <a:t>用户点击量*用户点击广告补贴</a:t>
            </a:r>
          </a:p>
          <a:p>
            <a:r>
              <a:rPr lang="zh-CN" altLang="en-US" b="1" dirty="0" smtClean="0"/>
              <a:t>维护和宣传成本</a:t>
            </a:r>
            <a:r>
              <a:rPr lang="zh-CN" altLang="en-US" dirty="0" smtClean="0"/>
              <a:t>是根据前面的预算评估得来的</a:t>
            </a:r>
          </a:p>
          <a:p>
            <a:r>
              <a:rPr lang="zh-CN" altLang="en-US" b="1" dirty="0" smtClean="0"/>
              <a:t>净收入</a:t>
            </a:r>
            <a:r>
              <a:rPr lang="en-US" altLang="zh-CN" dirty="0" smtClean="0"/>
              <a:t>=</a:t>
            </a:r>
            <a:r>
              <a:rPr lang="zh-CN" altLang="en-US" dirty="0" smtClean="0"/>
              <a:t>基线收入</a:t>
            </a:r>
            <a:r>
              <a:rPr lang="en-US" altLang="zh-CN" dirty="0" smtClean="0"/>
              <a:t>-</a:t>
            </a:r>
            <a:r>
              <a:rPr lang="zh-CN" altLang="en-US" dirty="0" smtClean="0"/>
              <a:t>维护和宣传成本</a:t>
            </a:r>
          </a:p>
          <a:p>
            <a:r>
              <a:rPr lang="zh-CN" altLang="en-US" b="1" dirty="0" smtClean="0"/>
              <a:t>税后现金流</a:t>
            </a:r>
            <a:r>
              <a:rPr lang="en-US" altLang="zh-CN" dirty="0" smtClean="0"/>
              <a:t>=</a:t>
            </a:r>
            <a:r>
              <a:rPr lang="zh-CN" altLang="en-US" dirty="0" smtClean="0"/>
              <a:t>（净收入</a:t>
            </a:r>
            <a:r>
              <a:rPr lang="en-US" altLang="zh-CN" dirty="0" smtClean="0"/>
              <a:t>-</a:t>
            </a:r>
            <a:r>
              <a:rPr lang="zh-CN" altLang="en-US" dirty="0" smtClean="0"/>
              <a:t>资本折旧）*（</a:t>
            </a:r>
            <a:r>
              <a:rPr lang="en-US" altLang="zh-CN" dirty="0" smtClean="0"/>
              <a:t>1-</a:t>
            </a:r>
            <a:r>
              <a:rPr lang="zh-CN" altLang="en-US" dirty="0" smtClean="0"/>
              <a:t>税率）</a:t>
            </a:r>
            <a:r>
              <a:rPr lang="en-US" altLang="zh-CN" dirty="0" smtClean="0"/>
              <a:t>+</a:t>
            </a:r>
            <a:r>
              <a:rPr lang="zh-CN" altLang="en-US" dirty="0" smtClean="0"/>
              <a:t>折旧转回补偿</a:t>
            </a:r>
          </a:p>
          <a:p>
            <a:r>
              <a:rPr lang="zh-CN" altLang="en-US" b="1" dirty="0" smtClean="0"/>
              <a:t>内部收益率</a:t>
            </a:r>
            <a:r>
              <a:rPr lang="zh-CN" altLang="en-US" dirty="0" smtClean="0"/>
              <a:t>（</a:t>
            </a:r>
            <a:r>
              <a:rPr lang="en-US" altLang="zh-CN" dirty="0" smtClean="0"/>
              <a:t>IRR</a:t>
            </a:r>
            <a:r>
              <a:rPr lang="zh-CN" altLang="en-US" dirty="0" smtClean="0"/>
              <a:t>）根据</a:t>
            </a:r>
            <a:r>
              <a:rPr lang="en-US" altLang="zh-CN" dirty="0" smtClean="0"/>
              <a:t>excel</a:t>
            </a:r>
            <a:r>
              <a:rPr lang="zh-CN" altLang="en-US" dirty="0" smtClean="0"/>
              <a:t>工具可以算出</a:t>
            </a:r>
          </a:p>
          <a:p>
            <a:r>
              <a:rPr lang="zh-CN" altLang="en-US" b="1" dirty="0" smtClean="0"/>
              <a:t>投资回收期</a:t>
            </a:r>
            <a:r>
              <a:rPr lang="zh-CN" altLang="en-US" dirty="0" smtClean="0"/>
              <a:t>（</a:t>
            </a:r>
            <a:r>
              <a:rPr lang="en-US" altLang="zh-CN" dirty="0" smtClean="0"/>
              <a:t>PBP</a:t>
            </a:r>
            <a:r>
              <a:rPr lang="zh-CN" altLang="en-US" dirty="0" smtClean="0"/>
              <a:t>）</a:t>
            </a:r>
            <a:r>
              <a:rPr lang="en-US" altLang="zh-CN" dirty="0" smtClean="0"/>
              <a:t>=1.88</a:t>
            </a:r>
          </a:p>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19</a:t>
            </a:fld>
            <a:endParaRPr lang="zh-CN" altLang="en-US"/>
          </a:p>
        </p:txBody>
      </p:sp>
    </p:spTree>
    <p:extLst>
      <p:ext uri="{BB962C8B-B14F-4D97-AF65-F5344CB8AC3E}">
        <p14:creationId xmlns:p14="http://schemas.microsoft.com/office/powerpoint/2010/main" val="1899597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20</a:t>
            </a:fld>
            <a:endParaRPr lang="zh-CN" altLang="en-US"/>
          </a:p>
        </p:txBody>
      </p:sp>
    </p:spTree>
    <p:extLst>
      <p:ext uri="{BB962C8B-B14F-4D97-AF65-F5344CB8AC3E}">
        <p14:creationId xmlns:p14="http://schemas.microsoft.com/office/powerpoint/2010/main" val="1117663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E2DA0DE-09F4-44E4-887A-46301D075128}" type="slidenum">
              <a:rPr lang="zh-CN" altLang="en-US" smtClean="0"/>
              <a:t>21</a:t>
            </a:fld>
            <a:endParaRPr lang="zh-CN" altLang="en-US"/>
          </a:p>
        </p:txBody>
      </p:sp>
    </p:spTree>
    <p:extLst>
      <p:ext uri="{BB962C8B-B14F-4D97-AF65-F5344CB8AC3E}">
        <p14:creationId xmlns:p14="http://schemas.microsoft.com/office/powerpoint/2010/main" val="335303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2</a:t>
            </a:fld>
            <a:endParaRPr lang="zh-CN" altLang="en-US"/>
          </a:p>
        </p:txBody>
      </p:sp>
    </p:spTree>
    <p:extLst>
      <p:ext uri="{BB962C8B-B14F-4D97-AF65-F5344CB8AC3E}">
        <p14:creationId xmlns:p14="http://schemas.microsoft.com/office/powerpoint/2010/main" val="4258008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E2DA0DE-09F4-44E4-887A-46301D075128}" type="slidenum">
              <a:rPr lang="zh-CN" altLang="en-US" smtClean="0"/>
              <a:t>22</a:t>
            </a:fld>
            <a:endParaRPr lang="zh-CN" altLang="en-US"/>
          </a:p>
        </p:txBody>
      </p:sp>
    </p:spTree>
    <p:extLst>
      <p:ext uri="{BB962C8B-B14F-4D97-AF65-F5344CB8AC3E}">
        <p14:creationId xmlns:p14="http://schemas.microsoft.com/office/powerpoint/2010/main" val="1389505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23</a:t>
            </a:fld>
            <a:endParaRPr lang="zh-CN" altLang="en-US"/>
          </a:p>
        </p:txBody>
      </p:sp>
    </p:spTree>
    <p:extLst>
      <p:ext uri="{BB962C8B-B14F-4D97-AF65-F5344CB8AC3E}">
        <p14:creationId xmlns:p14="http://schemas.microsoft.com/office/powerpoint/2010/main" val="1210750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初期发展战略：稳定运行平台，高校社团合作，海报形式宣传。</a:t>
            </a:r>
            <a:r>
              <a:rPr lang="zh-CN" altLang="zh-CN" sz="1200" kern="1200" dirty="0" smtClean="0">
                <a:solidFill>
                  <a:schemeClr val="tx1"/>
                </a:solidFill>
                <a:effectLst/>
                <a:latin typeface="+mn-lt"/>
                <a:ea typeface="+mn-ea"/>
                <a:cs typeface="+mn-cs"/>
              </a:rPr>
              <a:t>实现一个能稳定运行的团队管理平台，尝试与北京各高校和各社团进行沟通寻求合作机会，进入各高校以海报等形式进行宣传。</a:t>
            </a:r>
          </a:p>
          <a:p>
            <a:r>
              <a:rPr lang="zh-CN" altLang="zh-CN" sz="1200" b="1" kern="1200" dirty="0" smtClean="0">
                <a:solidFill>
                  <a:schemeClr val="tx1"/>
                </a:solidFill>
                <a:effectLst/>
                <a:latin typeface="+mn-lt"/>
                <a:ea typeface="+mn-ea"/>
                <a:cs typeface="+mn-cs"/>
              </a:rPr>
              <a:t>中期扩张战略：着重高校合作，积极完善功能，竭力留住用户。</a:t>
            </a:r>
            <a:r>
              <a:rPr lang="zh-CN" altLang="zh-CN" sz="1200" kern="1200" dirty="0" smtClean="0">
                <a:solidFill>
                  <a:schemeClr val="tx1"/>
                </a:solidFill>
                <a:effectLst/>
                <a:latin typeface="+mn-lt"/>
                <a:ea typeface="+mn-ea"/>
                <a:cs typeface="+mn-cs"/>
              </a:rPr>
              <a:t>因为我们最看重的还是和各高校的合作，所以还是要持续寻求与各高校的合作机会，收集已积累的学生用户和社团用户的反馈，积极完善功能留住用户，开始尝试引入广告商。</a:t>
            </a:r>
          </a:p>
          <a:p>
            <a:r>
              <a:rPr lang="zh-CN" altLang="zh-CN" sz="1200" b="1" kern="1200" dirty="0" smtClean="0">
                <a:solidFill>
                  <a:schemeClr val="tx1"/>
                </a:solidFill>
                <a:effectLst/>
                <a:latin typeface="+mn-lt"/>
                <a:ea typeface="+mn-ea"/>
                <a:cs typeface="+mn-cs"/>
              </a:rPr>
              <a:t>长期稳定战略：成为高校首选，高端用户定制，与广告商合作。</a:t>
            </a:r>
            <a:r>
              <a:rPr lang="zh-CN" altLang="zh-CN" sz="1200" kern="1200" dirty="0" smtClean="0">
                <a:solidFill>
                  <a:schemeClr val="tx1"/>
                </a:solidFill>
                <a:effectLst/>
                <a:latin typeface="+mn-lt"/>
                <a:ea typeface="+mn-ea"/>
                <a:cs typeface="+mn-cs"/>
              </a:rPr>
              <a:t>特别关注合作高校的平台使用状况，力争成为高校中的团队管理首选平台，提供针对高端用户的定制功能，同时开始考虑与广告商进行深度合作。</a:t>
            </a:r>
          </a:p>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24</a:t>
            </a:fld>
            <a:endParaRPr lang="zh-CN" altLang="en-US"/>
          </a:p>
        </p:txBody>
      </p:sp>
    </p:spTree>
    <p:extLst>
      <p:ext uri="{BB962C8B-B14F-4D97-AF65-F5344CB8AC3E}">
        <p14:creationId xmlns:p14="http://schemas.microsoft.com/office/powerpoint/2010/main" val="2593977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25</a:t>
            </a:fld>
            <a:endParaRPr lang="zh-CN" altLang="en-US"/>
          </a:p>
        </p:txBody>
      </p:sp>
    </p:spTree>
    <p:extLst>
      <p:ext uri="{BB962C8B-B14F-4D97-AF65-F5344CB8AC3E}">
        <p14:creationId xmlns:p14="http://schemas.microsoft.com/office/powerpoint/2010/main" val="70276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3</a:t>
            </a:fld>
            <a:endParaRPr lang="zh-CN" altLang="en-US"/>
          </a:p>
        </p:txBody>
      </p:sp>
    </p:spTree>
    <p:extLst>
      <p:ext uri="{BB962C8B-B14F-4D97-AF65-F5344CB8AC3E}">
        <p14:creationId xmlns:p14="http://schemas.microsoft.com/office/powerpoint/2010/main" val="95049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6</a:t>
            </a:fld>
            <a:endParaRPr lang="zh-CN" altLang="en-US"/>
          </a:p>
        </p:txBody>
      </p:sp>
    </p:spTree>
    <p:extLst>
      <p:ext uri="{BB962C8B-B14F-4D97-AF65-F5344CB8AC3E}">
        <p14:creationId xmlns:p14="http://schemas.microsoft.com/office/powerpoint/2010/main" val="375353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针对上文提出的解决大学生团队协作的构想，我们对市场上一些已有的团队或项目管理平台进行了调研分析</a:t>
            </a:r>
          </a:p>
          <a:p>
            <a:r>
              <a:rPr lang="zh-CN" altLang="zh-CN" sz="1200" kern="1200" dirty="0" smtClean="0">
                <a:solidFill>
                  <a:schemeClr val="tx1"/>
                </a:solidFill>
                <a:effectLst/>
                <a:latin typeface="+mn-lt"/>
                <a:ea typeface="+mn-ea"/>
                <a:cs typeface="+mn-cs"/>
              </a:rPr>
              <a:t>（主要是以下几个平台：</a:t>
            </a:r>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7</a:t>
            </a:fld>
            <a:endParaRPr lang="zh-CN" altLang="en-US"/>
          </a:p>
        </p:txBody>
      </p:sp>
    </p:spTree>
    <p:extLst>
      <p:ext uri="{BB962C8B-B14F-4D97-AF65-F5344CB8AC3E}">
        <p14:creationId xmlns:p14="http://schemas.microsoft.com/office/powerpoint/2010/main" val="277254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我们主要介绍其相较于我们构想的不适应性</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worktile</a:t>
            </a:r>
            <a:r>
              <a:rPr lang="zh-CN" altLang="zh-CN" sz="1200" kern="1200" dirty="0" smtClean="0">
                <a:solidFill>
                  <a:schemeClr val="tx1"/>
                </a:solidFill>
                <a:effectLst/>
                <a:latin typeface="+mn-lt"/>
                <a:ea typeface="+mn-ea"/>
                <a:cs typeface="+mn-cs"/>
              </a:rPr>
              <a:t>的不适应性：一是没有涉及成员考核问题；二是没有解决缺少开会地点的问题；三是任务直接隶属于项目，没有体现阶段性。</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imo</a:t>
            </a:r>
            <a:r>
              <a:rPr lang="zh-CN" altLang="zh-CN" sz="1200" kern="1200" dirty="0" smtClean="0">
                <a:solidFill>
                  <a:schemeClr val="tx1"/>
                </a:solidFill>
                <a:effectLst/>
                <a:latin typeface="+mn-lt"/>
                <a:ea typeface="+mn-ea"/>
                <a:cs typeface="+mn-cs"/>
              </a:rPr>
              <a:t>不适应主要是因为企业是账号的所有者，无法大规模普遍使用；并且它立足企业沟通，给团队合作和项目管理带来的效力不明显。</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今目标平台的功能很繁杂，且是根据企业特性设计，不适合学生群体使用；云存储空间也需要购买；另外它是一款客户端软件，便捷性不高（换台机器就会面临无法进行工作的窘境）</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tower</a:t>
            </a:r>
            <a:r>
              <a:rPr lang="zh-CN" altLang="zh-CN" sz="1200" kern="1200" dirty="0" smtClean="0">
                <a:solidFill>
                  <a:schemeClr val="tx1"/>
                </a:solidFill>
                <a:effectLst/>
                <a:latin typeface="+mn-lt"/>
                <a:ea typeface="+mn-ea"/>
                <a:cs typeface="+mn-cs"/>
              </a:rPr>
              <a:t>不适应性体现在：免费版除了数量及存储限制外，还不支持灾难恢复，不保证安全性；另外它的文件管理不合适</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只有总的文件管理目录，成员无法针对任务上传文件</a:t>
            </a:r>
            <a:r>
              <a:rPr lang="zh-CN" altLang="zh-CN" sz="1200" strike="noStrike" kern="1200" dirty="0" smtClean="0">
                <a:solidFill>
                  <a:schemeClr val="tx1"/>
                </a:solidFill>
                <a:effectLst/>
                <a:latin typeface="+mn-lt"/>
                <a:ea typeface="+mn-ea"/>
                <a:cs typeface="+mn-cs"/>
              </a:rPr>
              <a:t>；任务日程不能自动地添加到日历上。</a:t>
            </a:r>
            <a:endParaRPr lang="en-US" altLang="zh-CN" sz="1200"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teambition</a:t>
            </a:r>
            <a:r>
              <a:rPr lang="zh-CN" altLang="zh-CN" sz="1200" kern="1200" dirty="0" smtClean="0">
                <a:solidFill>
                  <a:schemeClr val="tx1"/>
                </a:solidFill>
                <a:effectLst/>
                <a:latin typeface="+mn-lt"/>
                <a:ea typeface="+mn-ea"/>
                <a:cs typeface="+mn-cs"/>
              </a:rPr>
              <a:t>的不适应性主要</a:t>
            </a:r>
            <a:r>
              <a:rPr lang="zh-CN" altLang="en-US" sz="1200" kern="1200" dirty="0" smtClean="0">
                <a:solidFill>
                  <a:schemeClr val="tx1"/>
                </a:solidFill>
                <a:effectLst/>
                <a:latin typeface="+mn-lt"/>
                <a:ea typeface="+mn-ea"/>
                <a:cs typeface="+mn-cs"/>
              </a:rPr>
              <a:t>同样是</a:t>
            </a:r>
            <a:r>
              <a:rPr lang="zh-CN" altLang="zh-CN" sz="1200" kern="1200" dirty="0" smtClean="0">
                <a:solidFill>
                  <a:schemeClr val="tx1"/>
                </a:solidFill>
                <a:effectLst/>
                <a:latin typeface="+mn-lt"/>
                <a:ea typeface="+mn-ea"/>
                <a:cs typeface="+mn-cs"/>
              </a:rPr>
              <a:t>没有涉及成员考核问题；以及日程管理不适应，</a:t>
            </a:r>
            <a:r>
              <a:rPr lang="zh-CN" altLang="en-US" sz="1200" kern="1200" dirty="0" smtClean="0">
                <a:solidFill>
                  <a:schemeClr val="tx1"/>
                </a:solidFill>
                <a:effectLst/>
                <a:latin typeface="+mn-lt"/>
                <a:ea typeface="+mn-ea"/>
                <a:cs typeface="+mn-cs"/>
              </a:rPr>
              <a:t>任务与日程分离</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8</a:t>
            </a:fld>
            <a:endParaRPr lang="zh-CN" altLang="en-US"/>
          </a:p>
        </p:txBody>
      </p:sp>
    </p:spTree>
    <p:extLst>
      <p:ext uri="{BB962C8B-B14F-4D97-AF65-F5344CB8AC3E}">
        <p14:creationId xmlns:p14="http://schemas.microsoft.com/office/powerpoint/2010/main" val="1287041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然后我们对与大学生相关商家进行了调查，共发放调查文件</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份。对学习机构、餐饮、娱乐、学习软件等几种商家进行调查</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从中我们可以看出：</a:t>
            </a:r>
          </a:p>
          <a:p>
            <a:pPr lvl="0"/>
            <a:r>
              <a:rPr lang="zh-CN" altLang="zh-CN" sz="1200" kern="1200" dirty="0" smtClean="0">
                <a:solidFill>
                  <a:schemeClr val="tx1"/>
                </a:solidFill>
                <a:effectLst/>
                <a:latin typeface="+mn-lt"/>
                <a:ea typeface="+mn-ea"/>
                <a:cs typeface="+mn-cs"/>
              </a:rPr>
              <a:t>商家为了扩大市场，</a:t>
            </a:r>
            <a:r>
              <a:rPr lang="en-US" altLang="zh-CN" sz="1200" kern="1200" dirty="0" smtClean="0">
                <a:solidFill>
                  <a:schemeClr val="tx1"/>
                </a:solidFill>
                <a:effectLst/>
                <a:latin typeface="+mn-lt"/>
                <a:ea typeface="+mn-ea"/>
                <a:cs typeface="+mn-cs"/>
              </a:rPr>
              <a:t>56%</a:t>
            </a:r>
            <a:r>
              <a:rPr lang="zh-CN" altLang="zh-CN" sz="1200" kern="1200" dirty="0" smtClean="0">
                <a:solidFill>
                  <a:schemeClr val="tx1"/>
                </a:solidFill>
                <a:effectLst/>
                <a:latin typeface="+mn-lt"/>
                <a:ea typeface="+mn-ea"/>
                <a:cs typeface="+mn-cs"/>
              </a:rPr>
              <a:t>是愿意与平台合作，通过</a:t>
            </a:r>
            <a:r>
              <a:rPr lang="zh-CN" altLang="en-US" sz="1200" kern="1200" dirty="0" smtClean="0">
                <a:solidFill>
                  <a:schemeClr val="tx1"/>
                </a:solidFill>
                <a:effectLst/>
                <a:latin typeface="+mn-lt"/>
                <a:ea typeface="+mn-ea"/>
                <a:cs typeface="+mn-cs"/>
              </a:rPr>
              <a:t>电子广告</a:t>
            </a:r>
            <a:r>
              <a:rPr lang="zh-CN" altLang="zh-CN" sz="1200" kern="1200" dirty="0" smtClean="0">
                <a:solidFill>
                  <a:schemeClr val="tx1"/>
                </a:solidFill>
                <a:effectLst/>
                <a:latin typeface="+mn-lt"/>
                <a:ea typeface="+mn-ea"/>
                <a:cs typeface="+mn-cs"/>
              </a:rPr>
              <a:t>来扩大自己的知名度和用户群</a:t>
            </a:r>
          </a:p>
          <a:p>
            <a:pPr lvl="0"/>
            <a:r>
              <a:rPr lang="en-US" altLang="zh-CN" sz="1200" kern="1200" dirty="0" smtClean="0">
                <a:solidFill>
                  <a:schemeClr val="tx1"/>
                </a:solidFill>
                <a:effectLst/>
                <a:latin typeface="+mn-lt"/>
                <a:ea typeface="+mn-ea"/>
                <a:cs typeface="+mn-cs"/>
              </a:rPr>
              <a:t>64%</a:t>
            </a:r>
            <a:r>
              <a:rPr lang="zh-CN" altLang="zh-CN" sz="1200" kern="1200" dirty="0" smtClean="0">
                <a:solidFill>
                  <a:schemeClr val="tx1"/>
                </a:solidFill>
                <a:effectLst/>
                <a:latin typeface="+mn-lt"/>
                <a:ea typeface="+mn-ea"/>
                <a:cs typeface="+mn-cs"/>
              </a:rPr>
              <a:t>商家对于现在的宣传效果感到一般，如果有组织主动联系商家，在资金允许的情况下，大多数商家都愿意在其平台上打广告</a:t>
            </a:r>
          </a:p>
          <a:p>
            <a:r>
              <a:rPr lang="en-US" altLang="zh-CN" sz="1200" kern="1200" dirty="0" smtClean="0">
                <a:solidFill>
                  <a:schemeClr val="tx1"/>
                </a:solidFill>
                <a:effectLst/>
                <a:latin typeface="+mn-lt"/>
                <a:ea typeface="+mn-ea"/>
                <a:cs typeface="+mn-cs"/>
              </a:rPr>
              <a:t>81%</a:t>
            </a:r>
            <a:r>
              <a:rPr lang="zh-CN" altLang="zh-CN" sz="1200" kern="1200" dirty="0" smtClean="0">
                <a:solidFill>
                  <a:schemeClr val="tx1"/>
                </a:solidFill>
                <a:effectLst/>
                <a:latin typeface="+mn-lt"/>
                <a:ea typeface="+mn-ea"/>
                <a:cs typeface="+mn-cs"/>
              </a:rPr>
              <a:t>商家乐意与平台合作，由平台提供接口接入自己的服务，并对这一形式持有非常乐观的看法</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总结：</a:t>
            </a:r>
          </a:p>
          <a:p>
            <a:r>
              <a:rPr lang="zh-CN" altLang="zh-CN" sz="1200" kern="1200" dirty="0" smtClean="0">
                <a:solidFill>
                  <a:schemeClr val="tx1"/>
                </a:solidFill>
                <a:effectLst/>
                <a:latin typeface="+mn-lt"/>
                <a:ea typeface="+mn-ea"/>
                <a:cs typeface="+mn-cs"/>
              </a:rPr>
              <a:t>通过对市场及学生</a:t>
            </a:r>
            <a:r>
              <a:rPr lang="en-US" altLang="zh-CN" sz="1200" kern="1200" dirty="0" smtClean="0">
                <a:solidFill>
                  <a:schemeClr val="tx1"/>
                </a:solidFill>
                <a:effectLst/>
                <a:latin typeface="+mn-lt"/>
                <a:ea typeface="+mn-ea"/>
                <a:cs typeface="+mn-cs"/>
              </a:rPr>
              <a:t>&amp;</a:t>
            </a:r>
            <a:r>
              <a:rPr lang="zh-CN" altLang="zh-CN" sz="1200" kern="1200" dirty="0" smtClean="0">
                <a:solidFill>
                  <a:schemeClr val="tx1"/>
                </a:solidFill>
                <a:effectLst/>
                <a:latin typeface="+mn-lt"/>
                <a:ea typeface="+mn-ea"/>
                <a:cs typeface="+mn-cs"/>
              </a:rPr>
              <a:t>商家的调查，我们发现，学生们需要这样一个针对性强、经济上可行、方便简洁的平台来协助自己进行团队管理，而市场上却没有这一类型的平台或软件；另外，商家们也愿意与这类平台合作，互利共赢。所以，这一团队管理平台的确有此市场需求并且有盈利的条件。</a:t>
            </a:r>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9</a:t>
            </a:fld>
            <a:endParaRPr lang="zh-CN" altLang="en-US"/>
          </a:p>
        </p:txBody>
      </p:sp>
    </p:spTree>
    <p:extLst>
      <p:ext uri="{BB962C8B-B14F-4D97-AF65-F5344CB8AC3E}">
        <p14:creationId xmlns:p14="http://schemas.microsoft.com/office/powerpoint/2010/main" val="2474189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10</a:t>
            </a:fld>
            <a:endParaRPr lang="zh-CN" altLang="en-US"/>
          </a:p>
        </p:txBody>
      </p:sp>
    </p:spTree>
    <p:extLst>
      <p:ext uri="{BB962C8B-B14F-4D97-AF65-F5344CB8AC3E}">
        <p14:creationId xmlns:p14="http://schemas.microsoft.com/office/powerpoint/2010/main" val="2083371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接着，我们对此方案提议进行了</a:t>
            </a:r>
            <a:r>
              <a:rPr lang="en-US" altLang="zh-CN" dirty="0" smtClean="0"/>
              <a:t>SWOT</a:t>
            </a:r>
            <a:r>
              <a:rPr lang="zh-CN" altLang="en-US" dirty="0" smtClean="0"/>
              <a:t>分析</a:t>
            </a:r>
            <a:endParaRPr lang="en-US" altLang="zh-CN" dirty="0" smtClean="0"/>
          </a:p>
          <a:p>
            <a:pPr lvl="0"/>
            <a:r>
              <a:rPr lang="zh-CN" altLang="en-US" dirty="0" smtClean="0"/>
              <a:t>优势：</a:t>
            </a:r>
            <a:r>
              <a:rPr lang="en-US" altLang="zh-CN" dirty="0" smtClean="0"/>
              <a:t>1.</a:t>
            </a:r>
            <a:r>
              <a:rPr lang="zh-CN" altLang="zh-CN" sz="1200" kern="1200" dirty="0" smtClean="0">
                <a:solidFill>
                  <a:schemeClr val="tx1"/>
                </a:solidFill>
                <a:effectLst/>
                <a:latin typeface="+mn-lt"/>
                <a:ea typeface="+mn-ea"/>
                <a:cs typeface="+mn-cs"/>
              </a:rPr>
              <a:t>立足学生立场，减轻他们的负担</a:t>
            </a:r>
            <a:r>
              <a:rPr lang="en-US" altLang="zh-CN" sz="1200" kern="120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跨平台运行优势</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更加方便</a:t>
            </a:r>
            <a:r>
              <a:rPr lang="en-US" altLang="zh-CN" sz="1200" kern="1200" baseline="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年轻的管理团队更能理解掌握学生的管理问题</a:t>
            </a:r>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劣势：</a:t>
            </a:r>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缺乏市场经验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无法准确预断进驻市场后的情况</a:t>
            </a:r>
            <a:r>
              <a:rPr lang="en-US" altLang="zh-CN" sz="1200" kern="120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没有品牌战略、号召力</a:t>
            </a:r>
            <a:r>
              <a:rPr lang="en-US" altLang="zh-CN" sz="1200" kern="1200" baseline="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前期资金回收缓慢</a:t>
            </a:r>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机会：</a:t>
            </a:r>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市面上没有针对大学生设计的团队管理平台</a:t>
            </a:r>
            <a:r>
              <a:rPr lang="en-US" altLang="zh-CN" sz="1200" kern="1200" baseline="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有很多开源平台（我们可以借助其来提高开发效率）</a:t>
            </a:r>
            <a:r>
              <a:rPr lang="en-US" altLang="zh-CN" sz="1200" kern="1200" baseline="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宣传单充满校园</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效果不佳并且浪费资源，广告商希望有能进入校园的平台</a:t>
            </a:r>
            <a:endParaRPr lang="en-US" altLang="zh-CN" sz="1200" kern="1200" dirty="0" smtClean="0">
              <a:solidFill>
                <a:schemeClr val="tx1"/>
              </a:solidFill>
              <a:effectLst/>
              <a:latin typeface="+mn-lt"/>
              <a:ea typeface="+mn-ea"/>
              <a:cs typeface="+mn-cs"/>
            </a:endParaRPr>
          </a:p>
          <a:p>
            <a:pPr lvl="0"/>
            <a:r>
              <a:rPr lang="zh-CN" altLang="en-US" dirty="0" smtClean="0"/>
              <a:t>威胁：</a:t>
            </a:r>
            <a:r>
              <a:rPr lang="en-US" altLang="zh-CN" dirty="0" smtClean="0"/>
              <a:t>1. </a:t>
            </a:r>
            <a:r>
              <a:rPr lang="zh-CN" altLang="zh-CN" sz="1200" kern="1200" dirty="0" smtClean="0">
                <a:solidFill>
                  <a:schemeClr val="tx1"/>
                </a:solidFill>
                <a:effectLst/>
                <a:latin typeface="+mn-lt"/>
                <a:ea typeface="+mn-ea"/>
                <a:cs typeface="+mn-cs"/>
              </a:rPr>
              <a:t>广告商没有高信任度，合作期不长</a:t>
            </a:r>
            <a:r>
              <a:rPr lang="en-US" altLang="zh-CN" sz="1200" kern="1200" baseline="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相似产品很多，竞争力大</a:t>
            </a:r>
            <a:endParaRPr lang="zh-CN" altLang="en-US" dirty="0"/>
          </a:p>
        </p:txBody>
      </p:sp>
      <p:sp>
        <p:nvSpPr>
          <p:cNvPr id="4" name="灯片编号占位符 3"/>
          <p:cNvSpPr>
            <a:spLocks noGrp="1"/>
          </p:cNvSpPr>
          <p:nvPr>
            <p:ph type="sldNum" sz="quarter" idx="10"/>
          </p:nvPr>
        </p:nvSpPr>
        <p:spPr/>
        <p:txBody>
          <a:bodyPr/>
          <a:lstStyle/>
          <a:p>
            <a:fld id="{4E2DA0DE-09F4-44E4-887A-46301D075128}" type="slidenum">
              <a:rPr lang="zh-CN" altLang="en-US" smtClean="0"/>
              <a:t>11</a:t>
            </a:fld>
            <a:endParaRPr lang="zh-CN" altLang="en-US"/>
          </a:p>
        </p:txBody>
      </p:sp>
    </p:spTree>
    <p:extLst>
      <p:ext uri="{BB962C8B-B14F-4D97-AF65-F5344CB8AC3E}">
        <p14:creationId xmlns:p14="http://schemas.microsoft.com/office/powerpoint/2010/main" val="122538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424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908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0884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509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64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181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984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465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443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234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255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674D2DF-EA40-424B-9200-EEB89F240BBC}" type="datetimeFigureOut">
              <a:rPr lang="zh-CN" altLang="en-US" smtClean="0">
                <a:solidFill>
                  <a:prstClr val="black">
                    <a:tint val="75000"/>
                  </a:prstClr>
                </a:solidFill>
              </a:rPr>
              <a:pPr/>
              <a:t>2015/7/14</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700C422-8648-4504-BD31-0470E17558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2264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jpg"/><Relationship Id="rId7" Type="http://schemas.openxmlformats.org/officeDocument/2006/relationships/image" Target="../media/image24.e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image" Target="../media/image22.jpeg"/><Relationship Id="rId10" Type="http://schemas.openxmlformats.org/officeDocument/2006/relationships/image" Target="../media/image15.png"/><Relationship Id="rId4" Type="http://schemas.openxmlformats.org/officeDocument/2006/relationships/image" Target="../media/image21.jpeg"/><Relationship Id="rId9" Type="http://schemas.openxmlformats.org/officeDocument/2006/relationships/image" Target="../media/image26.e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chart" Target="../charts/chart1.xml"/><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46.jpe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0492"/>
            <a:ext cx="12192000" cy="2908453"/>
          </a:xfrm>
          <a:prstGeom prst="rect">
            <a:avLst/>
          </a:prstGeom>
          <a:solidFill>
            <a:schemeClr val="bg1">
              <a:lumMod val="7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430"/>
            <a:r>
              <a:rPr lang="en-US" altLang="zh-CN" sz="8000" b="1" i="1" kern="100" spc="-150">
                <a:solidFill>
                  <a:schemeClr val="tx1">
                    <a:lumMod val="75000"/>
                    <a:lumOff val="25000"/>
                  </a:schemeClr>
                </a:solidFill>
                <a:latin typeface="Algerian" panose="04020705040A02060702" pitchFamily="82" charset="0"/>
                <a:ea typeface="华文行楷" panose="02010800040101010101" pitchFamily="2" charset="-122"/>
                <a:cs typeface="Times New Roman" panose="02020603050405020304" pitchFamily="18" charset="0"/>
              </a:rPr>
              <a:t>Strangeraise</a:t>
            </a:r>
            <a:endParaRPr lang="zh-CN" altLang="zh-CN" sz="3200" kern="100" spc="-150">
              <a:solidFill>
                <a:schemeClr val="tx1">
                  <a:lumMod val="75000"/>
                  <a:lumOff val="25000"/>
                </a:schemeClr>
              </a:solidFill>
              <a:latin typeface="Calibri" panose="020F0502020204030204" pitchFamily="34" charset="0"/>
              <a:cs typeface="Times New Roman" panose="02020603050405020304" pitchFamily="18" charset="0"/>
            </a:endParaRPr>
          </a:p>
          <a:p>
            <a:pPr marL="182563" algn="ctr">
              <a:lnSpc>
                <a:spcPts val="4000"/>
              </a:lnSpc>
            </a:pPr>
            <a:r>
              <a:rPr lang="en-US" altLang="zh-CN" sz="4400" i="1" kern="100" spc="-300" smtClean="0">
                <a:solidFill>
                  <a:schemeClr val="tx1">
                    <a:lumMod val="75000"/>
                    <a:lumOff val="25000"/>
                  </a:schemeClr>
                </a:solidFill>
                <a:latin typeface="Estrangelo Edessa" panose="03080600000000000000" pitchFamily="66" charset="0"/>
                <a:ea typeface="华文行楷" panose="02010800040101010101" pitchFamily="2" charset="-122"/>
                <a:cs typeface="Times New Roman" panose="02020603050405020304" pitchFamily="18" charset="0"/>
              </a:rPr>
              <a:t>                 ——</a:t>
            </a:r>
            <a:r>
              <a:rPr lang="en-US" altLang="zh-CN" sz="4400" i="1" kern="100" spc="-300">
                <a:solidFill>
                  <a:schemeClr val="tx1">
                    <a:lumMod val="75000"/>
                    <a:lumOff val="25000"/>
                  </a:schemeClr>
                </a:solidFill>
                <a:latin typeface="Estrangelo Edessa" panose="03080600000000000000" pitchFamily="66" charset="0"/>
                <a:ea typeface="华文行楷" panose="02010800040101010101" pitchFamily="2" charset="-122"/>
                <a:cs typeface="Times New Roman" panose="02020603050405020304" pitchFamily="18" charset="0"/>
              </a:rPr>
              <a:t>an entrepreneurial platform </a:t>
            </a:r>
            <a:r>
              <a:rPr lang="en-US" altLang="zh-CN" sz="4400" i="1" kern="100" spc="-300">
                <a:solidFill>
                  <a:schemeClr val="tx1">
                    <a:lumMod val="75000"/>
                    <a:lumOff val="25000"/>
                  </a:schemeClr>
                </a:solidFill>
                <a:latin typeface="Estrangelo Edessa" panose="03080600000000000000" pitchFamily="66" charset="0"/>
                <a:ea typeface="华文行楷" panose="02010800040101010101" pitchFamily="2" charset="-122"/>
                <a:cs typeface="Times New Roman" panose="02020603050405020304" pitchFamily="18" charset="0"/>
              </a:rPr>
              <a:t>for </a:t>
            </a:r>
            <a:r>
              <a:rPr lang="en-US" altLang="zh-CN" sz="4400" i="1" kern="100" spc="-300" smtClean="0">
                <a:solidFill>
                  <a:schemeClr val="tx1">
                    <a:lumMod val="75000"/>
                    <a:lumOff val="25000"/>
                  </a:schemeClr>
                </a:solidFill>
                <a:latin typeface="Estrangelo Edessa" panose="03080600000000000000" pitchFamily="66" charset="0"/>
                <a:ea typeface="华文行楷" panose="02010800040101010101" pitchFamily="2" charset="-122"/>
                <a:cs typeface="Times New Roman" panose="02020603050405020304" pitchFamily="18" charset="0"/>
              </a:rPr>
              <a:t>undergraduates      </a:t>
            </a:r>
            <a:endParaRPr lang="zh-CN" altLang="zh-CN" sz="1600" kern="100" spc="-300">
              <a:solidFill>
                <a:schemeClr val="tx1">
                  <a:lumMod val="75000"/>
                  <a:lumOff val="25000"/>
                </a:schemeClr>
              </a:solidFill>
              <a:latin typeface="Calibri" panose="020F0502020204030204" pitchFamily="34" charset="0"/>
              <a:cs typeface="Times New Roman" panose="02020603050405020304" pitchFamily="18" charset="0"/>
            </a:endParaRPr>
          </a:p>
        </p:txBody>
      </p:sp>
      <p:sp>
        <p:nvSpPr>
          <p:cNvPr id="3" name="矩形 2"/>
          <p:cNvSpPr/>
          <p:nvPr/>
        </p:nvSpPr>
        <p:spPr>
          <a:xfrm>
            <a:off x="7382577" y="4908945"/>
            <a:ext cx="4186991" cy="769441"/>
          </a:xfrm>
          <a:prstGeom prst="rect">
            <a:avLst/>
          </a:prstGeom>
        </p:spPr>
        <p:txBody>
          <a:bodyPr wrap="square">
            <a:spAutoFit/>
          </a:bodyPr>
          <a:lstStyle/>
          <a:p>
            <a:pPr algn="ctr"/>
            <a:r>
              <a:rPr lang="en-US" altLang="zh-CN" sz="4400" b="1" smtClean="0">
                <a:solidFill>
                  <a:schemeClr val="tx1">
                    <a:lumMod val="75000"/>
                    <a:lumOff val="25000"/>
                  </a:schemeClr>
                </a:solidFill>
                <a:latin typeface="方正舒体" panose="02010601030101010101" pitchFamily="2" charset="-122"/>
                <a:ea typeface="方正舒体" panose="02010601030101010101" pitchFamily="2" charset="-122"/>
              </a:rPr>
              <a:t>BJTU  CNVS</a:t>
            </a:r>
            <a:endParaRPr lang="zh-CN" altLang="en-US" sz="5400" b="1" dirty="0">
              <a:solidFill>
                <a:schemeClr val="tx1">
                  <a:lumMod val="75000"/>
                  <a:lumOff val="2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24820256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1"/>
          <p:cNvSpPr>
            <a:spLocks noChangeArrowheads="1"/>
          </p:cNvSpPr>
          <p:nvPr/>
        </p:nvSpPr>
        <p:spPr bwMode="auto">
          <a:xfrm>
            <a:off x="1116013" y="339725"/>
            <a:ext cx="24902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rPr>
              <a:t>目录</a:t>
            </a:r>
            <a:endParaRPr lang="zh-CN" altLang="en-US" sz="4000" dirty="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endParaRPr>
          </a:p>
        </p:txBody>
      </p:sp>
      <p:pic>
        <p:nvPicPr>
          <p:cNvPr id="104" name="图片 38"/>
          <p:cNvPicPr>
            <a:picLocks noChangeAspect="1" noChangeArrowheads="1"/>
          </p:cNvPicPr>
          <p:nvPr/>
        </p:nvPicPr>
        <p:blipFill rotWithShape="1">
          <a:blip r:embed="rId3">
            <a:extLst>
              <a:ext uri="{28A0092B-C50C-407E-A947-70E740481C1C}">
                <a14:useLocalDpi xmlns:a14="http://schemas.microsoft.com/office/drawing/2010/main" val="0"/>
              </a:ext>
            </a:extLst>
          </a:blip>
          <a:srcRect l="4711" t="16188" b="42880"/>
          <a:stretch/>
        </p:blipFill>
        <p:spPr bwMode="auto">
          <a:xfrm>
            <a:off x="3679375" y="1291501"/>
            <a:ext cx="6798338" cy="151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组合 104"/>
          <p:cNvGrpSpPr/>
          <p:nvPr/>
        </p:nvGrpSpPr>
        <p:grpSpPr>
          <a:xfrm>
            <a:off x="1167681" y="1283443"/>
            <a:ext cx="2349814" cy="1514075"/>
            <a:chOff x="1116013" y="1283443"/>
            <a:chExt cx="2349814" cy="1514075"/>
          </a:xfrm>
        </p:grpSpPr>
        <p:sp>
          <p:nvSpPr>
            <p:cNvPr id="106" name="矩形 31"/>
            <p:cNvSpPr>
              <a:spLocks noChangeArrowheads="1"/>
            </p:cNvSpPr>
            <p:nvPr/>
          </p:nvSpPr>
          <p:spPr bwMode="auto">
            <a:xfrm>
              <a:off x="1116013" y="1283443"/>
              <a:ext cx="2349814" cy="1514075"/>
            </a:xfrm>
            <a:prstGeom prst="rect">
              <a:avLst/>
            </a:prstGeom>
            <a:solidFill>
              <a:srgbClr val="FEC956"/>
            </a:solidFill>
            <a:ln w="9525">
              <a:no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b="1">
                  <a:solidFill>
                    <a:srgbClr val="FFFFFF"/>
                  </a:solidFill>
                  <a:latin typeface="黑体" panose="02010609060101010101" pitchFamily="49" charset="-122"/>
                  <a:ea typeface="黑体" panose="02010609060101010101" pitchFamily="49" charset="-122"/>
                </a:rPr>
                <a:t> </a:t>
              </a: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Find    </a:t>
              </a:r>
            </a:p>
            <a:p>
              <a:pPr algn="ctr" eaLnBrk="1" hangingPunct="1">
                <a:buFont typeface="Arial" panose="020B0604020202020204" pitchFamily="34" charset="0"/>
                <a:buNone/>
              </a:pPr>
              <a:r>
                <a:rPr lang="en-US" altLang="zh-CN" sz="2800" b="1">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Problem</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07" name="图片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607" y="1646945"/>
              <a:ext cx="735647" cy="735647"/>
            </a:xfrm>
            <a:prstGeom prst="rect">
              <a:avLst/>
            </a:prstGeom>
          </p:spPr>
        </p:pic>
      </p:grpSp>
      <p:grpSp>
        <p:nvGrpSpPr>
          <p:cNvPr id="108" name="组合 107"/>
          <p:cNvGrpSpPr/>
          <p:nvPr/>
        </p:nvGrpSpPr>
        <p:grpSpPr>
          <a:xfrm>
            <a:off x="1148945" y="2947428"/>
            <a:ext cx="2359044" cy="3205578"/>
            <a:chOff x="1097277" y="2947428"/>
            <a:chExt cx="2359044" cy="3205578"/>
          </a:xfrm>
        </p:grpSpPr>
        <p:sp>
          <p:nvSpPr>
            <p:cNvPr id="109" name="矩形 27"/>
            <p:cNvSpPr>
              <a:spLocks noChangeArrowheads="1"/>
            </p:cNvSpPr>
            <p:nvPr/>
          </p:nvSpPr>
          <p:spPr bwMode="auto">
            <a:xfrm>
              <a:off x="1097277" y="2947428"/>
              <a:ext cx="2359044" cy="3205578"/>
            </a:xfrm>
            <a:prstGeom prst="rect">
              <a:avLst/>
            </a:prstGeom>
            <a:solidFill>
              <a:srgbClr val="89C4F4"/>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Problem</a:t>
              </a: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0" name="图片 1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8837" y="3521004"/>
              <a:ext cx="684843" cy="925267"/>
            </a:xfrm>
            <a:prstGeom prst="rect">
              <a:avLst/>
            </a:prstGeom>
          </p:spPr>
        </p:pic>
      </p:grpSp>
      <p:grpSp>
        <p:nvGrpSpPr>
          <p:cNvPr id="111" name="组合 110"/>
          <p:cNvGrpSpPr/>
          <p:nvPr/>
        </p:nvGrpSpPr>
        <p:grpSpPr>
          <a:xfrm>
            <a:off x="3657882" y="2958276"/>
            <a:ext cx="2354186" cy="1498843"/>
            <a:chOff x="3606214" y="2958276"/>
            <a:chExt cx="2354186" cy="1498843"/>
          </a:xfrm>
        </p:grpSpPr>
        <p:sp>
          <p:nvSpPr>
            <p:cNvPr id="112" name="矩形 33"/>
            <p:cNvSpPr>
              <a:spLocks noChangeArrowheads="1"/>
            </p:cNvSpPr>
            <p:nvPr/>
          </p:nvSpPr>
          <p:spPr bwMode="auto">
            <a:xfrm>
              <a:off x="3606214" y="2958276"/>
              <a:ext cx="2354186" cy="1498843"/>
            </a:xfrm>
            <a:prstGeom prst="rect">
              <a:avLst/>
            </a:prstGeom>
            <a:solidFill>
              <a:srgbClr val="C3D69B"/>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The Solution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3" name="图片 1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4575" y="2994742"/>
              <a:ext cx="849664" cy="849664"/>
            </a:xfrm>
            <a:prstGeom prst="rect">
              <a:avLst/>
            </a:prstGeom>
          </p:spPr>
        </p:pic>
      </p:grpSp>
      <p:grpSp>
        <p:nvGrpSpPr>
          <p:cNvPr id="114" name="组合 113"/>
          <p:cNvGrpSpPr/>
          <p:nvPr/>
        </p:nvGrpSpPr>
        <p:grpSpPr>
          <a:xfrm>
            <a:off x="3662254" y="4612664"/>
            <a:ext cx="2349814" cy="1519421"/>
            <a:chOff x="3610586" y="4612664"/>
            <a:chExt cx="2349814" cy="1519421"/>
          </a:xfrm>
        </p:grpSpPr>
        <p:sp>
          <p:nvSpPr>
            <p:cNvPr id="115" name="矩形 34"/>
            <p:cNvSpPr>
              <a:spLocks noChangeArrowheads="1"/>
            </p:cNvSpPr>
            <p:nvPr/>
          </p:nvSpPr>
          <p:spPr bwMode="auto">
            <a:xfrm>
              <a:off x="3610586" y="4612664"/>
              <a:ext cx="2349814" cy="1519421"/>
            </a:xfrm>
            <a:prstGeom prst="rect">
              <a:avLst/>
            </a:prstGeom>
            <a:solidFill>
              <a:srgbClr val="F79B4F"/>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lnSpc>
                  <a:spcPts val="2400"/>
                </a:lnSpc>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Feasibility 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6" name="图片 1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6952" y="4707269"/>
              <a:ext cx="667287" cy="667287"/>
            </a:xfrm>
            <a:prstGeom prst="rect">
              <a:avLst/>
            </a:prstGeom>
          </p:spPr>
        </p:pic>
      </p:grpSp>
      <p:grpSp>
        <p:nvGrpSpPr>
          <p:cNvPr id="117" name="组合 116"/>
          <p:cNvGrpSpPr/>
          <p:nvPr/>
        </p:nvGrpSpPr>
        <p:grpSpPr>
          <a:xfrm>
            <a:off x="6204033" y="2947428"/>
            <a:ext cx="4273680" cy="1498843"/>
            <a:chOff x="6152365" y="2947428"/>
            <a:chExt cx="2354186" cy="1498843"/>
          </a:xfrm>
        </p:grpSpPr>
        <p:sp>
          <p:nvSpPr>
            <p:cNvPr id="118" name="矩形 33"/>
            <p:cNvSpPr>
              <a:spLocks noChangeArrowheads="1"/>
            </p:cNvSpPr>
            <p:nvPr/>
          </p:nvSpPr>
          <p:spPr bwMode="auto">
            <a:xfrm>
              <a:off x="6152365" y="2947428"/>
              <a:ext cx="2354186" cy="1498843"/>
            </a:xfrm>
            <a:prstGeom prst="rect">
              <a:avLst/>
            </a:prstGeom>
            <a:solidFill>
              <a:srgbClr val="E08283"/>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262063"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System</a:t>
              </a:r>
            </a:p>
            <a:p>
              <a:pPr marL="1262063"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     Design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9" name="图片 1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9825" y="3280853"/>
              <a:ext cx="552894" cy="831992"/>
            </a:xfrm>
            <a:prstGeom prst="rect">
              <a:avLst/>
            </a:prstGeom>
          </p:spPr>
        </p:pic>
      </p:grpSp>
      <p:grpSp>
        <p:nvGrpSpPr>
          <p:cNvPr id="120" name="组合 119"/>
          <p:cNvGrpSpPr/>
          <p:nvPr/>
        </p:nvGrpSpPr>
        <p:grpSpPr>
          <a:xfrm>
            <a:off x="6198703" y="4633242"/>
            <a:ext cx="4279010" cy="1498843"/>
            <a:chOff x="6147035" y="4633242"/>
            <a:chExt cx="4279010" cy="1498843"/>
          </a:xfrm>
        </p:grpSpPr>
        <p:sp>
          <p:nvSpPr>
            <p:cNvPr id="121" name="矩形 33"/>
            <p:cNvSpPr>
              <a:spLocks noChangeArrowheads="1"/>
            </p:cNvSpPr>
            <p:nvPr/>
          </p:nvSpPr>
          <p:spPr bwMode="auto">
            <a:xfrm>
              <a:off x="6147035" y="4633242"/>
              <a:ext cx="4279010" cy="1498843"/>
            </a:xfrm>
            <a:prstGeom prst="rect">
              <a:avLst/>
            </a:prstGeom>
            <a:solidFill>
              <a:srgbClr val="3FC380"/>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Implementation </a:t>
              </a:r>
            </a:p>
            <a:p>
              <a:pPr algn="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&amp; Promotion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22" name="图片 1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9088" y="5040912"/>
              <a:ext cx="1205015" cy="840862"/>
            </a:xfrm>
            <a:prstGeom prst="rect">
              <a:avLst/>
            </a:prstGeom>
          </p:spPr>
        </p:pic>
      </p:grpSp>
      <p:pic>
        <p:nvPicPr>
          <p:cNvPr id="24" name="遮罩"/>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9426"/>
            <a:ext cx="12192001" cy="6858000"/>
          </a:xfrm>
          <a:prstGeom prst="rect">
            <a:avLst/>
          </a:prstGeom>
        </p:spPr>
      </p:pic>
    </p:spTree>
    <p:extLst>
      <p:ext uri="{BB962C8B-B14F-4D97-AF65-F5344CB8AC3E}">
        <p14:creationId xmlns:p14="http://schemas.microsoft.com/office/powerpoint/2010/main" val="20489489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9"/>
                                          </p:stCondLst>
                                        </p:cTn>
                                        <p:tgtEl>
                                          <p:spTgt spid="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1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9"/>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9"/>
                                          </p:stCondLst>
                                        </p:cTn>
                                        <p:tgtEl>
                                          <p:spTgt spid="1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2" presetClass="exit" presetSubtype="0" fill="hold" nodeType="clickEffect">
                                  <p:stCondLst>
                                    <p:cond delay="0"/>
                                  </p:stCondLst>
                                  <p:childTnLst>
                                    <p:animScale>
                                      <p:cBhvr>
                                        <p:cTn id="22" dur="1000" accel="50000">
                                          <p:stCondLst>
                                            <p:cond delay="0"/>
                                          </p:stCondLst>
                                        </p:cTn>
                                        <p:tgtEl>
                                          <p:spTgt spid="10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 dur="1000" accel="50000">
                                          <p:stCondLst>
                                            <p:cond delay="0"/>
                                          </p:stCondLst>
                                        </p:cTn>
                                        <p:tgtEl>
                                          <p:spTgt spid="104"/>
                                        </p:tgtEl>
                                        <p:attrNameLst>
                                          <p:attrName>ppt_x</p:attrName>
                                          <p:attrName>ppt_y</p:attrName>
                                        </p:attrNameLst>
                                      </p:cBhvr>
                                    </p:animMotion>
                                    <p:animEffect transition="out" filter="fade">
                                      <p:cBhvr>
                                        <p:cTn id="24" dur="1000"/>
                                        <p:tgtEl>
                                          <p:spTgt spid="104"/>
                                        </p:tgtEl>
                                      </p:cBhvr>
                                    </p:animEffect>
                                    <p:set>
                                      <p:cBhvr>
                                        <p:cTn id="25" dur="1" fill="hold">
                                          <p:stCondLst>
                                            <p:cond delay="999"/>
                                          </p:stCondLst>
                                        </p:cTn>
                                        <p:tgtEl>
                                          <p:spTgt spid="104"/>
                                        </p:tgtEl>
                                        <p:attrNameLst>
                                          <p:attrName>style.visibility</p:attrName>
                                        </p:attrNameLst>
                                      </p:cBhvr>
                                      <p:to>
                                        <p:strVal val="hidden"/>
                                      </p:to>
                                    </p:set>
                                  </p:childTnLst>
                                </p:cTn>
                              </p:par>
                              <p:par>
                                <p:cTn id="26" presetID="52" presetClass="exit" presetSubtype="0" fill="hold" nodeType="withEffect">
                                  <p:stCondLst>
                                    <p:cond delay="0"/>
                                  </p:stCondLst>
                                  <p:childTnLst>
                                    <p:animScale>
                                      <p:cBhvr>
                                        <p:cTn id="27" dur="1000" accel="50000">
                                          <p:stCondLst>
                                            <p:cond delay="0"/>
                                          </p:stCondLst>
                                        </p:cTn>
                                        <p:tgtEl>
                                          <p:spTgt spid="12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 dur="1000" accel="50000">
                                          <p:stCondLst>
                                            <p:cond delay="0"/>
                                          </p:stCondLst>
                                        </p:cTn>
                                        <p:tgtEl>
                                          <p:spTgt spid="120"/>
                                        </p:tgtEl>
                                        <p:attrNameLst>
                                          <p:attrName>ppt_x</p:attrName>
                                          <p:attrName>ppt_y</p:attrName>
                                        </p:attrNameLst>
                                      </p:cBhvr>
                                    </p:animMotion>
                                    <p:animEffect transition="out" filter="fade">
                                      <p:cBhvr>
                                        <p:cTn id="29" dur="1000"/>
                                        <p:tgtEl>
                                          <p:spTgt spid="120"/>
                                        </p:tgtEl>
                                      </p:cBhvr>
                                    </p:animEffect>
                                    <p:set>
                                      <p:cBhvr>
                                        <p:cTn id="30" dur="1" fill="hold">
                                          <p:stCondLst>
                                            <p:cond delay="999"/>
                                          </p:stCondLst>
                                        </p:cTn>
                                        <p:tgtEl>
                                          <p:spTgt spid="120"/>
                                        </p:tgtEl>
                                        <p:attrNameLst>
                                          <p:attrName>style.visibility</p:attrName>
                                        </p:attrNameLst>
                                      </p:cBhvr>
                                      <p:to>
                                        <p:strVal val="hidden"/>
                                      </p:to>
                                    </p:set>
                                  </p:childTnLst>
                                </p:cTn>
                              </p:par>
                              <p:par>
                                <p:cTn id="31" presetID="52" presetClass="exit" presetSubtype="0" fill="hold" nodeType="withEffect">
                                  <p:stCondLst>
                                    <p:cond delay="0"/>
                                  </p:stCondLst>
                                  <p:childTnLst>
                                    <p:animScale>
                                      <p:cBhvr>
                                        <p:cTn id="32" dur="1000" accel="50000">
                                          <p:stCondLst>
                                            <p:cond delay="0"/>
                                          </p:stCondLst>
                                        </p:cTn>
                                        <p:tgtEl>
                                          <p:spTgt spid="11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3" dur="1000" accel="50000">
                                          <p:stCondLst>
                                            <p:cond delay="0"/>
                                          </p:stCondLst>
                                        </p:cTn>
                                        <p:tgtEl>
                                          <p:spTgt spid="117"/>
                                        </p:tgtEl>
                                        <p:attrNameLst>
                                          <p:attrName>ppt_x</p:attrName>
                                          <p:attrName>ppt_y</p:attrName>
                                        </p:attrNameLst>
                                      </p:cBhvr>
                                    </p:animMotion>
                                    <p:animEffect transition="out" filter="fade">
                                      <p:cBhvr>
                                        <p:cTn id="34" dur="1000"/>
                                        <p:tgtEl>
                                          <p:spTgt spid="117"/>
                                        </p:tgtEl>
                                      </p:cBhvr>
                                    </p:animEffect>
                                    <p:set>
                                      <p:cBhvr>
                                        <p:cTn id="35" dur="1" fill="hold">
                                          <p:stCondLst>
                                            <p:cond delay="999"/>
                                          </p:stCondLst>
                                        </p:cTn>
                                        <p:tgtEl>
                                          <p:spTgt spid="117"/>
                                        </p:tgtEl>
                                        <p:attrNameLst>
                                          <p:attrName>style.visibility</p:attrName>
                                        </p:attrNameLst>
                                      </p:cBhvr>
                                      <p:to>
                                        <p:strVal val="hidden"/>
                                      </p:to>
                                    </p:set>
                                  </p:childTnLst>
                                </p:cTn>
                              </p:par>
                              <p:par>
                                <p:cTn id="36" presetID="52" presetClass="exit" presetSubtype="0" fill="hold" nodeType="withEffect">
                                  <p:stCondLst>
                                    <p:cond delay="0"/>
                                  </p:stCondLst>
                                  <p:childTnLst>
                                    <p:animScale>
                                      <p:cBhvr>
                                        <p:cTn id="37" dur="1000" accel="50000">
                                          <p:stCondLst>
                                            <p:cond delay="0"/>
                                          </p:stCondLst>
                                        </p:cTn>
                                        <p:tgtEl>
                                          <p:spTgt spid="111"/>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8" dur="1000" accel="50000">
                                          <p:stCondLst>
                                            <p:cond delay="0"/>
                                          </p:stCondLst>
                                        </p:cTn>
                                        <p:tgtEl>
                                          <p:spTgt spid="111"/>
                                        </p:tgtEl>
                                        <p:attrNameLst>
                                          <p:attrName>ppt_x</p:attrName>
                                          <p:attrName>ppt_y</p:attrName>
                                        </p:attrNameLst>
                                      </p:cBhvr>
                                    </p:animMotion>
                                    <p:animEffect transition="out" filter="fade">
                                      <p:cBhvr>
                                        <p:cTn id="39" dur="1000"/>
                                        <p:tgtEl>
                                          <p:spTgt spid="111"/>
                                        </p:tgtEl>
                                      </p:cBhvr>
                                    </p:animEffect>
                                    <p:set>
                                      <p:cBhvr>
                                        <p:cTn id="40" dur="1" fill="hold">
                                          <p:stCondLst>
                                            <p:cond delay="999"/>
                                          </p:stCondLst>
                                        </p:cTn>
                                        <p:tgtEl>
                                          <p:spTgt spid="111"/>
                                        </p:tgtEl>
                                        <p:attrNameLst>
                                          <p:attrName>style.visibility</p:attrName>
                                        </p:attrNameLst>
                                      </p:cBhvr>
                                      <p:to>
                                        <p:strVal val="hidden"/>
                                      </p:to>
                                    </p:set>
                                  </p:childTnLst>
                                </p:cTn>
                              </p:par>
                              <p:par>
                                <p:cTn id="41" presetID="52" presetClass="exit" presetSubtype="0" fill="hold" nodeType="withEffect">
                                  <p:stCondLst>
                                    <p:cond delay="0"/>
                                  </p:stCondLst>
                                  <p:childTnLst>
                                    <p:animScale>
                                      <p:cBhvr>
                                        <p:cTn id="42" dur="1000" accel="50000">
                                          <p:stCondLst>
                                            <p:cond delay="0"/>
                                          </p:stCondLst>
                                        </p:cTn>
                                        <p:tgtEl>
                                          <p:spTgt spid="10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3" dur="1000" accel="50000">
                                          <p:stCondLst>
                                            <p:cond delay="0"/>
                                          </p:stCondLst>
                                        </p:cTn>
                                        <p:tgtEl>
                                          <p:spTgt spid="108"/>
                                        </p:tgtEl>
                                        <p:attrNameLst>
                                          <p:attrName>ppt_x</p:attrName>
                                          <p:attrName>ppt_y</p:attrName>
                                        </p:attrNameLst>
                                      </p:cBhvr>
                                    </p:animMotion>
                                    <p:animEffect transition="out" filter="fade">
                                      <p:cBhvr>
                                        <p:cTn id="44" dur="1000"/>
                                        <p:tgtEl>
                                          <p:spTgt spid="108"/>
                                        </p:tgtEl>
                                      </p:cBhvr>
                                    </p:animEffect>
                                    <p:set>
                                      <p:cBhvr>
                                        <p:cTn id="45" dur="1" fill="hold">
                                          <p:stCondLst>
                                            <p:cond delay="999"/>
                                          </p:stCondLst>
                                        </p:cTn>
                                        <p:tgtEl>
                                          <p:spTgt spid="108"/>
                                        </p:tgtEl>
                                        <p:attrNameLst>
                                          <p:attrName>style.visibility</p:attrName>
                                        </p:attrNameLst>
                                      </p:cBhvr>
                                      <p:to>
                                        <p:strVal val="hidden"/>
                                      </p:to>
                                    </p:set>
                                  </p:childTnLst>
                                </p:cTn>
                              </p:par>
                              <p:par>
                                <p:cTn id="46" presetID="52" presetClass="exit" presetSubtype="0" fill="hold" nodeType="withEffect">
                                  <p:stCondLst>
                                    <p:cond delay="0"/>
                                  </p:stCondLst>
                                  <p:childTnLst>
                                    <p:animScale>
                                      <p:cBhvr>
                                        <p:cTn id="47" dur="1000" accel="50000">
                                          <p:stCondLst>
                                            <p:cond delay="0"/>
                                          </p:stCondLst>
                                        </p:cTn>
                                        <p:tgtEl>
                                          <p:spTgt spid="10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8" dur="1000" accel="50000">
                                          <p:stCondLst>
                                            <p:cond delay="0"/>
                                          </p:stCondLst>
                                        </p:cTn>
                                        <p:tgtEl>
                                          <p:spTgt spid="105"/>
                                        </p:tgtEl>
                                        <p:attrNameLst>
                                          <p:attrName>ppt_x</p:attrName>
                                          <p:attrName>ppt_y</p:attrName>
                                        </p:attrNameLst>
                                      </p:cBhvr>
                                    </p:animMotion>
                                    <p:animEffect transition="out" filter="fade">
                                      <p:cBhvr>
                                        <p:cTn id="49" dur="1000"/>
                                        <p:tgtEl>
                                          <p:spTgt spid="105"/>
                                        </p:tgtEl>
                                      </p:cBhvr>
                                    </p:animEffect>
                                    <p:set>
                                      <p:cBhvr>
                                        <p:cTn id="50" dur="1" fill="hold">
                                          <p:stCondLst>
                                            <p:cond delay="999"/>
                                          </p:stCondLst>
                                        </p:cTn>
                                        <p:tgtEl>
                                          <p:spTgt spid="105"/>
                                        </p:tgtEl>
                                        <p:attrNameLst>
                                          <p:attrName>style.visibility</p:attrName>
                                        </p:attrNameLst>
                                      </p:cBhvr>
                                      <p:to>
                                        <p:strVal val="hidden"/>
                                      </p:to>
                                    </p:set>
                                  </p:childTnLst>
                                </p:cTn>
                              </p:par>
                              <p:par>
                                <p:cTn id="51" presetID="49" presetClass="exit" presetSubtype="0" accel="100000" fill="hold" nodeType="withEffect">
                                  <p:stCondLst>
                                    <p:cond delay="0"/>
                                  </p:stCondLst>
                                  <p:childTnLst>
                                    <p:anim calcmode="lin" valueType="num">
                                      <p:cBhvr>
                                        <p:cTn id="52" dur="1000"/>
                                        <p:tgtEl>
                                          <p:spTgt spid="114"/>
                                        </p:tgtEl>
                                        <p:attrNameLst>
                                          <p:attrName>ppt_w</p:attrName>
                                        </p:attrNameLst>
                                      </p:cBhvr>
                                      <p:tavLst>
                                        <p:tav tm="0">
                                          <p:val>
                                            <p:strVal val="ppt_w"/>
                                          </p:val>
                                        </p:tav>
                                        <p:tav tm="100000">
                                          <p:val>
                                            <p:fltVal val="0"/>
                                          </p:val>
                                        </p:tav>
                                      </p:tavLst>
                                    </p:anim>
                                    <p:anim calcmode="lin" valueType="num">
                                      <p:cBhvr>
                                        <p:cTn id="53" dur="1000"/>
                                        <p:tgtEl>
                                          <p:spTgt spid="114"/>
                                        </p:tgtEl>
                                        <p:attrNameLst>
                                          <p:attrName>ppt_h</p:attrName>
                                        </p:attrNameLst>
                                      </p:cBhvr>
                                      <p:tavLst>
                                        <p:tav tm="0">
                                          <p:val>
                                            <p:strVal val="ppt_h"/>
                                          </p:val>
                                        </p:tav>
                                        <p:tav tm="100000">
                                          <p:val>
                                            <p:fltVal val="0"/>
                                          </p:val>
                                        </p:tav>
                                      </p:tavLst>
                                    </p:anim>
                                    <p:anim calcmode="lin" valueType="num">
                                      <p:cBhvr>
                                        <p:cTn id="54" dur="1000"/>
                                        <p:tgtEl>
                                          <p:spTgt spid="114"/>
                                        </p:tgtEl>
                                        <p:attrNameLst>
                                          <p:attrName>style.rotation</p:attrName>
                                        </p:attrNameLst>
                                      </p:cBhvr>
                                      <p:tavLst>
                                        <p:tav tm="0">
                                          <p:val>
                                            <p:fltVal val="0"/>
                                          </p:val>
                                        </p:tav>
                                        <p:tav tm="100000">
                                          <p:val>
                                            <p:fltVal val="360"/>
                                          </p:val>
                                        </p:tav>
                                      </p:tavLst>
                                    </p:anim>
                                    <p:animEffect transition="out" filter="fade">
                                      <p:cBhvr>
                                        <p:cTn id="55" dur="1000"/>
                                        <p:tgtEl>
                                          <p:spTgt spid="114"/>
                                        </p:tgtEl>
                                      </p:cBhvr>
                                    </p:animEffect>
                                    <p:set>
                                      <p:cBhvr>
                                        <p:cTn id="56" dur="1" fill="hold">
                                          <p:stCondLst>
                                            <p:cond delay="999"/>
                                          </p:stCondLst>
                                        </p:cTn>
                                        <p:tgtEl>
                                          <p:spTgt spid="1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style.rotation</p:attrName>
                                        </p:attrNameLst>
                                      </p:cBhvr>
                                      <p:tavLst>
                                        <p:tav tm="0">
                                          <p:val>
                                            <p:fltVal val="360"/>
                                          </p:val>
                                        </p:tav>
                                        <p:tav tm="100000">
                                          <p:val>
                                            <p:fltVal val="0"/>
                                          </p:val>
                                        </p:tav>
                                      </p:tavLst>
                                    </p:anim>
                                    <p:animEffect transition="in" filter="fade">
                                      <p:cBhvr>
                                        <p:cTn id="6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90533" y="138487"/>
            <a:ext cx="6014815" cy="712539"/>
            <a:chOff x="-90533" y="138487"/>
            <a:chExt cx="6014815" cy="712539"/>
          </a:xfrm>
        </p:grpSpPr>
        <p:sp>
          <p:nvSpPr>
            <p:cNvPr id="21" name="TextBox 1"/>
            <p:cNvSpPr>
              <a:spLocks noChangeArrowheads="1"/>
            </p:cNvSpPr>
            <p:nvPr/>
          </p:nvSpPr>
          <p:spPr bwMode="auto">
            <a:xfrm>
              <a:off x="2238641" y="266251"/>
              <a:ext cx="36856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Problem Analysis</a:t>
              </a:r>
              <a:endParaRPr lang="zh-CN" altLang="en-US" sz="3200" b="1" dirty="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22" name="矩形 21"/>
            <p:cNvSpPr/>
            <p:nvPr/>
          </p:nvSpPr>
          <p:spPr>
            <a:xfrm>
              <a:off x="-90533" y="263574"/>
              <a:ext cx="1303697" cy="511301"/>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347" y="138487"/>
              <a:ext cx="471027" cy="636388"/>
            </a:xfrm>
            <a:prstGeom prst="rect">
              <a:avLst/>
            </a:prstGeom>
          </p:spPr>
        </p:pic>
      </p:grpSp>
      <p:pic>
        <p:nvPicPr>
          <p:cNvPr id="29" name="图片 28"/>
          <p:cNvPicPr/>
          <p:nvPr/>
        </p:nvPicPr>
        <p:blipFill>
          <a:blip r:embed="rId4"/>
          <a:stretch>
            <a:fillRect/>
          </a:stretch>
        </p:blipFill>
        <p:spPr>
          <a:xfrm>
            <a:off x="837126" y="1448457"/>
            <a:ext cx="10534387" cy="46947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21413"/>
      </p:ext>
    </p:extLst>
  </p:cSld>
  <p:clrMapOvr>
    <a:masterClrMapping/>
  </p:clrMapOvr>
  <mc:AlternateContent xmlns:mc="http://schemas.openxmlformats.org/markup-compatibility/2006" xmlns:p14="http://schemas.microsoft.com/office/powerpoint/2010/main">
    <mc:Choice Requires="p14">
      <p:transition>
        <p14:prism dir="r" isContent="1"/>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90533" y="138487"/>
            <a:ext cx="6014815" cy="712539"/>
            <a:chOff x="-90533" y="138487"/>
            <a:chExt cx="6014815" cy="712539"/>
          </a:xfrm>
        </p:grpSpPr>
        <p:sp>
          <p:nvSpPr>
            <p:cNvPr id="59" name="TextBox 1"/>
            <p:cNvSpPr>
              <a:spLocks noChangeArrowheads="1"/>
            </p:cNvSpPr>
            <p:nvPr/>
          </p:nvSpPr>
          <p:spPr bwMode="auto">
            <a:xfrm>
              <a:off x="2238641" y="266251"/>
              <a:ext cx="36856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Problem Analysis</a:t>
              </a:r>
              <a:endParaRPr lang="zh-CN" altLang="en-US" sz="3200" b="1" dirty="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60" name="矩形 59"/>
            <p:cNvSpPr/>
            <p:nvPr/>
          </p:nvSpPr>
          <p:spPr>
            <a:xfrm>
              <a:off x="-90533" y="263574"/>
              <a:ext cx="1303697" cy="511301"/>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 name="图片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347" y="138487"/>
              <a:ext cx="471027" cy="636388"/>
            </a:xfrm>
            <a:prstGeom prst="rect">
              <a:avLst/>
            </a:prstGeom>
          </p:spPr>
        </p:pic>
      </p:grpSp>
      <p:pic>
        <p:nvPicPr>
          <p:cNvPr id="85" name="图片 84"/>
          <p:cNvPicPr/>
          <p:nvPr/>
        </p:nvPicPr>
        <p:blipFill>
          <a:blip r:embed="rId4"/>
          <a:stretch>
            <a:fillRect/>
          </a:stretch>
        </p:blipFill>
        <p:spPr>
          <a:xfrm>
            <a:off x="1117324" y="1418831"/>
            <a:ext cx="10061538" cy="45827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61969363"/>
      </p:ext>
    </p:extLst>
  </p:cSld>
  <p:clrMapOvr>
    <a:masterClrMapping/>
  </p:clrMapOvr>
  <mc:AlternateContent xmlns:mc="http://schemas.openxmlformats.org/markup-compatibility/2006" xmlns:p14="http://schemas.microsoft.com/office/powerpoint/2010/main">
    <mc:Choice Requires="p14">
      <p:transition>
        <p14:prism isContent="1"/>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95341" y="1337310"/>
            <a:ext cx="4868274" cy="1853415"/>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5400" dirty="0" smtClean="0">
                <a:latin typeface="微软雅黑" panose="020B0503020204020204" pitchFamily="34" charset="-122"/>
                <a:ea typeface="微软雅黑" panose="020B0503020204020204" pitchFamily="34" charset="-122"/>
              </a:rPr>
              <a:t>stakeholder</a:t>
            </a:r>
            <a:endParaRPr lang="zh-CN" altLang="en-US" sz="5400" dirty="0">
              <a:latin typeface="微软雅黑" panose="020B0503020204020204" pitchFamily="34" charset="-122"/>
              <a:ea typeface="微软雅黑" panose="020B0503020204020204" pitchFamily="34" charset="-122"/>
            </a:endParaRPr>
          </a:p>
        </p:txBody>
      </p:sp>
      <p:pic>
        <p:nvPicPr>
          <p:cNvPr id="12" name="图片 11" hidden="1"/>
          <p:cNvPicPr/>
          <p:nvPr/>
        </p:nvPicPr>
        <p:blipFill>
          <a:blip r:embed="rId3">
            <a:extLst>
              <a:ext uri="{28A0092B-C50C-407E-A947-70E740481C1C}">
                <a14:useLocalDpi xmlns:a14="http://schemas.microsoft.com/office/drawing/2010/main" val="0"/>
              </a:ext>
            </a:extLst>
          </a:blip>
          <a:stretch>
            <a:fillRect/>
          </a:stretch>
        </p:blipFill>
        <p:spPr>
          <a:xfrm>
            <a:off x="6255468" y="1337310"/>
            <a:ext cx="4271562" cy="4527188"/>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t="17777"/>
          <a:stretch/>
        </p:blipFill>
        <p:spPr>
          <a:xfrm>
            <a:off x="1236039" y="3511779"/>
            <a:ext cx="2233856" cy="2301789"/>
          </a:xfrm>
          <a:prstGeom prst="rect">
            <a:avLst/>
          </a:prstGeom>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b="4167"/>
          <a:stretch/>
        </p:blipFill>
        <p:spPr>
          <a:xfrm>
            <a:off x="3661748" y="3511779"/>
            <a:ext cx="2401867" cy="2301789"/>
          </a:xfrm>
          <a:prstGeom prst="rect">
            <a:avLst/>
          </a:prstGeom>
        </p:spPr>
      </p:pic>
      <p:pic>
        <p:nvPicPr>
          <p:cNvPr id="9" name="图片 8"/>
          <p:cNvPicPr>
            <a:picLocks noChangeAspect="1"/>
          </p:cNvPicPr>
          <p:nvPr/>
        </p:nvPicPr>
        <p:blipFill>
          <a:blip r:embed="rId6"/>
          <a:stretch>
            <a:fillRect/>
          </a:stretch>
        </p:blipFill>
        <p:spPr>
          <a:xfrm>
            <a:off x="6255468" y="1337310"/>
            <a:ext cx="4501432" cy="1087239"/>
          </a:xfrm>
          <a:prstGeom prst="rect">
            <a:avLst/>
          </a:prstGeom>
        </p:spPr>
      </p:pic>
      <p:pic>
        <p:nvPicPr>
          <p:cNvPr id="10" name="图片 9"/>
          <p:cNvPicPr>
            <a:picLocks noChangeAspect="1"/>
          </p:cNvPicPr>
          <p:nvPr/>
        </p:nvPicPr>
        <p:blipFill>
          <a:blip r:embed="rId7"/>
          <a:stretch>
            <a:fillRect/>
          </a:stretch>
        </p:blipFill>
        <p:spPr>
          <a:xfrm>
            <a:off x="6255468" y="2477468"/>
            <a:ext cx="4501432" cy="1087240"/>
          </a:xfrm>
          <a:prstGeom prst="rect">
            <a:avLst/>
          </a:prstGeom>
        </p:spPr>
      </p:pic>
      <p:pic>
        <p:nvPicPr>
          <p:cNvPr id="11" name="图片 10"/>
          <p:cNvPicPr>
            <a:picLocks noChangeAspect="1"/>
          </p:cNvPicPr>
          <p:nvPr/>
        </p:nvPicPr>
        <p:blipFill>
          <a:blip r:embed="rId8"/>
          <a:stretch>
            <a:fillRect/>
          </a:stretch>
        </p:blipFill>
        <p:spPr>
          <a:xfrm>
            <a:off x="6255468" y="3617628"/>
            <a:ext cx="4501432" cy="1087240"/>
          </a:xfrm>
          <a:prstGeom prst="rect">
            <a:avLst/>
          </a:prstGeom>
        </p:spPr>
      </p:pic>
      <p:pic>
        <p:nvPicPr>
          <p:cNvPr id="14" name="图片 13"/>
          <p:cNvPicPr>
            <a:picLocks noChangeAspect="1"/>
          </p:cNvPicPr>
          <p:nvPr/>
        </p:nvPicPr>
        <p:blipFill>
          <a:blip r:embed="rId9"/>
          <a:stretch>
            <a:fillRect/>
          </a:stretch>
        </p:blipFill>
        <p:spPr>
          <a:xfrm>
            <a:off x="6255468" y="4726329"/>
            <a:ext cx="4501432" cy="1087239"/>
          </a:xfrm>
          <a:prstGeom prst="rect">
            <a:avLst/>
          </a:prstGeom>
        </p:spPr>
      </p:pic>
      <p:grpSp>
        <p:nvGrpSpPr>
          <p:cNvPr id="15" name="组合 14"/>
          <p:cNvGrpSpPr/>
          <p:nvPr/>
        </p:nvGrpSpPr>
        <p:grpSpPr>
          <a:xfrm>
            <a:off x="-90533" y="138487"/>
            <a:ext cx="6014815" cy="712539"/>
            <a:chOff x="-90533" y="138487"/>
            <a:chExt cx="6014815" cy="712539"/>
          </a:xfrm>
        </p:grpSpPr>
        <p:sp>
          <p:nvSpPr>
            <p:cNvPr id="16" name="TextBox 1"/>
            <p:cNvSpPr>
              <a:spLocks noChangeArrowheads="1"/>
            </p:cNvSpPr>
            <p:nvPr/>
          </p:nvSpPr>
          <p:spPr bwMode="auto">
            <a:xfrm>
              <a:off x="2238641" y="266251"/>
              <a:ext cx="36856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Problem Analysis</a:t>
              </a:r>
              <a:endParaRPr lang="zh-CN" altLang="en-US" sz="3200" b="1" dirty="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17" name="矩形 16"/>
            <p:cNvSpPr/>
            <p:nvPr/>
          </p:nvSpPr>
          <p:spPr>
            <a:xfrm>
              <a:off x="-90533" y="263574"/>
              <a:ext cx="1303697" cy="511301"/>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22347" y="138487"/>
              <a:ext cx="471027" cy="636388"/>
            </a:xfrm>
            <a:prstGeom prst="rect">
              <a:avLst/>
            </a:prstGeom>
          </p:spPr>
        </p:pic>
      </p:grpSp>
    </p:spTree>
    <p:extLst>
      <p:ext uri="{BB962C8B-B14F-4D97-AF65-F5344CB8AC3E}">
        <p14:creationId xmlns:p14="http://schemas.microsoft.com/office/powerpoint/2010/main" val="2744339312"/>
      </p:ext>
    </p:extLst>
  </p:cSld>
  <p:clrMapOvr>
    <a:masterClrMapping/>
  </p:clrMapOvr>
  <mc:AlternateContent xmlns:mc="http://schemas.openxmlformats.org/markup-compatibility/2006" xmlns:p14="http://schemas.microsoft.com/office/powerpoint/2010/main">
    <mc:Choice Requires="p14">
      <p:transition>
        <p14:prism dir="r"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5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5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5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0533" y="138487"/>
            <a:ext cx="6014815" cy="712539"/>
            <a:chOff x="-90533" y="138487"/>
            <a:chExt cx="6014815" cy="712539"/>
          </a:xfrm>
        </p:grpSpPr>
        <p:sp>
          <p:nvSpPr>
            <p:cNvPr id="31" name="TextBox 1"/>
            <p:cNvSpPr>
              <a:spLocks noChangeArrowheads="1"/>
            </p:cNvSpPr>
            <p:nvPr/>
          </p:nvSpPr>
          <p:spPr bwMode="auto">
            <a:xfrm>
              <a:off x="2238641" y="266251"/>
              <a:ext cx="36856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Problem Analysis</a:t>
              </a:r>
              <a:endParaRPr lang="zh-CN" altLang="en-US" sz="3200" b="1" dirty="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4" name="矩形 3"/>
            <p:cNvSpPr/>
            <p:nvPr/>
          </p:nvSpPr>
          <p:spPr>
            <a:xfrm>
              <a:off x="-90533" y="263574"/>
              <a:ext cx="1303697" cy="511301"/>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347" y="138487"/>
              <a:ext cx="471027" cy="636388"/>
            </a:xfrm>
            <a:prstGeom prst="rect">
              <a:avLst/>
            </a:prstGeom>
          </p:spPr>
        </p:pic>
      </p:grpSp>
      <p:sp>
        <p:nvSpPr>
          <p:cNvPr id="7" name="矩形 6"/>
          <p:cNvSpPr/>
          <p:nvPr/>
        </p:nvSpPr>
        <p:spPr>
          <a:xfrm>
            <a:off x="1213164" y="1349341"/>
            <a:ext cx="1807632" cy="4527188"/>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000" b="1"/>
              <a:t>The Schedule of Value Return</a:t>
            </a:r>
            <a:endParaRPr lang="zh-CN" altLang="en-US" sz="4000" dirty="0">
              <a:latin typeface="微软雅黑" panose="020B0503020204020204" pitchFamily="34" charset="-122"/>
              <a:ea typeface="微软雅黑" panose="020B0503020204020204" pitchFamily="34" charset="-122"/>
            </a:endParaRPr>
          </a:p>
        </p:txBody>
      </p:sp>
      <p:pic>
        <p:nvPicPr>
          <p:cNvPr id="14" name="图片 13"/>
          <p:cNvPicPr/>
          <p:nvPr/>
        </p:nvPicPr>
        <p:blipFill>
          <a:blip r:embed="rId4"/>
          <a:stretch>
            <a:fillRect/>
          </a:stretch>
        </p:blipFill>
        <p:spPr>
          <a:xfrm>
            <a:off x="3387212" y="1349341"/>
            <a:ext cx="6806571" cy="44930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86985180"/>
      </p:ext>
    </p:extLst>
  </p:cSld>
  <p:clrMapOvr>
    <a:masterClrMapping/>
  </p:clrMapOvr>
  <mc:AlternateContent xmlns:mc="http://schemas.openxmlformats.org/markup-compatibility/2006" xmlns:p14="http://schemas.microsoft.com/office/powerpoint/2010/main">
    <mc:Choice Requires="p14">
      <p:transition p14:dur="250">
        <p14:prism dir="u" isContent="1"/>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1"/>
          <p:cNvSpPr>
            <a:spLocks noChangeArrowheads="1"/>
          </p:cNvSpPr>
          <p:nvPr/>
        </p:nvSpPr>
        <p:spPr bwMode="auto">
          <a:xfrm>
            <a:off x="1116013" y="339725"/>
            <a:ext cx="24902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rPr>
              <a:t>目录</a:t>
            </a:r>
            <a:endParaRPr lang="zh-CN" altLang="en-US" sz="4000" dirty="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endParaRPr>
          </a:p>
        </p:txBody>
      </p:sp>
      <p:pic>
        <p:nvPicPr>
          <p:cNvPr id="104" name="图片 38"/>
          <p:cNvPicPr>
            <a:picLocks noChangeAspect="1" noChangeArrowheads="1"/>
          </p:cNvPicPr>
          <p:nvPr/>
        </p:nvPicPr>
        <p:blipFill rotWithShape="1">
          <a:blip r:embed="rId3">
            <a:extLst>
              <a:ext uri="{28A0092B-C50C-407E-A947-70E740481C1C}">
                <a14:useLocalDpi xmlns:a14="http://schemas.microsoft.com/office/drawing/2010/main" val="0"/>
              </a:ext>
            </a:extLst>
          </a:blip>
          <a:srcRect l="4711" t="16188" b="42880"/>
          <a:stretch/>
        </p:blipFill>
        <p:spPr bwMode="auto">
          <a:xfrm>
            <a:off x="3679375" y="1291501"/>
            <a:ext cx="6798338" cy="151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组合 104"/>
          <p:cNvGrpSpPr/>
          <p:nvPr/>
        </p:nvGrpSpPr>
        <p:grpSpPr>
          <a:xfrm>
            <a:off x="1167681" y="1283443"/>
            <a:ext cx="2349814" cy="1514075"/>
            <a:chOff x="1116013" y="1283443"/>
            <a:chExt cx="2349814" cy="1514075"/>
          </a:xfrm>
        </p:grpSpPr>
        <p:sp>
          <p:nvSpPr>
            <p:cNvPr id="106" name="矩形 31"/>
            <p:cNvSpPr>
              <a:spLocks noChangeArrowheads="1"/>
            </p:cNvSpPr>
            <p:nvPr/>
          </p:nvSpPr>
          <p:spPr bwMode="auto">
            <a:xfrm>
              <a:off x="1116013" y="1283443"/>
              <a:ext cx="2349814" cy="1514075"/>
            </a:xfrm>
            <a:prstGeom prst="rect">
              <a:avLst/>
            </a:prstGeom>
            <a:solidFill>
              <a:srgbClr val="FEC956"/>
            </a:solidFill>
            <a:ln w="9525">
              <a:no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b="1">
                  <a:solidFill>
                    <a:srgbClr val="FFFFFF"/>
                  </a:solidFill>
                  <a:latin typeface="黑体" panose="02010609060101010101" pitchFamily="49" charset="-122"/>
                  <a:ea typeface="黑体" panose="02010609060101010101" pitchFamily="49" charset="-122"/>
                </a:rPr>
                <a:t> </a:t>
              </a: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Find    </a:t>
              </a:r>
            </a:p>
            <a:p>
              <a:pPr algn="ctr" eaLnBrk="1" hangingPunct="1">
                <a:buFont typeface="Arial" panose="020B0604020202020204" pitchFamily="34" charset="0"/>
                <a:buNone/>
              </a:pPr>
              <a:r>
                <a:rPr lang="en-US" altLang="zh-CN" sz="2800" b="1">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Problem</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07" name="图片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607" y="1646945"/>
              <a:ext cx="735647" cy="735647"/>
            </a:xfrm>
            <a:prstGeom prst="rect">
              <a:avLst/>
            </a:prstGeom>
          </p:spPr>
        </p:pic>
      </p:grpSp>
      <p:grpSp>
        <p:nvGrpSpPr>
          <p:cNvPr id="108" name="组合 107"/>
          <p:cNvGrpSpPr/>
          <p:nvPr/>
        </p:nvGrpSpPr>
        <p:grpSpPr>
          <a:xfrm>
            <a:off x="1148945" y="2947428"/>
            <a:ext cx="2359044" cy="3205578"/>
            <a:chOff x="1097277" y="2947428"/>
            <a:chExt cx="2359044" cy="3205578"/>
          </a:xfrm>
        </p:grpSpPr>
        <p:sp>
          <p:nvSpPr>
            <p:cNvPr id="109" name="矩形 27"/>
            <p:cNvSpPr>
              <a:spLocks noChangeArrowheads="1"/>
            </p:cNvSpPr>
            <p:nvPr/>
          </p:nvSpPr>
          <p:spPr bwMode="auto">
            <a:xfrm>
              <a:off x="1097277" y="2947428"/>
              <a:ext cx="2359044" cy="3205578"/>
            </a:xfrm>
            <a:prstGeom prst="rect">
              <a:avLst/>
            </a:prstGeom>
            <a:solidFill>
              <a:srgbClr val="89C4F4"/>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Problem</a:t>
              </a: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0" name="图片 1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8837" y="3521004"/>
              <a:ext cx="684843" cy="925267"/>
            </a:xfrm>
            <a:prstGeom prst="rect">
              <a:avLst/>
            </a:prstGeom>
          </p:spPr>
        </p:pic>
      </p:grpSp>
      <p:grpSp>
        <p:nvGrpSpPr>
          <p:cNvPr id="111" name="组合 110"/>
          <p:cNvGrpSpPr/>
          <p:nvPr/>
        </p:nvGrpSpPr>
        <p:grpSpPr>
          <a:xfrm>
            <a:off x="3657882" y="2958276"/>
            <a:ext cx="2354186" cy="1498843"/>
            <a:chOff x="3606214" y="2958276"/>
            <a:chExt cx="2354186" cy="1498843"/>
          </a:xfrm>
        </p:grpSpPr>
        <p:sp>
          <p:nvSpPr>
            <p:cNvPr id="112" name="矩形 33"/>
            <p:cNvSpPr>
              <a:spLocks noChangeArrowheads="1"/>
            </p:cNvSpPr>
            <p:nvPr/>
          </p:nvSpPr>
          <p:spPr bwMode="auto">
            <a:xfrm>
              <a:off x="3606214" y="2958276"/>
              <a:ext cx="2354186" cy="1498843"/>
            </a:xfrm>
            <a:prstGeom prst="rect">
              <a:avLst/>
            </a:prstGeom>
            <a:solidFill>
              <a:srgbClr val="C3D69B"/>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The Solution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3" name="图片 1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4575" y="2994742"/>
              <a:ext cx="849664" cy="849664"/>
            </a:xfrm>
            <a:prstGeom prst="rect">
              <a:avLst/>
            </a:prstGeom>
          </p:spPr>
        </p:pic>
      </p:grpSp>
      <p:grpSp>
        <p:nvGrpSpPr>
          <p:cNvPr id="114" name="组合 113"/>
          <p:cNvGrpSpPr/>
          <p:nvPr/>
        </p:nvGrpSpPr>
        <p:grpSpPr>
          <a:xfrm>
            <a:off x="3662254" y="4612664"/>
            <a:ext cx="2349814" cy="1519421"/>
            <a:chOff x="3610586" y="4612664"/>
            <a:chExt cx="2349814" cy="1519421"/>
          </a:xfrm>
        </p:grpSpPr>
        <p:sp>
          <p:nvSpPr>
            <p:cNvPr id="115" name="矩形 34"/>
            <p:cNvSpPr>
              <a:spLocks noChangeArrowheads="1"/>
            </p:cNvSpPr>
            <p:nvPr/>
          </p:nvSpPr>
          <p:spPr bwMode="auto">
            <a:xfrm>
              <a:off x="3610586" y="4612664"/>
              <a:ext cx="2349814" cy="1519421"/>
            </a:xfrm>
            <a:prstGeom prst="rect">
              <a:avLst/>
            </a:prstGeom>
            <a:solidFill>
              <a:srgbClr val="F79B4F"/>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lnSpc>
                  <a:spcPts val="2400"/>
                </a:lnSpc>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Feasibility 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6" name="图片 1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6952" y="4707269"/>
              <a:ext cx="667287" cy="667287"/>
            </a:xfrm>
            <a:prstGeom prst="rect">
              <a:avLst/>
            </a:prstGeom>
          </p:spPr>
        </p:pic>
      </p:grpSp>
      <p:grpSp>
        <p:nvGrpSpPr>
          <p:cNvPr id="117" name="组合 116"/>
          <p:cNvGrpSpPr/>
          <p:nvPr/>
        </p:nvGrpSpPr>
        <p:grpSpPr>
          <a:xfrm>
            <a:off x="6204033" y="2947428"/>
            <a:ext cx="4273680" cy="1498843"/>
            <a:chOff x="6152365" y="2947428"/>
            <a:chExt cx="2354186" cy="1498843"/>
          </a:xfrm>
        </p:grpSpPr>
        <p:sp>
          <p:nvSpPr>
            <p:cNvPr id="118" name="矩形 33"/>
            <p:cNvSpPr>
              <a:spLocks noChangeArrowheads="1"/>
            </p:cNvSpPr>
            <p:nvPr/>
          </p:nvSpPr>
          <p:spPr bwMode="auto">
            <a:xfrm>
              <a:off x="6152365" y="2947428"/>
              <a:ext cx="2354186" cy="1498843"/>
            </a:xfrm>
            <a:prstGeom prst="rect">
              <a:avLst/>
            </a:prstGeom>
            <a:solidFill>
              <a:srgbClr val="E08283"/>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262063"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System</a:t>
              </a:r>
            </a:p>
            <a:p>
              <a:pPr marL="1262063"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     Design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9" name="图片 1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9825" y="3280853"/>
              <a:ext cx="552894" cy="831992"/>
            </a:xfrm>
            <a:prstGeom prst="rect">
              <a:avLst/>
            </a:prstGeom>
          </p:spPr>
        </p:pic>
      </p:grpSp>
      <p:grpSp>
        <p:nvGrpSpPr>
          <p:cNvPr id="120" name="组合 119"/>
          <p:cNvGrpSpPr/>
          <p:nvPr/>
        </p:nvGrpSpPr>
        <p:grpSpPr>
          <a:xfrm>
            <a:off x="6198703" y="4633242"/>
            <a:ext cx="4279010" cy="1498843"/>
            <a:chOff x="6147035" y="4633242"/>
            <a:chExt cx="4279010" cy="1498843"/>
          </a:xfrm>
        </p:grpSpPr>
        <p:sp>
          <p:nvSpPr>
            <p:cNvPr id="121" name="矩形 33"/>
            <p:cNvSpPr>
              <a:spLocks noChangeArrowheads="1"/>
            </p:cNvSpPr>
            <p:nvPr/>
          </p:nvSpPr>
          <p:spPr bwMode="auto">
            <a:xfrm>
              <a:off x="6147035" y="4633242"/>
              <a:ext cx="4279010" cy="1498843"/>
            </a:xfrm>
            <a:prstGeom prst="rect">
              <a:avLst/>
            </a:prstGeom>
            <a:solidFill>
              <a:srgbClr val="3FC380"/>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Implementation </a:t>
              </a:r>
            </a:p>
            <a:p>
              <a:pPr algn="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&amp; Promotion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22" name="图片 1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9088" y="5040912"/>
              <a:ext cx="1205015" cy="840862"/>
            </a:xfrm>
            <a:prstGeom prst="rect">
              <a:avLst/>
            </a:prstGeom>
          </p:spPr>
        </p:pic>
      </p:grpSp>
      <p:pic>
        <p:nvPicPr>
          <p:cNvPr id="24" name="遮罩"/>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9426"/>
            <a:ext cx="12192001" cy="6858000"/>
          </a:xfrm>
          <a:prstGeom prst="rect">
            <a:avLst/>
          </a:prstGeom>
        </p:spPr>
      </p:pic>
    </p:spTree>
    <p:extLst>
      <p:ext uri="{BB962C8B-B14F-4D97-AF65-F5344CB8AC3E}">
        <p14:creationId xmlns:p14="http://schemas.microsoft.com/office/powerpoint/2010/main" val="115024947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9"/>
                                          </p:stCondLst>
                                        </p:cTn>
                                        <p:tgtEl>
                                          <p:spTgt spid="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1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9"/>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9"/>
                                          </p:stCondLst>
                                        </p:cTn>
                                        <p:tgtEl>
                                          <p:spTgt spid="1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2" presetClass="exit" presetSubtype="0" fill="hold" nodeType="clickEffect">
                                  <p:stCondLst>
                                    <p:cond delay="0"/>
                                  </p:stCondLst>
                                  <p:childTnLst>
                                    <p:animScale>
                                      <p:cBhvr>
                                        <p:cTn id="22" dur="1000" accel="50000">
                                          <p:stCondLst>
                                            <p:cond delay="0"/>
                                          </p:stCondLst>
                                        </p:cTn>
                                        <p:tgtEl>
                                          <p:spTgt spid="10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 dur="1000" accel="50000">
                                          <p:stCondLst>
                                            <p:cond delay="0"/>
                                          </p:stCondLst>
                                        </p:cTn>
                                        <p:tgtEl>
                                          <p:spTgt spid="104"/>
                                        </p:tgtEl>
                                        <p:attrNameLst>
                                          <p:attrName>ppt_x</p:attrName>
                                          <p:attrName>ppt_y</p:attrName>
                                        </p:attrNameLst>
                                      </p:cBhvr>
                                    </p:animMotion>
                                    <p:animEffect transition="out" filter="fade">
                                      <p:cBhvr>
                                        <p:cTn id="24" dur="1000"/>
                                        <p:tgtEl>
                                          <p:spTgt spid="104"/>
                                        </p:tgtEl>
                                      </p:cBhvr>
                                    </p:animEffect>
                                    <p:set>
                                      <p:cBhvr>
                                        <p:cTn id="25" dur="1" fill="hold">
                                          <p:stCondLst>
                                            <p:cond delay="999"/>
                                          </p:stCondLst>
                                        </p:cTn>
                                        <p:tgtEl>
                                          <p:spTgt spid="104"/>
                                        </p:tgtEl>
                                        <p:attrNameLst>
                                          <p:attrName>style.visibility</p:attrName>
                                        </p:attrNameLst>
                                      </p:cBhvr>
                                      <p:to>
                                        <p:strVal val="hidden"/>
                                      </p:to>
                                    </p:set>
                                  </p:childTnLst>
                                </p:cTn>
                              </p:par>
                              <p:par>
                                <p:cTn id="26" presetID="52" presetClass="exit" presetSubtype="0" fill="hold" nodeType="withEffect">
                                  <p:stCondLst>
                                    <p:cond delay="0"/>
                                  </p:stCondLst>
                                  <p:childTnLst>
                                    <p:animScale>
                                      <p:cBhvr>
                                        <p:cTn id="27" dur="1000" accel="50000">
                                          <p:stCondLst>
                                            <p:cond delay="0"/>
                                          </p:stCondLst>
                                        </p:cTn>
                                        <p:tgtEl>
                                          <p:spTgt spid="12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 dur="1000" accel="50000">
                                          <p:stCondLst>
                                            <p:cond delay="0"/>
                                          </p:stCondLst>
                                        </p:cTn>
                                        <p:tgtEl>
                                          <p:spTgt spid="120"/>
                                        </p:tgtEl>
                                        <p:attrNameLst>
                                          <p:attrName>ppt_x</p:attrName>
                                          <p:attrName>ppt_y</p:attrName>
                                        </p:attrNameLst>
                                      </p:cBhvr>
                                    </p:animMotion>
                                    <p:animEffect transition="out" filter="fade">
                                      <p:cBhvr>
                                        <p:cTn id="29" dur="1000"/>
                                        <p:tgtEl>
                                          <p:spTgt spid="120"/>
                                        </p:tgtEl>
                                      </p:cBhvr>
                                    </p:animEffect>
                                    <p:set>
                                      <p:cBhvr>
                                        <p:cTn id="30" dur="1" fill="hold">
                                          <p:stCondLst>
                                            <p:cond delay="999"/>
                                          </p:stCondLst>
                                        </p:cTn>
                                        <p:tgtEl>
                                          <p:spTgt spid="120"/>
                                        </p:tgtEl>
                                        <p:attrNameLst>
                                          <p:attrName>style.visibility</p:attrName>
                                        </p:attrNameLst>
                                      </p:cBhvr>
                                      <p:to>
                                        <p:strVal val="hidden"/>
                                      </p:to>
                                    </p:set>
                                  </p:childTnLst>
                                </p:cTn>
                              </p:par>
                              <p:par>
                                <p:cTn id="31" presetID="52" presetClass="exit" presetSubtype="0" fill="hold" nodeType="withEffect">
                                  <p:stCondLst>
                                    <p:cond delay="0"/>
                                  </p:stCondLst>
                                  <p:childTnLst>
                                    <p:animScale>
                                      <p:cBhvr>
                                        <p:cTn id="32" dur="1000" accel="50000">
                                          <p:stCondLst>
                                            <p:cond delay="0"/>
                                          </p:stCondLst>
                                        </p:cTn>
                                        <p:tgtEl>
                                          <p:spTgt spid="11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3" dur="1000" accel="50000">
                                          <p:stCondLst>
                                            <p:cond delay="0"/>
                                          </p:stCondLst>
                                        </p:cTn>
                                        <p:tgtEl>
                                          <p:spTgt spid="117"/>
                                        </p:tgtEl>
                                        <p:attrNameLst>
                                          <p:attrName>ppt_x</p:attrName>
                                          <p:attrName>ppt_y</p:attrName>
                                        </p:attrNameLst>
                                      </p:cBhvr>
                                    </p:animMotion>
                                    <p:animEffect transition="out" filter="fade">
                                      <p:cBhvr>
                                        <p:cTn id="34" dur="1000"/>
                                        <p:tgtEl>
                                          <p:spTgt spid="117"/>
                                        </p:tgtEl>
                                      </p:cBhvr>
                                    </p:animEffect>
                                    <p:set>
                                      <p:cBhvr>
                                        <p:cTn id="35" dur="1" fill="hold">
                                          <p:stCondLst>
                                            <p:cond delay="999"/>
                                          </p:stCondLst>
                                        </p:cTn>
                                        <p:tgtEl>
                                          <p:spTgt spid="117"/>
                                        </p:tgtEl>
                                        <p:attrNameLst>
                                          <p:attrName>style.visibility</p:attrName>
                                        </p:attrNameLst>
                                      </p:cBhvr>
                                      <p:to>
                                        <p:strVal val="hidden"/>
                                      </p:to>
                                    </p:set>
                                  </p:childTnLst>
                                </p:cTn>
                              </p:par>
                              <p:par>
                                <p:cTn id="36" presetID="52" presetClass="exit" presetSubtype="0" fill="hold" nodeType="withEffect">
                                  <p:stCondLst>
                                    <p:cond delay="0"/>
                                  </p:stCondLst>
                                  <p:childTnLst>
                                    <p:animScale>
                                      <p:cBhvr>
                                        <p:cTn id="37" dur="1000" accel="50000">
                                          <p:stCondLst>
                                            <p:cond delay="0"/>
                                          </p:stCondLst>
                                        </p:cTn>
                                        <p:tgtEl>
                                          <p:spTgt spid="11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8" dur="1000" accel="50000">
                                          <p:stCondLst>
                                            <p:cond delay="0"/>
                                          </p:stCondLst>
                                        </p:cTn>
                                        <p:tgtEl>
                                          <p:spTgt spid="114"/>
                                        </p:tgtEl>
                                        <p:attrNameLst>
                                          <p:attrName>ppt_x</p:attrName>
                                          <p:attrName>ppt_y</p:attrName>
                                        </p:attrNameLst>
                                      </p:cBhvr>
                                    </p:animMotion>
                                    <p:animEffect transition="out" filter="fade">
                                      <p:cBhvr>
                                        <p:cTn id="39" dur="1000"/>
                                        <p:tgtEl>
                                          <p:spTgt spid="114"/>
                                        </p:tgtEl>
                                      </p:cBhvr>
                                    </p:animEffect>
                                    <p:set>
                                      <p:cBhvr>
                                        <p:cTn id="40" dur="1" fill="hold">
                                          <p:stCondLst>
                                            <p:cond delay="999"/>
                                          </p:stCondLst>
                                        </p:cTn>
                                        <p:tgtEl>
                                          <p:spTgt spid="114"/>
                                        </p:tgtEl>
                                        <p:attrNameLst>
                                          <p:attrName>style.visibility</p:attrName>
                                        </p:attrNameLst>
                                      </p:cBhvr>
                                      <p:to>
                                        <p:strVal val="hidden"/>
                                      </p:to>
                                    </p:set>
                                  </p:childTnLst>
                                </p:cTn>
                              </p:par>
                              <p:par>
                                <p:cTn id="41" presetID="52" presetClass="exit" presetSubtype="0" fill="hold" nodeType="withEffect">
                                  <p:stCondLst>
                                    <p:cond delay="0"/>
                                  </p:stCondLst>
                                  <p:childTnLst>
                                    <p:animScale>
                                      <p:cBhvr>
                                        <p:cTn id="42" dur="1000" accel="50000">
                                          <p:stCondLst>
                                            <p:cond delay="0"/>
                                          </p:stCondLst>
                                        </p:cTn>
                                        <p:tgtEl>
                                          <p:spTgt spid="10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3" dur="1000" accel="50000">
                                          <p:stCondLst>
                                            <p:cond delay="0"/>
                                          </p:stCondLst>
                                        </p:cTn>
                                        <p:tgtEl>
                                          <p:spTgt spid="108"/>
                                        </p:tgtEl>
                                        <p:attrNameLst>
                                          <p:attrName>ppt_x</p:attrName>
                                          <p:attrName>ppt_y</p:attrName>
                                        </p:attrNameLst>
                                      </p:cBhvr>
                                    </p:animMotion>
                                    <p:animEffect transition="out" filter="fade">
                                      <p:cBhvr>
                                        <p:cTn id="44" dur="1000"/>
                                        <p:tgtEl>
                                          <p:spTgt spid="108"/>
                                        </p:tgtEl>
                                      </p:cBhvr>
                                    </p:animEffect>
                                    <p:set>
                                      <p:cBhvr>
                                        <p:cTn id="45" dur="1" fill="hold">
                                          <p:stCondLst>
                                            <p:cond delay="999"/>
                                          </p:stCondLst>
                                        </p:cTn>
                                        <p:tgtEl>
                                          <p:spTgt spid="108"/>
                                        </p:tgtEl>
                                        <p:attrNameLst>
                                          <p:attrName>style.visibility</p:attrName>
                                        </p:attrNameLst>
                                      </p:cBhvr>
                                      <p:to>
                                        <p:strVal val="hidden"/>
                                      </p:to>
                                    </p:set>
                                  </p:childTnLst>
                                </p:cTn>
                              </p:par>
                              <p:par>
                                <p:cTn id="46" presetID="52" presetClass="exit" presetSubtype="0" fill="hold" nodeType="withEffect">
                                  <p:stCondLst>
                                    <p:cond delay="0"/>
                                  </p:stCondLst>
                                  <p:childTnLst>
                                    <p:animScale>
                                      <p:cBhvr>
                                        <p:cTn id="47" dur="1000" accel="50000">
                                          <p:stCondLst>
                                            <p:cond delay="0"/>
                                          </p:stCondLst>
                                        </p:cTn>
                                        <p:tgtEl>
                                          <p:spTgt spid="10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8" dur="1000" accel="50000">
                                          <p:stCondLst>
                                            <p:cond delay="0"/>
                                          </p:stCondLst>
                                        </p:cTn>
                                        <p:tgtEl>
                                          <p:spTgt spid="105"/>
                                        </p:tgtEl>
                                        <p:attrNameLst>
                                          <p:attrName>ppt_x</p:attrName>
                                          <p:attrName>ppt_y</p:attrName>
                                        </p:attrNameLst>
                                      </p:cBhvr>
                                    </p:animMotion>
                                    <p:animEffect transition="out" filter="fade">
                                      <p:cBhvr>
                                        <p:cTn id="49" dur="1000"/>
                                        <p:tgtEl>
                                          <p:spTgt spid="105"/>
                                        </p:tgtEl>
                                      </p:cBhvr>
                                    </p:animEffect>
                                    <p:set>
                                      <p:cBhvr>
                                        <p:cTn id="50" dur="1" fill="hold">
                                          <p:stCondLst>
                                            <p:cond delay="999"/>
                                          </p:stCondLst>
                                        </p:cTn>
                                        <p:tgtEl>
                                          <p:spTgt spid="105"/>
                                        </p:tgtEl>
                                        <p:attrNameLst>
                                          <p:attrName>style.visibility</p:attrName>
                                        </p:attrNameLst>
                                      </p:cBhvr>
                                      <p:to>
                                        <p:strVal val="hidden"/>
                                      </p:to>
                                    </p:set>
                                  </p:childTnLst>
                                </p:cTn>
                              </p:par>
                              <p:par>
                                <p:cTn id="51" presetID="49" presetClass="exit" presetSubtype="0" accel="100000" fill="hold" nodeType="withEffect">
                                  <p:stCondLst>
                                    <p:cond delay="200"/>
                                  </p:stCondLst>
                                  <p:childTnLst>
                                    <p:anim calcmode="lin" valueType="num">
                                      <p:cBhvr>
                                        <p:cTn id="52" dur="1000"/>
                                        <p:tgtEl>
                                          <p:spTgt spid="111"/>
                                        </p:tgtEl>
                                        <p:attrNameLst>
                                          <p:attrName>ppt_w</p:attrName>
                                        </p:attrNameLst>
                                      </p:cBhvr>
                                      <p:tavLst>
                                        <p:tav tm="0">
                                          <p:val>
                                            <p:strVal val="ppt_w"/>
                                          </p:val>
                                        </p:tav>
                                        <p:tav tm="100000">
                                          <p:val>
                                            <p:fltVal val="0"/>
                                          </p:val>
                                        </p:tav>
                                      </p:tavLst>
                                    </p:anim>
                                    <p:anim calcmode="lin" valueType="num">
                                      <p:cBhvr>
                                        <p:cTn id="53" dur="1000"/>
                                        <p:tgtEl>
                                          <p:spTgt spid="111"/>
                                        </p:tgtEl>
                                        <p:attrNameLst>
                                          <p:attrName>ppt_h</p:attrName>
                                        </p:attrNameLst>
                                      </p:cBhvr>
                                      <p:tavLst>
                                        <p:tav tm="0">
                                          <p:val>
                                            <p:strVal val="ppt_h"/>
                                          </p:val>
                                        </p:tav>
                                        <p:tav tm="100000">
                                          <p:val>
                                            <p:fltVal val="0"/>
                                          </p:val>
                                        </p:tav>
                                      </p:tavLst>
                                    </p:anim>
                                    <p:anim calcmode="lin" valueType="num">
                                      <p:cBhvr>
                                        <p:cTn id="54" dur="1000"/>
                                        <p:tgtEl>
                                          <p:spTgt spid="111"/>
                                        </p:tgtEl>
                                        <p:attrNameLst>
                                          <p:attrName>style.rotation</p:attrName>
                                        </p:attrNameLst>
                                      </p:cBhvr>
                                      <p:tavLst>
                                        <p:tav tm="0">
                                          <p:val>
                                            <p:fltVal val="0"/>
                                          </p:val>
                                        </p:tav>
                                        <p:tav tm="100000">
                                          <p:val>
                                            <p:fltVal val="360"/>
                                          </p:val>
                                        </p:tav>
                                      </p:tavLst>
                                    </p:anim>
                                    <p:animEffect transition="out" filter="fade">
                                      <p:cBhvr>
                                        <p:cTn id="55" dur="1000"/>
                                        <p:tgtEl>
                                          <p:spTgt spid="111"/>
                                        </p:tgtEl>
                                      </p:cBhvr>
                                    </p:animEffect>
                                    <p:set>
                                      <p:cBhvr>
                                        <p:cTn id="56" dur="1" fill="hold">
                                          <p:stCondLst>
                                            <p:cond delay="999"/>
                                          </p:stCondLst>
                                        </p:cTn>
                                        <p:tgtEl>
                                          <p:spTgt spid="1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style.rotation</p:attrName>
                                        </p:attrNameLst>
                                      </p:cBhvr>
                                      <p:tavLst>
                                        <p:tav tm="0">
                                          <p:val>
                                            <p:fltVal val="360"/>
                                          </p:val>
                                        </p:tav>
                                        <p:tav tm="100000">
                                          <p:val>
                                            <p:fltVal val="0"/>
                                          </p:val>
                                        </p:tav>
                                      </p:tavLst>
                                    </p:anim>
                                    <p:animEffect transition="in" filter="fade">
                                      <p:cBhvr>
                                        <p:cTn id="6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90533" y="160669"/>
            <a:ext cx="5024672" cy="690357"/>
            <a:chOff x="-90533" y="160669"/>
            <a:chExt cx="5024672" cy="690357"/>
          </a:xfrm>
        </p:grpSpPr>
        <p:sp>
          <p:nvSpPr>
            <p:cNvPr id="31" name="TextBox 1"/>
            <p:cNvSpPr>
              <a:spLocks noChangeArrowheads="1"/>
            </p:cNvSpPr>
            <p:nvPr/>
          </p:nvSpPr>
          <p:spPr bwMode="auto">
            <a:xfrm>
              <a:off x="2238641" y="266251"/>
              <a:ext cx="26954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C3D69B"/>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The Solution</a:t>
              </a:r>
              <a:endParaRPr lang="zh-CN" altLang="en-US" sz="3200" b="1">
                <a:solidFill>
                  <a:srgbClr val="C3D69B"/>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4" name="矩形 3"/>
            <p:cNvSpPr/>
            <p:nvPr/>
          </p:nvSpPr>
          <p:spPr>
            <a:xfrm>
              <a:off x="-90533" y="263574"/>
              <a:ext cx="1303697" cy="511301"/>
            </a:xfrm>
            <a:prstGeom prst="rect">
              <a:avLst/>
            </a:prstGeom>
            <a:solidFill>
              <a:srgbClr val="C3D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3D69B"/>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284" y="160669"/>
              <a:ext cx="690357" cy="690357"/>
            </a:xfrm>
            <a:prstGeom prst="rect">
              <a:avLst/>
            </a:prstGeom>
          </p:spPr>
        </p:pic>
      </p:grpSp>
      <p:sp>
        <p:nvSpPr>
          <p:cNvPr id="7" name="外包1"/>
          <p:cNvSpPr>
            <a:spLocks noChangeArrowheads="1"/>
          </p:cNvSpPr>
          <p:nvPr/>
        </p:nvSpPr>
        <p:spPr bwMode="auto">
          <a:xfrm>
            <a:off x="1213164" y="1035255"/>
            <a:ext cx="2905957" cy="1795749"/>
          </a:xfrm>
          <a:prstGeom prst="rect">
            <a:avLst/>
          </a:prstGeom>
          <a:solidFill>
            <a:srgbClr val="FEC956"/>
          </a:solidFill>
          <a:ln w="9525">
            <a:no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en-US" altLang="zh-CN" sz="2800" spc="-300" smtClean="0">
              <a:solidFill>
                <a:srgbClr val="FFFFFF"/>
              </a:solidFill>
              <a:latin typeface="黑体" panose="02010609060101010101" pitchFamily="49" charset="-122"/>
              <a:ea typeface="黑体" panose="02010609060101010101" pitchFamily="49" charset="-122"/>
            </a:endParaRPr>
          </a:p>
          <a:p>
            <a:pPr algn="ctr"/>
            <a:endParaRPr lang="en-US" altLang="zh-CN" sz="2800" spc="-300">
              <a:solidFill>
                <a:srgbClr val="FFFFFF"/>
              </a:solidFill>
              <a:latin typeface="黑体" panose="02010609060101010101" pitchFamily="49" charset="-122"/>
              <a:ea typeface="黑体" panose="02010609060101010101" pitchFamily="49" charset="-122"/>
            </a:endParaRPr>
          </a:p>
          <a:p>
            <a:pPr algn="ctr"/>
            <a:r>
              <a:rPr lang="en-US" altLang="zh-CN" sz="2800" spc="-300" smtClean="0">
                <a:solidFill>
                  <a:srgbClr val="FFFFFF"/>
                </a:solidFill>
                <a:latin typeface="黑体" panose="02010609060101010101" pitchFamily="49" charset="-122"/>
                <a:ea typeface="黑体" panose="02010609060101010101" pitchFamily="49" charset="-122"/>
              </a:rPr>
              <a:t>OutSourcing Company</a:t>
            </a:r>
            <a:endParaRPr lang="en-US" altLang="zh-CN" sz="2800" spc="-300" dirty="0">
              <a:solidFill>
                <a:srgbClr val="FFFFFF"/>
              </a:solidFill>
              <a:latin typeface="黑体" panose="02010609060101010101" pitchFamily="49" charset="-122"/>
              <a:ea typeface="黑体" panose="02010609060101010101" pitchFamily="49" charset="-122"/>
            </a:endParaRPr>
          </a:p>
        </p:txBody>
      </p:sp>
      <p:sp>
        <p:nvSpPr>
          <p:cNvPr id="10" name="开源软件1"/>
          <p:cNvSpPr>
            <a:spLocks noChangeArrowheads="1"/>
          </p:cNvSpPr>
          <p:nvPr/>
        </p:nvSpPr>
        <p:spPr bwMode="auto">
          <a:xfrm>
            <a:off x="4566026" y="1035256"/>
            <a:ext cx="2905957" cy="1795750"/>
          </a:xfrm>
          <a:prstGeom prst="rect">
            <a:avLst/>
          </a:prstGeom>
          <a:solidFill>
            <a:srgbClr val="89C4F4"/>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spc="-400"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spc="-400" dirty="0" smtClean="0">
              <a:solidFill>
                <a:srgbClr val="FFFFFF"/>
              </a:solidFill>
              <a:latin typeface="黑体" panose="02010609060101010101" pitchFamily="49" charset="-122"/>
              <a:ea typeface="黑体" panose="02010609060101010101" pitchFamily="49" charset="-122"/>
            </a:endParaRPr>
          </a:p>
          <a:p>
            <a:pPr algn="ctr"/>
            <a:r>
              <a:rPr lang="en-US" altLang="zh-CN" sz="2800" spc="-400" smtClean="0">
                <a:solidFill>
                  <a:srgbClr val="FFFFFF"/>
                </a:solidFill>
                <a:latin typeface="黑体" panose="02010609060101010101" pitchFamily="49" charset="-122"/>
                <a:ea typeface="黑体" panose="02010609060101010101" pitchFamily="49" charset="-122"/>
              </a:rPr>
              <a:t>Open Source Framework</a:t>
            </a:r>
            <a:endParaRPr lang="zh-CN" altLang="en-US" sz="2800" spc="-400" dirty="0">
              <a:solidFill>
                <a:srgbClr val="FFFFFF"/>
              </a:solidFill>
              <a:latin typeface="黑体" panose="02010609060101010101" pitchFamily="49" charset="-122"/>
              <a:ea typeface="黑体" panose="02010609060101010101" pitchFamily="49" charset="-122"/>
            </a:endParaRPr>
          </a:p>
        </p:txBody>
      </p:sp>
      <p:sp>
        <p:nvSpPr>
          <p:cNvPr id="13" name="自主开发1"/>
          <p:cNvSpPr>
            <a:spLocks noChangeArrowheads="1"/>
          </p:cNvSpPr>
          <p:nvPr/>
        </p:nvSpPr>
        <p:spPr bwMode="auto">
          <a:xfrm>
            <a:off x="7918888" y="1035255"/>
            <a:ext cx="2905957" cy="1795749"/>
          </a:xfrm>
          <a:prstGeom prst="rect">
            <a:avLst/>
          </a:prstGeom>
          <a:solidFill>
            <a:srgbClr val="B388DD"/>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a:r>
              <a:rPr lang="en-US" altLang="zh-CN" sz="2800" spc="-500" smtClean="0">
                <a:solidFill>
                  <a:srgbClr val="FFFFFF"/>
                </a:solidFill>
                <a:latin typeface="黑体" panose="02010609060101010101" pitchFamily="49" charset="-122"/>
                <a:ea typeface="黑体" panose="02010609060101010101" pitchFamily="49" charset="-122"/>
              </a:rPr>
              <a:t>Independent development</a:t>
            </a:r>
            <a:endParaRPr lang="zh-CN" altLang="en-US" sz="2800" spc="-500">
              <a:solidFill>
                <a:srgbClr val="FFFFFF"/>
              </a:solidFill>
              <a:latin typeface="黑体" panose="02010609060101010101" pitchFamily="49" charset="-122"/>
              <a:ea typeface="黑体" panose="02010609060101010101" pitchFamily="49" charset="-122"/>
            </a:endParaRPr>
          </a:p>
        </p:txBody>
      </p:sp>
      <p:pic>
        <p:nvPicPr>
          <p:cNvPr id="2" name="外包图片"/>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8988" y="1111406"/>
            <a:ext cx="1086802" cy="1086802"/>
          </a:xfrm>
          <a:prstGeom prst="rect">
            <a:avLst/>
          </a:prstGeom>
        </p:spPr>
      </p:pic>
      <p:pic>
        <p:nvPicPr>
          <p:cNvPr id="5" name="开源软件图片"/>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0273" y="1111406"/>
            <a:ext cx="1176782" cy="1129836"/>
          </a:xfrm>
          <a:prstGeom prst="rect">
            <a:avLst/>
          </a:prstGeom>
        </p:spPr>
      </p:pic>
      <p:pic>
        <p:nvPicPr>
          <p:cNvPr id="11" name="自主开发图片"/>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43135" y="1035255"/>
            <a:ext cx="1429761" cy="1429761"/>
          </a:xfrm>
          <a:prstGeom prst="rect">
            <a:avLst/>
          </a:prstGeom>
        </p:spPr>
      </p:pic>
      <p:pic>
        <p:nvPicPr>
          <p:cNvPr id="54" name="图片 53"/>
          <p:cNvPicPr/>
          <p:nvPr/>
        </p:nvPicPr>
        <p:blipFill>
          <a:blip r:embed="rId7"/>
          <a:stretch>
            <a:fillRect/>
          </a:stretch>
        </p:blipFill>
        <p:spPr>
          <a:xfrm>
            <a:off x="1013670" y="2967686"/>
            <a:ext cx="10165192" cy="3810126"/>
          </a:xfrm>
          <a:prstGeom prst="rect">
            <a:avLst/>
          </a:prstGeom>
          <a:ln>
            <a:noFill/>
          </a:ln>
          <a:effectLst>
            <a:outerShdw blurRad="190500" algn="tl" rotWithShape="0">
              <a:srgbClr val="000000">
                <a:alpha val="70000"/>
              </a:srgbClr>
            </a:outerShdw>
          </a:effectLst>
        </p:spPr>
      </p:pic>
      <p:pic>
        <p:nvPicPr>
          <p:cNvPr id="58" name="图片 57"/>
          <p:cNvPicPr/>
          <p:nvPr/>
        </p:nvPicPr>
        <p:blipFill>
          <a:blip r:embed="rId8"/>
          <a:stretch>
            <a:fillRect/>
          </a:stretch>
        </p:blipFill>
        <p:spPr>
          <a:xfrm>
            <a:off x="1020569" y="2837706"/>
            <a:ext cx="9720411" cy="3807791"/>
          </a:xfrm>
          <a:prstGeom prst="rect">
            <a:avLst/>
          </a:prstGeom>
          <a:ln>
            <a:noFill/>
          </a:ln>
          <a:effectLst>
            <a:outerShdw blurRad="190500" algn="tl" rotWithShape="0">
              <a:srgbClr val="000000">
                <a:alpha val="70000"/>
              </a:srgbClr>
            </a:outerShdw>
          </a:effectLst>
        </p:spPr>
      </p:pic>
      <p:pic>
        <p:nvPicPr>
          <p:cNvPr id="14" name="图片 13"/>
          <p:cNvPicPr>
            <a:picLocks noChangeAspect="1"/>
          </p:cNvPicPr>
          <p:nvPr/>
        </p:nvPicPr>
        <p:blipFill>
          <a:blip r:embed="rId9"/>
          <a:stretch>
            <a:fillRect/>
          </a:stretch>
        </p:blipFill>
        <p:spPr>
          <a:xfrm>
            <a:off x="1383942" y="1360599"/>
            <a:ext cx="9372600" cy="5295900"/>
          </a:xfrm>
          <a:prstGeom prst="rect">
            <a:avLst/>
          </a:prstGeom>
        </p:spPr>
      </p:pic>
      <p:pic>
        <p:nvPicPr>
          <p:cNvPr id="16" name="图片 15"/>
          <p:cNvPicPr>
            <a:picLocks noChangeAspect="1"/>
          </p:cNvPicPr>
          <p:nvPr/>
        </p:nvPicPr>
        <p:blipFill>
          <a:blip r:embed="rId10"/>
          <a:stretch>
            <a:fillRect/>
          </a:stretch>
        </p:blipFill>
        <p:spPr>
          <a:xfrm>
            <a:off x="2135609" y="2765602"/>
            <a:ext cx="7330363" cy="3842453"/>
          </a:xfrm>
          <a:prstGeom prst="rect">
            <a:avLst/>
          </a:prstGeom>
        </p:spPr>
      </p:pic>
      <p:graphicFrame>
        <p:nvGraphicFramePr>
          <p:cNvPr id="12" name="表格 11"/>
          <p:cNvGraphicFramePr>
            <a:graphicFrameLocks noGrp="1"/>
          </p:cNvGraphicFramePr>
          <p:nvPr>
            <p:extLst>
              <p:ext uri="{D42A27DB-BD31-4B8C-83A1-F6EECF244321}">
                <p14:modId xmlns:p14="http://schemas.microsoft.com/office/powerpoint/2010/main" val="1022926902"/>
              </p:ext>
            </p:extLst>
          </p:nvPr>
        </p:nvGraphicFramePr>
        <p:xfrm>
          <a:off x="2556764" y="3474720"/>
          <a:ext cx="6696964" cy="1435608"/>
        </p:xfrm>
        <a:graphic>
          <a:graphicData uri="http://schemas.openxmlformats.org/drawingml/2006/table">
            <a:tbl>
              <a:tblPr firstRow="1" firstCol="1" bandRow="1">
                <a:tableStyleId>{1FECB4D8-DB02-4DC6-A0A2-4F2EBAE1DC90}</a:tableStyleId>
              </a:tblPr>
              <a:tblGrid>
                <a:gridCol w="2075505"/>
                <a:gridCol w="1568159"/>
                <a:gridCol w="1512813"/>
                <a:gridCol w="1540487"/>
              </a:tblGrid>
              <a:tr h="758952">
                <a:tc>
                  <a:txBody>
                    <a:bodyPr/>
                    <a:lstStyle/>
                    <a:p>
                      <a:pPr marL="0" algn="ctr" defTabSz="1219170" rtl="0" eaLnBrk="1" latinLnBrk="0" hangingPunct="1">
                        <a:lnSpc>
                          <a:spcPts val="2400"/>
                        </a:lnSpc>
                        <a:spcAft>
                          <a:spcPts val="0"/>
                        </a:spcAft>
                      </a:pPr>
                      <a:endParaRPr lang="zh-CN" sz="2000" b="0" kern="1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altLang="zh-CN" sz="2000" b="0" kern="100" smtClean="0">
                          <a:solidFill>
                            <a:schemeClr val="bg1"/>
                          </a:solidFill>
                          <a:effectLst/>
                          <a:latin typeface="微软雅黑" panose="020B0503020204020204" pitchFamily="34" charset="-122"/>
                          <a:ea typeface="微软雅黑" panose="020B0503020204020204" pitchFamily="34" charset="-122"/>
                          <a:cs typeface="+mn-cs"/>
                        </a:rPr>
                        <a:t>Solution</a:t>
                      </a:r>
                      <a:r>
                        <a:rPr lang="en-US" sz="2000" b="0" kern="100" smtClean="0">
                          <a:solidFill>
                            <a:schemeClr val="bg1"/>
                          </a:solidFill>
                          <a:effectLst/>
                          <a:latin typeface="微软雅黑" panose="020B0503020204020204" pitchFamily="34" charset="-122"/>
                          <a:ea typeface="微软雅黑" panose="020B0503020204020204" pitchFamily="34" charset="-122"/>
                          <a:cs typeface="+mn-cs"/>
                        </a:rPr>
                        <a:t>1</a:t>
                      </a:r>
                      <a:endParaRPr lang="zh-CN" sz="2000" b="0" kern="1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altLang="zh-CN" sz="2000" b="0" kern="100" smtClean="0">
                          <a:solidFill>
                            <a:schemeClr val="bg1"/>
                          </a:solidFill>
                          <a:effectLst/>
                          <a:latin typeface="微软雅黑" panose="020B0503020204020204" pitchFamily="34" charset="-122"/>
                          <a:ea typeface="微软雅黑" panose="020B0503020204020204" pitchFamily="34" charset="-122"/>
                          <a:cs typeface="+mn-cs"/>
                        </a:rPr>
                        <a:t>Solution</a:t>
                      </a:r>
                      <a:r>
                        <a:rPr lang="en-US" sz="2000" b="0" kern="100" smtClean="0">
                          <a:solidFill>
                            <a:schemeClr val="bg1"/>
                          </a:solidFill>
                          <a:effectLst/>
                          <a:latin typeface="微软雅黑" panose="020B0503020204020204" pitchFamily="34" charset="-122"/>
                          <a:ea typeface="微软雅黑" panose="020B0503020204020204" pitchFamily="34" charset="-122"/>
                          <a:cs typeface="+mn-cs"/>
                        </a:rPr>
                        <a:t>2</a:t>
                      </a:r>
                      <a:endParaRPr lang="zh-CN" sz="2000" b="0" kern="1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altLang="zh-CN" sz="2000" b="0" kern="100" smtClean="0">
                          <a:solidFill>
                            <a:schemeClr val="bg1"/>
                          </a:solidFill>
                          <a:effectLst/>
                          <a:latin typeface="微软雅黑" panose="020B0503020204020204" pitchFamily="34" charset="-122"/>
                          <a:ea typeface="微软雅黑" panose="020B0503020204020204" pitchFamily="34" charset="-122"/>
                          <a:cs typeface="+mn-cs"/>
                        </a:rPr>
                        <a:t>Solutiono</a:t>
                      </a:r>
                      <a:r>
                        <a:rPr lang="en-US" sz="2000" b="0" kern="100" smtClean="0">
                          <a:solidFill>
                            <a:schemeClr val="bg1"/>
                          </a:solidFill>
                          <a:effectLst/>
                          <a:latin typeface="微软雅黑" panose="020B0503020204020204" pitchFamily="34" charset="-122"/>
                          <a:ea typeface="微软雅黑" panose="020B0503020204020204" pitchFamily="34" charset="-122"/>
                          <a:cs typeface="+mn-cs"/>
                        </a:rPr>
                        <a:t>3</a:t>
                      </a:r>
                      <a:endParaRPr lang="zh-CN" sz="2000" b="0" kern="1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676656">
                <a:tc>
                  <a:txBody>
                    <a:bodyPr/>
                    <a:lstStyle/>
                    <a:p>
                      <a:pPr marL="0" algn="ctr" defTabSz="1219170" rtl="0" eaLnBrk="1" latinLnBrk="0" hangingPunct="1">
                        <a:lnSpc>
                          <a:spcPts val="2400"/>
                        </a:lnSpc>
                        <a:spcAft>
                          <a:spcPts val="0"/>
                        </a:spcAft>
                      </a:pPr>
                      <a:r>
                        <a:rPr lang="en-US" altLang="zh-CN" sz="2000" b="0" kern="10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SUM</a:t>
                      </a:r>
                      <a:r>
                        <a:rPr lang="en-US" altLang="zh-CN" sz="2000" b="0" kern="100" baseline="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of </a:t>
                      </a:r>
                      <a:r>
                        <a:rPr lang="en-US" altLang="zh-CN" sz="2000" b="0" kern="10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RISK</a:t>
                      </a:r>
                      <a:endParaRPr lang="zh-CN" sz="2000" b="0" kern="1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sz="2000" b="0" kern="100">
                          <a:solidFill>
                            <a:schemeClr val="tx1">
                              <a:lumMod val="65000"/>
                              <a:lumOff val="35000"/>
                            </a:schemeClr>
                          </a:solidFill>
                          <a:effectLst/>
                          <a:latin typeface="微软雅黑" panose="020B0503020204020204" pitchFamily="34" charset="-122"/>
                          <a:ea typeface="微软雅黑" panose="020B0503020204020204" pitchFamily="34" charset="-122"/>
                          <a:cs typeface="+mn-cs"/>
                        </a:rPr>
                        <a:t>20</a:t>
                      </a:r>
                      <a:endParaRPr lang="zh-CN" sz="2000" b="0" kern="10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sz="2000" b="0" kern="1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rPr>
                        <a:t>15</a:t>
                      </a:r>
                      <a:endParaRPr lang="zh-CN" sz="2000" b="0" kern="1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sz="2000" b="0" kern="10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14</a:t>
                      </a:r>
                      <a:endParaRPr lang="zh-CN" sz="2000" b="0" kern="1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marL="68580" marR="68580" marT="0" marB="0" anchor="ctr"/>
                </a:tc>
              </a:tr>
            </a:tbl>
          </a:graphicData>
        </a:graphic>
      </p:graphicFrame>
      <p:graphicFrame>
        <p:nvGraphicFramePr>
          <p:cNvPr id="29" name="图表 28"/>
          <p:cNvGraphicFramePr/>
          <p:nvPr>
            <p:extLst>
              <p:ext uri="{D42A27DB-BD31-4B8C-83A1-F6EECF244321}">
                <p14:modId xmlns:p14="http://schemas.microsoft.com/office/powerpoint/2010/main" val="2742609679"/>
              </p:ext>
            </p:extLst>
          </p:nvPr>
        </p:nvGraphicFramePr>
        <p:xfrm>
          <a:off x="532772" y="3657600"/>
          <a:ext cx="2031024" cy="3026959"/>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8" name="表格 37"/>
          <p:cNvGraphicFramePr>
            <a:graphicFrameLocks noGrp="1"/>
          </p:cNvGraphicFramePr>
          <p:nvPr>
            <p:extLst>
              <p:ext uri="{D42A27DB-BD31-4B8C-83A1-F6EECF244321}">
                <p14:modId xmlns:p14="http://schemas.microsoft.com/office/powerpoint/2010/main" val="3907295704"/>
              </p:ext>
            </p:extLst>
          </p:nvPr>
        </p:nvGraphicFramePr>
        <p:xfrm>
          <a:off x="2569682" y="3456642"/>
          <a:ext cx="6696964" cy="1435608"/>
        </p:xfrm>
        <a:graphic>
          <a:graphicData uri="http://schemas.openxmlformats.org/drawingml/2006/table">
            <a:tbl>
              <a:tblPr firstRow="1" firstCol="1" bandRow="1">
                <a:tableStyleId>{1FECB4D8-DB02-4DC6-A0A2-4F2EBAE1DC90}</a:tableStyleId>
              </a:tblPr>
              <a:tblGrid>
                <a:gridCol w="2075505"/>
                <a:gridCol w="1568159"/>
                <a:gridCol w="1512813"/>
                <a:gridCol w="1540487"/>
              </a:tblGrid>
              <a:tr h="758952">
                <a:tc>
                  <a:txBody>
                    <a:bodyPr/>
                    <a:lstStyle/>
                    <a:p>
                      <a:pPr marL="0" algn="ctr" defTabSz="1219170" rtl="0" eaLnBrk="1" latinLnBrk="0" hangingPunct="1">
                        <a:lnSpc>
                          <a:spcPts val="2400"/>
                        </a:lnSpc>
                        <a:spcAft>
                          <a:spcPts val="0"/>
                        </a:spcAft>
                      </a:pPr>
                      <a:endParaRPr lang="zh-CN" sz="2000" b="0" kern="1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altLang="zh-CN" sz="2000" b="0" kern="100" smtClean="0">
                          <a:solidFill>
                            <a:schemeClr val="bg1"/>
                          </a:solidFill>
                          <a:effectLst/>
                          <a:latin typeface="微软雅黑" panose="020B0503020204020204" pitchFamily="34" charset="-122"/>
                          <a:ea typeface="微软雅黑" panose="020B0503020204020204" pitchFamily="34" charset="-122"/>
                          <a:cs typeface="+mn-cs"/>
                        </a:rPr>
                        <a:t>Solution</a:t>
                      </a:r>
                      <a:r>
                        <a:rPr lang="en-US" sz="2000" b="0" kern="100" smtClean="0">
                          <a:solidFill>
                            <a:schemeClr val="bg1"/>
                          </a:solidFill>
                          <a:effectLst/>
                          <a:latin typeface="微软雅黑" panose="020B0503020204020204" pitchFamily="34" charset="-122"/>
                          <a:ea typeface="微软雅黑" panose="020B0503020204020204" pitchFamily="34" charset="-122"/>
                          <a:cs typeface="+mn-cs"/>
                        </a:rPr>
                        <a:t>1</a:t>
                      </a:r>
                      <a:endParaRPr lang="zh-CN" sz="2000" b="0" kern="1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altLang="zh-CN" sz="2000" b="0" kern="100" smtClean="0">
                          <a:solidFill>
                            <a:schemeClr val="bg1"/>
                          </a:solidFill>
                          <a:effectLst/>
                          <a:latin typeface="微软雅黑" panose="020B0503020204020204" pitchFamily="34" charset="-122"/>
                          <a:ea typeface="微软雅黑" panose="020B0503020204020204" pitchFamily="34" charset="-122"/>
                          <a:cs typeface="+mn-cs"/>
                        </a:rPr>
                        <a:t>Solutino</a:t>
                      </a:r>
                      <a:r>
                        <a:rPr lang="en-US" sz="2000" b="0" kern="100" smtClean="0">
                          <a:solidFill>
                            <a:schemeClr val="bg1"/>
                          </a:solidFill>
                          <a:effectLst/>
                          <a:latin typeface="微软雅黑" panose="020B0503020204020204" pitchFamily="34" charset="-122"/>
                          <a:ea typeface="微软雅黑" panose="020B0503020204020204" pitchFamily="34" charset="-122"/>
                          <a:cs typeface="+mn-cs"/>
                        </a:rPr>
                        <a:t>2</a:t>
                      </a:r>
                      <a:endParaRPr lang="zh-CN" sz="2000" b="0" kern="1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altLang="zh-CN" sz="2000" b="0" kern="100" smtClean="0">
                          <a:solidFill>
                            <a:schemeClr val="bg1"/>
                          </a:solidFill>
                          <a:effectLst/>
                          <a:latin typeface="微软雅黑" panose="020B0503020204020204" pitchFamily="34" charset="-122"/>
                          <a:ea typeface="微软雅黑" panose="020B0503020204020204" pitchFamily="34" charset="-122"/>
                          <a:cs typeface="+mn-cs"/>
                        </a:rPr>
                        <a:t>Solutino</a:t>
                      </a:r>
                      <a:r>
                        <a:rPr lang="en-US" sz="2000" b="0" kern="100" smtClean="0">
                          <a:solidFill>
                            <a:schemeClr val="bg1"/>
                          </a:solidFill>
                          <a:effectLst/>
                          <a:latin typeface="微软雅黑" panose="020B0503020204020204" pitchFamily="34" charset="-122"/>
                          <a:ea typeface="微软雅黑" panose="020B0503020204020204" pitchFamily="34" charset="-122"/>
                          <a:cs typeface="+mn-cs"/>
                        </a:rPr>
                        <a:t>3</a:t>
                      </a:r>
                      <a:endParaRPr lang="zh-CN" sz="2000" b="0" kern="1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676656">
                <a:tc>
                  <a:txBody>
                    <a:bodyPr/>
                    <a:lstStyle/>
                    <a:p>
                      <a:pPr marL="0" algn="ctr" defTabSz="1219170" rtl="0" eaLnBrk="1" latinLnBrk="0" hangingPunct="1">
                        <a:lnSpc>
                          <a:spcPts val="2400"/>
                        </a:lnSpc>
                        <a:spcAft>
                          <a:spcPts val="0"/>
                        </a:spcAft>
                      </a:pPr>
                      <a:r>
                        <a:rPr lang="en-US" altLang="zh-CN" sz="1600" b="0" kern="10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Total cost of three</a:t>
                      </a:r>
                      <a:r>
                        <a:rPr lang="en-US" altLang="zh-CN" sz="1600" b="0" kern="100" baseline="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years</a:t>
                      </a:r>
                      <a:r>
                        <a:rPr lang="en-US" sz="1600" b="0" kern="10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(RMB</a:t>
                      </a:r>
                      <a:r>
                        <a:rPr lang="en-US" sz="1600" b="0" kern="1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rPr>
                        <a:t>)</a:t>
                      </a:r>
                      <a:endParaRPr lang="zh-CN" sz="1600" b="0" kern="1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sz="2000" b="0" kern="1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rPr>
                        <a:t>960,500</a:t>
                      </a:r>
                      <a:endParaRPr lang="zh-CN" sz="2000" b="0" kern="1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sz="2000" b="0" kern="10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796,500</a:t>
                      </a:r>
                      <a:endParaRPr lang="zh-CN" sz="2000" b="0" kern="1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1219170" rtl="0" eaLnBrk="1" latinLnBrk="0" hangingPunct="1">
                        <a:lnSpc>
                          <a:spcPts val="2400"/>
                        </a:lnSpc>
                        <a:spcAft>
                          <a:spcPts val="0"/>
                        </a:spcAft>
                      </a:pPr>
                      <a:r>
                        <a:rPr lang="en-US" sz="2000" b="0" kern="10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614,500</a:t>
                      </a:r>
                      <a:endParaRPr lang="zh-CN" sz="2000" b="0" kern="1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marL="68580" marR="68580" marT="0" marB="0" anchor="ctr"/>
                </a:tc>
              </a:tr>
            </a:tbl>
          </a:graphicData>
        </a:graphic>
      </p:graphicFrame>
      <p:graphicFrame>
        <p:nvGraphicFramePr>
          <p:cNvPr id="42" name="图表 41"/>
          <p:cNvGraphicFramePr/>
          <p:nvPr>
            <p:extLst>
              <p:ext uri="{D42A27DB-BD31-4B8C-83A1-F6EECF244321}">
                <p14:modId xmlns:p14="http://schemas.microsoft.com/office/powerpoint/2010/main" val="2136624921"/>
              </p:ext>
            </p:extLst>
          </p:nvPr>
        </p:nvGraphicFramePr>
        <p:xfrm>
          <a:off x="4704256" y="2706209"/>
          <a:ext cx="2426349" cy="2899188"/>
        </p:xfrm>
        <a:graphic>
          <a:graphicData uri="http://schemas.openxmlformats.org/drawingml/2006/chart">
            <c:chart xmlns:c="http://schemas.openxmlformats.org/drawingml/2006/chart" xmlns:r="http://schemas.openxmlformats.org/officeDocument/2006/relationships" r:id="rId12"/>
          </a:graphicData>
        </a:graphic>
      </p:graphicFrame>
      <p:sp>
        <p:nvSpPr>
          <p:cNvPr id="25" name="矩形 24"/>
          <p:cNvSpPr/>
          <p:nvPr/>
        </p:nvSpPr>
        <p:spPr>
          <a:xfrm rot="20823668">
            <a:off x="3963896" y="2645279"/>
            <a:ext cx="4146105" cy="1330036"/>
          </a:xfrm>
          <a:prstGeom prst="rect">
            <a:avLst/>
          </a:prstGeom>
          <a:solidFill>
            <a:srgbClr val="FF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smtClean="0">
                <a:latin typeface="黑体" panose="02010609060101010101" pitchFamily="49" charset="-122"/>
                <a:ea typeface="黑体" panose="02010609060101010101" pitchFamily="49" charset="-122"/>
              </a:rPr>
              <a:t>SOLUTION3 BEST</a:t>
            </a:r>
            <a:endParaRPr lang="zh-CN" altLang="en-US" sz="4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28328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Scale>
                                      <p:cBhvr>
                                        <p:cTn id="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
                                        </p:tgtEl>
                                        <p:attrNameLst>
                                          <p:attrName>ppt_x</p:attrName>
                                          <p:attrName>ppt_y</p:attrName>
                                        </p:attrNameLst>
                                      </p:cBhvr>
                                    </p:animMotion>
                                    <p:animEffect transition="in" filter="fade">
                                      <p:cBhvr>
                                        <p:cTn id="9" dur="1000"/>
                                        <p:tgtEl>
                                          <p:spTgt spid="7"/>
                                        </p:tgtEl>
                                      </p:cBhvr>
                                    </p:animEffect>
                                  </p:childTnLst>
                                </p:cTn>
                              </p:par>
                              <p:par>
                                <p:cTn id="10" presetID="5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cTn>
                              </p:par>
                              <p:par>
                                <p:cTn id="15" presetID="52" presetClass="entr" presetSubtype="0" fill="hold" grpId="0" nodeType="withEffect">
                                  <p:stCondLst>
                                    <p:cond delay="0"/>
                                  </p:stCondLst>
                                  <p:iterate type="lt">
                                    <p:tmPct val="0"/>
                                  </p:iterate>
                                  <p:childTnLst>
                                    <p:set>
                                      <p:cBhvr>
                                        <p:cTn id="16" dur="1" fill="hold">
                                          <p:stCondLst>
                                            <p:cond delay="0"/>
                                          </p:stCondLst>
                                        </p:cTn>
                                        <p:tgtEl>
                                          <p:spTgt spid="10"/>
                                        </p:tgtEl>
                                        <p:attrNameLst>
                                          <p:attrName>style.visibility</p:attrName>
                                        </p:attrNameLst>
                                      </p:cBhvr>
                                      <p:to>
                                        <p:strVal val="visible"/>
                                      </p:to>
                                    </p:set>
                                    <p:animScale>
                                      <p:cBhvr>
                                        <p:cTn id="17"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0"/>
                                        </p:tgtEl>
                                        <p:attrNameLst>
                                          <p:attrName>ppt_x</p:attrName>
                                          <p:attrName>ppt_y</p:attrName>
                                        </p:attrNameLst>
                                      </p:cBhvr>
                                    </p:animMotion>
                                    <p:animEffect transition="in" filter="fade">
                                      <p:cBhvr>
                                        <p:cTn id="19" dur="1000"/>
                                        <p:tgtEl>
                                          <p:spTgt spid="10"/>
                                        </p:tgtEl>
                                      </p:cBhvr>
                                    </p:animEffect>
                                  </p:childTnLst>
                                </p:cTn>
                              </p:par>
                              <p:par>
                                <p:cTn id="20" presetID="5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Scale>
                                      <p:cBhvr>
                                        <p:cTn id="22"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5"/>
                                        </p:tgtEl>
                                        <p:attrNameLst>
                                          <p:attrName>ppt_x</p:attrName>
                                          <p:attrName>ppt_y</p:attrName>
                                        </p:attrNameLst>
                                      </p:cBhvr>
                                    </p:animMotion>
                                    <p:animEffect transition="in" filter="fade">
                                      <p:cBhvr>
                                        <p:cTn id="24" dur="1000"/>
                                        <p:tgtEl>
                                          <p:spTgt spid="5"/>
                                        </p:tgtEl>
                                      </p:cBhvr>
                                    </p:animEffect>
                                  </p:childTnLst>
                                </p:cTn>
                              </p:par>
                              <p:par>
                                <p:cTn id="25" presetID="52" presetClass="entr" presetSubtype="0" fill="hold" grpId="0" nodeType="withEffect">
                                  <p:stCondLst>
                                    <p:cond delay="0"/>
                                  </p:stCondLst>
                                  <p:iterate type="lt">
                                    <p:tmPct val="0"/>
                                  </p:iterate>
                                  <p:childTnLst>
                                    <p:set>
                                      <p:cBhvr>
                                        <p:cTn id="26" dur="1" fill="hold">
                                          <p:stCondLst>
                                            <p:cond delay="0"/>
                                          </p:stCondLst>
                                        </p:cTn>
                                        <p:tgtEl>
                                          <p:spTgt spid="13"/>
                                        </p:tgtEl>
                                        <p:attrNameLst>
                                          <p:attrName>style.visibility</p:attrName>
                                        </p:attrNameLst>
                                      </p:cBhvr>
                                      <p:to>
                                        <p:strVal val="visible"/>
                                      </p:to>
                                    </p:set>
                                    <p:animScale>
                                      <p:cBhvr>
                                        <p:cTn id="2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13"/>
                                        </p:tgtEl>
                                        <p:attrNameLst>
                                          <p:attrName>ppt_x</p:attrName>
                                          <p:attrName>ppt_y</p:attrName>
                                        </p:attrNameLst>
                                      </p:cBhvr>
                                    </p:animMotion>
                                    <p:animEffect transition="in" filter="fade">
                                      <p:cBhvr>
                                        <p:cTn id="29" dur="1000"/>
                                        <p:tgtEl>
                                          <p:spTgt spid="13"/>
                                        </p:tgtEl>
                                      </p:cBhvr>
                                    </p:animEffect>
                                  </p:childTnLst>
                                </p:cTn>
                              </p:par>
                              <p:par>
                                <p:cTn id="30" presetID="5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Scale>
                                      <p:cBhvr>
                                        <p:cTn id="32"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1"/>
                                        </p:tgtEl>
                                        <p:attrNameLst>
                                          <p:attrName>ppt_x</p:attrName>
                                          <p:attrName>ppt_y</p:attrName>
                                        </p:attrNameLst>
                                      </p:cBhvr>
                                    </p:animMotion>
                                    <p:animEffect transition="in" filter="fade">
                                      <p:cBhvr>
                                        <p:cTn id="34" dur="1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down)">
                                      <p:cBhvr>
                                        <p:cTn id="39" dur="500"/>
                                        <p:tgtEl>
                                          <p:spTgt spid="54"/>
                                        </p:tgtEl>
                                      </p:cBhvr>
                                    </p:animEffect>
                                  </p:childTnLst>
                                </p:cTn>
                              </p:par>
                            </p:childTnLst>
                          </p:cTn>
                        </p:par>
                      </p:childTnLst>
                    </p:cTn>
                  </p:par>
                  <p:par>
                    <p:cTn id="40" fill="hold">
                      <p:stCondLst>
                        <p:cond delay="indefinite"/>
                      </p:stCondLst>
                      <p:childTnLst>
                        <p:par>
                          <p:cTn id="41" fill="hold">
                            <p:stCondLst>
                              <p:cond delay="0"/>
                            </p:stCondLst>
                            <p:childTnLst>
                              <p:par>
                                <p:cTn id="42" presetID="50" presetClass="exit" presetSubtype="0" accel="100000" fill="hold" nodeType="clickEffect">
                                  <p:stCondLst>
                                    <p:cond delay="0"/>
                                  </p:stCondLst>
                                  <p:childTnLst>
                                    <p:anim calcmode="lin" valueType="num">
                                      <p:cBhvr>
                                        <p:cTn id="43" dur="1000"/>
                                        <p:tgtEl>
                                          <p:spTgt spid="54"/>
                                        </p:tgtEl>
                                        <p:attrNameLst>
                                          <p:attrName>ppt_w</p:attrName>
                                        </p:attrNameLst>
                                      </p:cBhvr>
                                      <p:tavLst>
                                        <p:tav tm="0">
                                          <p:val>
                                            <p:strVal val="ppt_w"/>
                                          </p:val>
                                        </p:tav>
                                        <p:tav tm="100000">
                                          <p:val>
                                            <p:strVal val="ppt_w+.3"/>
                                          </p:val>
                                        </p:tav>
                                      </p:tavLst>
                                    </p:anim>
                                    <p:anim calcmode="lin" valueType="num">
                                      <p:cBhvr>
                                        <p:cTn id="44" dur="1000"/>
                                        <p:tgtEl>
                                          <p:spTgt spid="54"/>
                                        </p:tgtEl>
                                        <p:attrNameLst>
                                          <p:attrName>ppt_h</p:attrName>
                                        </p:attrNameLst>
                                      </p:cBhvr>
                                      <p:tavLst>
                                        <p:tav tm="0">
                                          <p:val>
                                            <p:strVal val="ppt_h"/>
                                          </p:val>
                                        </p:tav>
                                        <p:tav tm="100000">
                                          <p:val>
                                            <p:strVal val="ppt_h"/>
                                          </p:val>
                                        </p:tav>
                                      </p:tavLst>
                                    </p:anim>
                                    <p:animEffect transition="out" filter="fade">
                                      <p:cBhvr>
                                        <p:cTn id="45" dur="1000"/>
                                        <p:tgtEl>
                                          <p:spTgt spid="54"/>
                                        </p:tgtEl>
                                      </p:cBhvr>
                                    </p:animEffect>
                                    <p:set>
                                      <p:cBhvr>
                                        <p:cTn id="46" dur="1" fill="hold">
                                          <p:stCondLst>
                                            <p:cond delay="999"/>
                                          </p:stCondLst>
                                        </p:cTn>
                                        <p:tgtEl>
                                          <p:spTgt spid="5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down)">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50" presetClass="exit" presetSubtype="0" accel="100000" fill="hold" nodeType="clickEffect">
                                  <p:stCondLst>
                                    <p:cond delay="0"/>
                                  </p:stCondLst>
                                  <p:childTnLst>
                                    <p:anim calcmode="lin" valueType="num">
                                      <p:cBhvr>
                                        <p:cTn id="55" dur="1000"/>
                                        <p:tgtEl>
                                          <p:spTgt spid="58"/>
                                        </p:tgtEl>
                                        <p:attrNameLst>
                                          <p:attrName>ppt_w</p:attrName>
                                        </p:attrNameLst>
                                      </p:cBhvr>
                                      <p:tavLst>
                                        <p:tav tm="0">
                                          <p:val>
                                            <p:strVal val="ppt_w"/>
                                          </p:val>
                                        </p:tav>
                                        <p:tav tm="100000">
                                          <p:val>
                                            <p:strVal val="ppt_w+.3"/>
                                          </p:val>
                                        </p:tav>
                                      </p:tavLst>
                                    </p:anim>
                                    <p:anim calcmode="lin" valueType="num">
                                      <p:cBhvr>
                                        <p:cTn id="56" dur="1000"/>
                                        <p:tgtEl>
                                          <p:spTgt spid="58"/>
                                        </p:tgtEl>
                                        <p:attrNameLst>
                                          <p:attrName>ppt_h</p:attrName>
                                        </p:attrNameLst>
                                      </p:cBhvr>
                                      <p:tavLst>
                                        <p:tav tm="0">
                                          <p:val>
                                            <p:strVal val="ppt_h"/>
                                          </p:val>
                                        </p:tav>
                                        <p:tav tm="100000">
                                          <p:val>
                                            <p:strVal val="ppt_h"/>
                                          </p:val>
                                        </p:tav>
                                      </p:tavLst>
                                    </p:anim>
                                    <p:animEffect transition="out" filter="fade">
                                      <p:cBhvr>
                                        <p:cTn id="57" dur="1000"/>
                                        <p:tgtEl>
                                          <p:spTgt spid="58"/>
                                        </p:tgtEl>
                                      </p:cBhvr>
                                    </p:animEffect>
                                    <p:set>
                                      <p:cBhvr>
                                        <p:cTn id="58" dur="1" fill="hold">
                                          <p:stCondLst>
                                            <p:cond delay="999"/>
                                          </p:stCondLst>
                                        </p:cTn>
                                        <p:tgtEl>
                                          <p:spTgt spid="5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50" presetClass="exit" presetSubtype="0" accel="100000" fill="hold" nodeType="clickEffect">
                                  <p:stCondLst>
                                    <p:cond delay="0"/>
                                  </p:stCondLst>
                                  <p:childTnLst>
                                    <p:anim calcmode="lin" valueType="num">
                                      <p:cBhvr>
                                        <p:cTn id="67" dur="1000"/>
                                        <p:tgtEl>
                                          <p:spTgt spid="14"/>
                                        </p:tgtEl>
                                        <p:attrNameLst>
                                          <p:attrName>ppt_w</p:attrName>
                                        </p:attrNameLst>
                                      </p:cBhvr>
                                      <p:tavLst>
                                        <p:tav tm="0">
                                          <p:val>
                                            <p:strVal val="ppt_w"/>
                                          </p:val>
                                        </p:tav>
                                        <p:tav tm="100000">
                                          <p:val>
                                            <p:strVal val="ppt_w+.3"/>
                                          </p:val>
                                        </p:tav>
                                      </p:tavLst>
                                    </p:anim>
                                    <p:anim calcmode="lin" valueType="num">
                                      <p:cBhvr>
                                        <p:cTn id="68" dur="1000"/>
                                        <p:tgtEl>
                                          <p:spTgt spid="14"/>
                                        </p:tgtEl>
                                        <p:attrNameLst>
                                          <p:attrName>ppt_h</p:attrName>
                                        </p:attrNameLst>
                                      </p:cBhvr>
                                      <p:tavLst>
                                        <p:tav tm="0">
                                          <p:val>
                                            <p:strVal val="ppt_h"/>
                                          </p:val>
                                        </p:tav>
                                        <p:tav tm="100000">
                                          <p:val>
                                            <p:strVal val="ppt_h"/>
                                          </p:val>
                                        </p:tav>
                                      </p:tavLst>
                                    </p:anim>
                                    <p:animEffect transition="out" filter="fade">
                                      <p:cBhvr>
                                        <p:cTn id="69" dur="1000"/>
                                        <p:tgtEl>
                                          <p:spTgt spid="14"/>
                                        </p:tgtEl>
                                      </p:cBhvr>
                                    </p:animEffect>
                                    <p:set>
                                      <p:cBhvr>
                                        <p:cTn id="70" dur="1" fill="hold">
                                          <p:stCondLst>
                                            <p:cond delay="999"/>
                                          </p:stCondLst>
                                        </p:cTn>
                                        <p:tgtEl>
                                          <p:spTgt spid="1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down)">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50" presetClass="exit" presetSubtype="0" accel="100000" fill="hold" nodeType="clickEffect">
                                  <p:stCondLst>
                                    <p:cond delay="0"/>
                                  </p:stCondLst>
                                  <p:childTnLst>
                                    <p:anim calcmode="lin" valueType="num">
                                      <p:cBhvr>
                                        <p:cTn id="79" dur="1000"/>
                                        <p:tgtEl>
                                          <p:spTgt spid="16"/>
                                        </p:tgtEl>
                                        <p:attrNameLst>
                                          <p:attrName>ppt_w</p:attrName>
                                        </p:attrNameLst>
                                      </p:cBhvr>
                                      <p:tavLst>
                                        <p:tav tm="0">
                                          <p:val>
                                            <p:strVal val="ppt_w"/>
                                          </p:val>
                                        </p:tav>
                                        <p:tav tm="100000">
                                          <p:val>
                                            <p:strVal val="ppt_w+.3"/>
                                          </p:val>
                                        </p:tav>
                                      </p:tavLst>
                                    </p:anim>
                                    <p:anim calcmode="lin" valueType="num">
                                      <p:cBhvr>
                                        <p:cTn id="80" dur="1000"/>
                                        <p:tgtEl>
                                          <p:spTgt spid="16"/>
                                        </p:tgtEl>
                                        <p:attrNameLst>
                                          <p:attrName>ppt_h</p:attrName>
                                        </p:attrNameLst>
                                      </p:cBhvr>
                                      <p:tavLst>
                                        <p:tav tm="0">
                                          <p:val>
                                            <p:strVal val="ppt_h"/>
                                          </p:val>
                                        </p:tav>
                                        <p:tav tm="100000">
                                          <p:val>
                                            <p:strVal val="ppt_h"/>
                                          </p:val>
                                        </p:tav>
                                      </p:tavLst>
                                    </p:anim>
                                    <p:animEffect transition="out" filter="fade">
                                      <p:cBhvr>
                                        <p:cTn id="81" dur="1000"/>
                                        <p:tgtEl>
                                          <p:spTgt spid="16"/>
                                        </p:tgtEl>
                                      </p:cBhvr>
                                    </p:animEffect>
                                    <p:set>
                                      <p:cBhvr>
                                        <p:cTn id="82" dur="1" fill="hold">
                                          <p:stCondLst>
                                            <p:cond delay="999"/>
                                          </p:stCondLst>
                                        </p:cTn>
                                        <p:tgtEl>
                                          <p:spTgt spid="16"/>
                                        </p:tgtEl>
                                        <p:attrNameLst>
                                          <p:attrName>style.visibility</p:attrName>
                                        </p:attrNameLst>
                                      </p:cBhvr>
                                      <p:to>
                                        <p:strVal val="hidden"/>
                                      </p:to>
                                    </p:set>
                                  </p:childTnLst>
                                </p:cTn>
                              </p:par>
                            </p:childTnLst>
                          </p:cTn>
                        </p:par>
                        <p:par>
                          <p:cTn id="83" fill="hold">
                            <p:stCondLst>
                              <p:cond delay="1000"/>
                            </p:stCondLst>
                            <p:childTnLst>
                              <p:par>
                                <p:cTn id="84" presetID="50" presetClass="entr" presetSubtype="0" decel="100000" fill="hold" nodeType="afterEffect">
                                  <p:stCondLst>
                                    <p:cond delay="0"/>
                                  </p:stCondLst>
                                  <p:childTnLst>
                                    <p:set>
                                      <p:cBhvr>
                                        <p:cTn id="85" dur="1" fill="hold">
                                          <p:stCondLst>
                                            <p:cond delay="0"/>
                                          </p:stCondLst>
                                        </p:cTn>
                                        <p:tgtEl>
                                          <p:spTgt spid="12"/>
                                        </p:tgtEl>
                                        <p:attrNameLst>
                                          <p:attrName>style.visibility</p:attrName>
                                        </p:attrNameLst>
                                      </p:cBhvr>
                                      <p:to>
                                        <p:strVal val="visible"/>
                                      </p:to>
                                    </p:set>
                                    <p:anim calcmode="lin" valueType="num">
                                      <p:cBhvr>
                                        <p:cTn id="86" dur="1000" fill="hold"/>
                                        <p:tgtEl>
                                          <p:spTgt spid="12"/>
                                        </p:tgtEl>
                                        <p:attrNameLst>
                                          <p:attrName>ppt_w</p:attrName>
                                        </p:attrNameLst>
                                      </p:cBhvr>
                                      <p:tavLst>
                                        <p:tav tm="0">
                                          <p:val>
                                            <p:strVal val="#ppt_w+.3"/>
                                          </p:val>
                                        </p:tav>
                                        <p:tav tm="100000">
                                          <p:val>
                                            <p:strVal val="#ppt_w"/>
                                          </p:val>
                                        </p:tav>
                                      </p:tavLst>
                                    </p:anim>
                                    <p:anim calcmode="lin" valueType="num">
                                      <p:cBhvr>
                                        <p:cTn id="87" dur="1000" fill="hold"/>
                                        <p:tgtEl>
                                          <p:spTgt spid="12"/>
                                        </p:tgtEl>
                                        <p:attrNameLst>
                                          <p:attrName>ppt_h</p:attrName>
                                        </p:attrNameLst>
                                      </p:cBhvr>
                                      <p:tavLst>
                                        <p:tav tm="0">
                                          <p:val>
                                            <p:strVal val="#ppt_h"/>
                                          </p:val>
                                        </p:tav>
                                        <p:tav tm="100000">
                                          <p:val>
                                            <p:strVal val="#ppt_h"/>
                                          </p:val>
                                        </p:tav>
                                      </p:tavLst>
                                    </p:anim>
                                    <p:animEffect transition="in" filter="fade">
                                      <p:cBhvr>
                                        <p:cTn id="88" dur="100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xit" presetSubtype="32" fill="hold" nodeType="clickEffect">
                                  <p:stCondLst>
                                    <p:cond delay="0"/>
                                  </p:stCondLst>
                                  <p:childTnLst>
                                    <p:anim calcmode="lin" valueType="num">
                                      <p:cBhvr>
                                        <p:cTn id="92" dur="500"/>
                                        <p:tgtEl>
                                          <p:spTgt spid="12"/>
                                        </p:tgtEl>
                                        <p:attrNameLst>
                                          <p:attrName>ppt_w</p:attrName>
                                        </p:attrNameLst>
                                      </p:cBhvr>
                                      <p:tavLst>
                                        <p:tav tm="0">
                                          <p:val>
                                            <p:strVal val="ppt_w"/>
                                          </p:val>
                                        </p:tav>
                                        <p:tav tm="100000">
                                          <p:val>
                                            <p:fltVal val="0"/>
                                          </p:val>
                                        </p:tav>
                                      </p:tavLst>
                                    </p:anim>
                                    <p:anim calcmode="lin" valueType="num">
                                      <p:cBhvr>
                                        <p:cTn id="93" dur="500"/>
                                        <p:tgtEl>
                                          <p:spTgt spid="12"/>
                                        </p:tgtEl>
                                        <p:attrNameLst>
                                          <p:attrName>ppt_h</p:attrName>
                                        </p:attrNameLst>
                                      </p:cBhvr>
                                      <p:tavLst>
                                        <p:tav tm="0">
                                          <p:val>
                                            <p:strVal val="ppt_h"/>
                                          </p:val>
                                        </p:tav>
                                        <p:tav tm="100000">
                                          <p:val>
                                            <p:fltVal val="0"/>
                                          </p:val>
                                        </p:tav>
                                      </p:tavLst>
                                    </p:anim>
                                    <p:animEffect transition="out" filter="fad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56" presetClass="path" presetSubtype="0" accel="50000" decel="50000" fill="hold" nodeType="withEffect">
                                  <p:stCondLst>
                                    <p:cond delay="0"/>
                                  </p:stCondLst>
                                  <p:childTnLst>
                                    <p:animMotion origin="layout" path="M 12.59376 15.89491 L 12.23633 16.13635 " pathEditMode="relative" rAng="0" ptsTypes="AA">
                                      <p:cBhvr>
                                        <p:cTn id="97" dur="500" fill="hold"/>
                                        <p:tgtEl>
                                          <p:spTgt spid="12"/>
                                        </p:tgtEl>
                                        <p:attrNameLst>
                                          <p:attrName>ppt_x</p:attrName>
                                          <p:attrName>ppt_y</p:attrName>
                                        </p:attrNameLst>
                                      </p:cBhvr>
                                      <p:rCtr x="-17878" y="12060"/>
                                    </p:animMotion>
                                  </p:childTnLst>
                                </p:cTn>
                              </p:par>
                              <p:par>
                                <p:cTn id="98" presetID="10" presetClass="entr" presetSubtype="0" fill="hold" grpId="0" nodeType="withEffect">
                                  <p:stCondLst>
                                    <p:cond delay="40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1000"/>
                                        <p:tgtEl>
                                          <p:spTgt spid="29"/>
                                        </p:tgtEl>
                                      </p:cBhvr>
                                    </p:animEffect>
                                  </p:childTnLst>
                                </p:cTn>
                              </p:par>
                            </p:childTnLst>
                          </p:cTn>
                        </p:par>
                        <p:par>
                          <p:cTn id="101" fill="hold">
                            <p:stCondLst>
                              <p:cond delay="1400"/>
                            </p:stCondLst>
                            <p:childTnLst>
                              <p:par>
                                <p:cTn id="102" presetID="50" presetClass="entr" presetSubtype="0" decel="100000" fill="hold" nodeType="afterEffect">
                                  <p:stCondLst>
                                    <p:cond delay="0"/>
                                  </p:stCondLst>
                                  <p:childTnLst>
                                    <p:set>
                                      <p:cBhvr>
                                        <p:cTn id="103" dur="1" fill="hold">
                                          <p:stCondLst>
                                            <p:cond delay="0"/>
                                          </p:stCondLst>
                                        </p:cTn>
                                        <p:tgtEl>
                                          <p:spTgt spid="38"/>
                                        </p:tgtEl>
                                        <p:attrNameLst>
                                          <p:attrName>style.visibility</p:attrName>
                                        </p:attrNameLst>
                                      </p:cBhvr>
                                      <p:to>
                                        <p:strVal val="visible"/>
                                      </p:to>
                                    </p:set>
                                    <p:anim calcmode="lin" valueType="num">
                                      <p:cBhvr>
                                        <p:cTn id="104" dur="1000" fill="hold"/>
                                        <p:tgtEl>
                                          <p:spTgt spid="38"/>
                                        </p:tgtEl>
                                        <p:attrNameLst>
                                          <p:attrName>ppt_w</p:attrName>
                                        </p:attrNameLst>
                                      </p:cBhvr>
                                      <p:tavLst>
                                        <p:tav tm="0">
                                          <p:val>
                                            <p:strVal val="#ppt_w+.3"/>
                                          </p:val>
                                        </p:tav>
                                        <p:tav tm="100000">
                                          <p:val>
                                            <p:strVal val="#ppt_w"/>
                                          </p:val>
                                        </p:tav>
                                      </p:tavLst>
                                    </p:anim>
                                    <p:anim calcmode="lin" valueType="num">
                                      <p:cBhvr>
                                        <p:cTn id="105" dur="1000" fill="hold"/>
                                        <p:tgtEl>
                                          <p:spTgt spid="38"/>
                                        </p:tgtEl>
                                        <p:attrNameLst>
                                          <p:attrName>ppt_h</p:attrName>
                                        </p:attrNameLst>
                                      </p:cBhvr>
                                      <p:tavLst>
                                        <p:tav tm="0">
                                          <p:val>
                                            <p:strVal val="#ppt_h"/>
                                          </p:val>
                                        </p:tav>
                                        <p:tav tm="100000">
                                          <p:val>
                                            <p:strVal val="#ppt_h"/>
                                          </p:val>
                                        </p:tav>
                                      </p:tavLst>
                                    </p:anim>
                                    <p:animEffect transition="in" filter="fade">
                                      <p:cBhvr>
                                        <p:cTn id="106" dur="1000"/>
                                        <p:tgtEl>
                                          <p:spTgt spid="38"/>
                                        </p:tgtEl>
                                      </p:cBhvr>
                                    </p:animEffect>
                                  </p:childTnLst>
                                </p:cTn>
                              </p:par>
                            </p:childTnLst>
                          </p:cTn>
                        </p:par>
                      </p:childTnLst>
                    </p:cTn>
                  </p:par>
                  <p:par>
                    <p:cTn id="107" fill="hold">
                      <p:stCondLst>
                        <p:cond delay="indefinite"/>
                      </p:stCondLst>
                      <p:childTnLst>
                        <p:par>
                          <p:cTn id="108" fill="hold">
                            <p:stCondLst>
                              <p:cond delay="0"/>
                            </p:stCondLst>
                            <p:childTnLst>
                              <p:par>
                                <p:cTn id="109" presetID="55" presetClass="exit" presetSubtype="0" fill="hold" nodeType="clickEffect">
                                  <p:stCondLst>
                                    <p:cond delay="0"/>
                                  </p:stCondLst>
                                  <p:childTnLst>
                                    <p:anim calcmode="lin" valueType="num">
                                      <p:cBhvr>
                                        <p:cTn id="110" dur="1000"/>
                                        <p:tgtEl>
                                          <p:spTgt spid="38"/>
                                        </p:tgtEl>
                                        <p:attrNameLst>
                                          <p:attrName>ppt_w</p:attrName>
                                        </p:attrNameLst>
                                      </p:cBhvr>
                                      <p:tavLst>
                                        <p:tav tm="0">
                                          <p:val>
                                            <p:strVal val="ppt_w"/>
                                          </p:val>
                                        </p:tav>
                                        <p:tav tm="100000">
                                          <p:val>
                                            <p:strVal val="ppt_w*0.70"/>
                                          </p:val>
                                        </p:tav>
                                      </p:tavLst>
                                    </p:anim>
                                    <p:anim calcmode="lin" valueType="num">
                                      <p:cBhvr>
                                        <p:cTn id="111" dur="1000"/>
                                        <p:tgtEl>
                                          <p:spTgt spid="38"/>
                                        </p:tgtEl>
                                        <p:attrNameLst>
                                          <p:attrName>ppt_h</p:attrName>
                                        </p:attrNameLst>
                                      </p:cBhvr>
                                      <p:tavLst>
                                        <p:tav tm="0">
                                          <p:val>
                                            <p:strVal val="ppt_h"/>
                                          </p:val>
                                        </p:tav>
                                        <p:tav tm="100000">
                                          <p:val>
                                            <p:strVal val="ppt_h"/>
                                          </p:val>
                                        </p:tav>
                                      </p:tavLst>
                                    </p:anim>
                                    <p:animEffect transition="out" filter="fade">
                                      <p:cBhvr>
                                        <p:cTn id="112" dur="1000"/>
                                        <p:tgtEl>
                                          <p:spTgt spid="38"/>
                                        </p:tgtEl>
                                      </p:cBhvr>
                                    </p:animEffect>
                                    <p:set>
                                      <p:cBhvr>
                                        <p:cTn id="113" dur="1" fill="hold">
                                          <p:stCondLst>
                                            <p:cond delay="999"/>
                                          </p:stCondLst>
                                        </p:cTn>
                                        <p:tgtEl>
                                          <p:spTgt spid="38"/>
                                        </p:tgtEl>
                                        <p:attrNameLst>
                                          <p:attrName>style.visibility</p:attrName>
                                        </p:attrNameLst>
                                      </p:cBhvr>
                                      <p:to>
                                        <p:strVal val="hidden"/>
                                      </p:to>
                                    </p:set>
                                  </p:childTnLst>
                                </p:cTn>
                              </p:par>
                              <p:par>
                                <p:cTn id="114" presetID="23" presetClass="entr" presetSubtype="16" fill="hold" grpId="0" nodeType="withEffect">
                                  <p:stCondLst>
                                    <p:cond delay="200"/>
                                  </p:stCondLst>
                                  <p:childTnLst>
                                    <p:set>
                                      <p:cBhvr>
                                        <p:cTn id="115" dur="1" fill="hold">
                                          <p:stCondLst>
                                            <p:cond delay="0"/>
                                          </p:stCondLst>
                                        </p:cTn>
                                        <p:tgtEl>
                                          <p:spTgt spid="42"/>
                                        </p:tgtEl>
                                        <p:attrNameLst>
                                          <p:attrName>style.visibility</p:attrName>
                                        </p:attrNameLst>
                                      </p:cBhvr>
                                      <p:to>
                                        <p:strVal val="visible"/>
                                      </p:to>
                                    </p:set>
                                    <p:anim calcmode="lin" valueType="num">
                                      <p:cBhvr>
                                        <p:cTn id="116" dur="500" fill="hold"/>
                                        <p:tgtEl>
                                          <p:spTgt spid="42"/>
                                        </p:tgtEl>
                                        <p:attrNameLst>
                                          <p:attrName>ppt_w</p:attrName>
                                        </p:attrNameLst>
                                      </p:cBhvr>
                                      <p:tavLst>
                                        <p:tav tm="0">
                                          <p:val>
                                            <p:fltVal val="0"/>
                                          </p:val>
                                        </p:tav>
                                        <p:tav tm="100000">
                                          <p:val>
                                            <p:strVal val="#ppt_w"/>
                                          </p:val>
                                        </p:tav>
                                      </p:tavLst>
                                    </p:anim>
                                    <p:anim calcmode="lin" valueType="num">
                                      <p:cBhvr>
                                        <p:cTn id="117" dur="500" fill="hold"/>
                                        <p:tgtEl>
                                          <p:spTgt spid="42"/>
                                        </p:tgtEl>
                                        <p:attrNameLst>
                                          <p:attrName>ppt_h</p:attrName>
                                        </p:attrNameLst>
                                      </p:cBhvr>
                                      <p:tavLst>
                                        <p:tav tm="0">
                                          <p:val>
                                            <p:fltVal val="0"/>
                                          </p:val>
                                        </p:tav>
                                        <p:tav tm="100000">
                                          <p:val>
                                            <p:strVal val="#ppt_h"/>
                                          </p:val>
                                        </p:tav>
                                      </p:tavLst>
                                    </p:anim>
                                  </p:childTnLst>
                                </p:cTn>
                              </p:par>
                              <p:par>
                                <p:cTn id="118" presetID="56" presetClass="path" presetSubtype="0" accel="50000" decel="50000" fill="hold" grpId="1" nodeType="withEffect">
                                  <p:stCondLst>
                                    <p:cond delay="200"/>
                                  </p:stCondLst>
                                  <p:childTnLst>
                                    <p:animMotion origin="layout" path="M -3.125E-6 4.81481E-6 L 0.24753 -0.08727 " pathEditMode="relative" rAng="0" ptsTypes="AA">
                                      <p:cBhvr>
                                        <p:cTn id="119" dur="2000" fill="hold"/>
                                        <p:tgtEl>
                                          <p:spTgt spid="29"/>
                                        </p:tgtEl>
                                        <p:attrNameLst>
                                          <p:attrName>ppt_x</p:attrName>
                                          <p:attrName>ppt_y</p:attrName>
                                        </p:attrNameLst>
                                      </p:cBhvr>
                                      <p:rCtr x="12370" y="-4375"/>
                                    </p:animMotion>
                                  </p:childTnLst>
                                </p:cTn>
                              </p:par>
                              <p:par>
                                <p:cTn id="120" presetID="49" presetClass="path" presetSubtype="0" accel="50000" decel="50000" fill="hold" grpId="1" nodeType="withEffect">
                                  <p:stCondLst>
                                    <p:cond delay="200"/>
                                  </p:stCondLst>
                                  <p:childTnLst>
                                    <p:animMotion origin="layout" path="M 3.54167E-6 1.48148E-6 L 0.1108 0.06782 " pathEditMode="relative" rAng="0" ptsTypes="AA">
                                      <p:cBhvr>
                                        <p:cTn id="121" dur="2000" fill="hold"/>
                                        <p:tgtEl>
                                          <p:spTgt spid="42"/>
                                        </p:tgtEl>
                                        <p:attrNameLst>
                                          <p:attrName>ppt_x</p:attrName>
                                          <p:attrName>ppt_y</p:attrName>
                                        </p:attrNameLst>
                                      </p:cBhvr>
                                      <p:rCtr x="5534" y="3380"/>
                                    </p:animMotion>
                                  </p:childTnLst>
                                </p:cTn>
                              </p:par>
                            </p:childTnLst>
                          </p:cTn>
                        </p:par>
                      </p:childTnLst>
                    </p:cTn>
                  </p:par>
                  <p:par>
                    <p:cTn id="122" fill="hold">
                      <p:stCondLst>
                        <p:cond delay="indefinite"/>
                      </p:stCondLst>
                      <p:childTnLst>
                        <p:par>
                          <p:cTn id="123" fill="hold">
                            <p:stCondLst>
                              <p:cond delay="0"/>
                            </p:stCondLst>
                            <p:childTnLst>
                              <p:par>
                                <p:cTn id="124" presetID="30" presetClass="entr" presetSubtype="0" fill="hold" grpId="0" nodeType="click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fade">
                                      <p:cBhvr>
                                        <p:cTn id="126" dur="800" decel="100000"/>
                                        <p:tgtEl>
                                          <p:spTgt spid="25"/>
                                        </p:tgtEl>
                                      </p:cBhvr>
                                    </p:animEffect>
                                    <p:anim calcmode="lin" valueType="num">
                                      <p:cBhvr>
                                        <p:cTn id="127" dur="800" decel="100000" fill="hold"/>
                                        <p:tgtEl>
                                          <p:spTgt spid="25"/>
                                        </p:tgtEl>
                                        <p:attrNameLst>
                                          <p:attrName>style.rotation</p:attrName>
                                        </p:attrNameLst>
                                      </p:cBhvr>
                                      <p:tavLst>
                                        <p:tav tm="0">
                                          <p:val>
                                            <p:fltVal val="-90"/>
                                          </p:val>
                                        </p:tav>
                                        <p:tav tm="100000">
                                          <p:val>
                                            <p:fltVal val="0"/>
                                          </p:val>
                                        </p:tav>
                                      </p:tavLst>
                                    </p:anim>
                                    <p:anim calcmode="lin" valueType="num">
                                      <p:cBhvr>
                                        <p:cTn id="128" dur="800" decel="100000" fill="hold"/>
                                        <p:tgtEl>
                                          <p:spTgt spid="25"/>
                                        </p:tgtEl>
                                        <p:attrNameLst>
                                          <p:attrName>ppt_x</p:attrName>
                                        </p:attrNameLst>
                                      </p:cBhvr>
                                      <p:tavLst>
                                        <p:tav tm="0">
                                          <p:val>
                                            <p:strVal val="#ppt_x+0.4"/>
                                          </p:val>
                                        </p:tav>
                                        <p:tav tm="100000">
                                          <p:val>
                                            <p:strVal val="#ppt_x-0.05"/>
                                          </p:val>
                                        </p:tav>
                                      </p:tavLst>
                                    </p:anim>
                                    <p:anim calcmode="lin" valueType="num">
                                      <p:cBhvr>
                                        <p:cTn id="129" dur="800" decel="100000" fill="hold"/>
                                        <p:tgtEl>
                                          <p:spTgt spid="25"/>
                                        </p:tgtEl>
                                        <p:attrNameLst>
                                          <p:attrName>ppt_y</p:attrName>
                                        </p:attrNameLst>
                                      </p:cBhvr>
                                      <p:tavLst>
                                        <p:tav tm="0">
                                          <p:val>
                                            <p:strVal val="#ppt_y-0.4"/>
                                          </p:val>
                                        </p:tav>
                                        <p:tav tm="100000">
                                          <p:val>
                                            <p:strVal val="#ppt_y+0.1"/>
                                          </p:val>
                                        </p:tav>
                                      </p:tavLst>
                                    </p:anim>
                                    <p:anim calcmode="lin" valueType="num">
                                      <p:cBhvr>
                                        <p:cTn id="130"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131"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Graphic spid="29" grpId="0">
        <p:bldAsOne/>
      </p:bldGraphic>
      <p:bldGraphic spid="29" grpId="1">
        <p:bldAsOne/>
      </p:bldGraphic>
      <p:bldGraphic spid="42" grpId="0">
        <p:bldAsOne/>
      </p:bldGraphic>
      <p:bldGraphic spid="42" grpId="1">
        <p:bldAsOne/>
      </p:bldGraphic>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1"/>
          <p:cNvSpPr>
            <a:spLocks noChangeArrowheads="1"/>
          </p:cNvSpPr>
          <p:nvPr/>
        </p:nvSpPr>
        <p:spPr bwMode="auto">
          <a:xfrm>
            <a:off x="1116013" y="339725"/>
            <a:ext cx="24902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rPr>
              <a:t>目录</a:t>
            </a:r>
            <a:endParaRPr lang="zh-CN" altLang="en-US" sz="4000" dirty="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endParaRPr>
          </a:p>
        </p:txBody>
      </p:sp>
      <p:pic>
        <p:nvPicPr>
          <p:cNvPr id="104" name="图片 38"/>
          <p:cNvPicPr>
            <a:picLocks noChangeAspect="1" noChangeArrowheads="1"/>
          </p:cNvPicPr>
          <p:nvPr/>
        </p:nvPicPr>
        <p:blipFill rotWithShape="1">
          <a:blip r:embed="rId3">
            <a:extLst>
              <a:ext uri="{28A0092B-C50C-407E-A947-70E740481C1C}">
                <a14:useLocalDpi xmlns:a14="http://schemas.microsoft.com/office/drawing/2010/main" val="0"/>
              </a:ext>
            </a:extLst>
          </a:blip>
          <a:srcRect l="4711" t="16188" b="42880"/>
          <a:stretch/>
        </p:blipFill>
        <p:spPr bwMode="auto">
          <a:xfrm>
            <a:off x="3679375" y="1291501"/>
            <a:ext cx="6798338" cy="151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组合 104"/>
          <p:cNvGrpSpPr/>
          <p:nvPr/>
        </p:nvGrpSpPr>
        <p:grpSpPr>
          <a:xfrm>
            <a:off x="1167681" y="1283443"/>
            <a:ext cx="2349814" cy="1514075"/>
            <a:chOff x="1116013" y="1283443"/>
            <a:chExt cx="2349814" cy="1514075"/>
          </a:xfrm>
        </p:grpSpPr>
        <p:sp>
          <p:nvSpPr>
            <p:cNvPr id="106" name="矩形 31"/>
            <p:cNvSpPr>
              <a:spLocks noChangeArrowheads="1"/>
            </p:cNvSpPr>
            <p:nvPr/>
          </p:nvSpPr>
          <p:spPr bwMode="auto">
            <a:xfrm>
              <a:off x="1116013" y="1283443"/>
              <a:ext cx="2349814" cy="1514075"/>
            </a:xfrm>
            <a:prstGeom prst="rect">
              <a:avLst/>
            </a:prstGeom>
            <a:solidFill>
              <a:srgbClr val="FEC956"/>
            </a:solidFill>
            <a:ln w="9525">
              <a:no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b="1">
                  <a:solidFill>
                    <a:srgbClr val="FFFFFF"/>
                  </a:solidFill>
                  <a:latin typeface="黑体" panose="02010609060101010101" pitchFamily="49" charset="-122"/>
                  <a:ea typeface="黑体" panose="02010609060101010101" pitchFamily="49" charset="-122"/>
                </a:rPr>
                <a:t> </a:t>
              </a: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Find    </a:t>
              </a:r>
            </a:p>
            <a:p>
              <a:pPr algn="ctr" eaLnBrk="1" hangingPunct="1">
                <a:buFont typeface="Arial" panose="020B0604020202020204" pitchFamily="34" charset="0"/>
                <a:buNone/>
              </a:pPr>
              <a:r>
                <a:rPr lang="en-US" altLang="zh-CN" sz="2800" b="1">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Problem</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07" name="图片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607" y="1646945"/>
              <a:ext cx="735647" cy="735647"/>
            </a:xfrm>
            <a:prstGeom prst="rect">
              <a:avLst/>
            </a:prstGeom>
          </p:spPr>
        </p:pic>
      </p:grpSp>
      <p:grpSp>
        <p:nvGrpSpPr>
          <p:cNvPr id="108" name="组合 107"/>
          <p:cNvGrpSpPr/>
          <p:nvPr/>
        </p:nvGrpSpPr>
        <p:grpSpPr>
          <a:xfrm>
            <a:off x="1148945" y="2947428"/>
            <a:ext cx="2359044" cy="3205578"/>
            <a:chOff x="1097277" y="2947428"/>
            <a:chExt cx="2359044" cy="3205578"/>
          </a:xfrm>
        </p:grpSpPr>
        <p:sp>
          <p:nvSpPr>
            <p:cNvPr id="109" name="矩形 27"/>
            <p:cNvSpPr>
              <a:spLocks noChangeArrowheads="1"/>
            </p:cNvSpPr>
            <p:nvPr/>
          </p:nvSpPr>
          <p:spPr bwMode="auto">
            <a:xfrm>
              <a:off x="1097277" y="2947428"/>
              <a:ext cx="2359044" cy="3205578"/>
            </a:xfrm>
            <a:prstGeom prst="rect">
              <a:avLst/>
            </a:prstGeom>
            <a:solidFill>
              <a:srgbClr val="89C4F4"/>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Problem</a:t>
              </a: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0" name="图片 1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8837" y="3521004"/>
              <a:ext cx="684843" cy="925267"/>
            </a:xfrm>
            <a:prstGeom prst="rect">
              <a:avLst/>
            </a:prstGeom>
          </p:spPr>
        </p:pic>
      </p:grpSp>
      <p:grpSp>
        <p:nvGrpSpPr>
          <p:cNvPr id="111" name="组合 110"/>
          <p:cNvGrpSpPr/>
          <p:nvPr/>
        </p:nvGrpSpPr>
        <p:grpSpPr>
          <a:xfrm>
            <a:off x="3657882" y="2958276"/>
            <a:ext cx="2354186" cy="1498843"/>
            <a:chOff x="3606214" y="2958276"/>
            <a:chExt cx="2354186" cy="1498843"/>
          </a:xfrm>
        </p:grpSpPr>
        <p:sp>
          <p:nvSpPr>
            <p:cNvPr id="112" name="矩形 33"/>
            <p:cNvSpPr>
              <a:spLocks noChangeArrowheads="1"/>
            </p:cNvSpPr>
            <p:nvPr/>
          </p:nvSpPr>
          <p:spPr bwMode="auto">
            <a:xfrm>
              <a:off x="3606214" y="2958276"/>
              <a:ext cx="2354186" cy="1498843"/>
            </a:xfrm>
            <a:prstGeom prst="rect">
              <a:avLst/>
            </a:prstGeom>
            <a:solidFill>
              <a:srgbClr val="C3D69B"/>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The Solution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3" name="图片 1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4575" y="2994742"/>
              <a:ext cx="849664" cy="849664"/>
            </a:xfrm>
            <a:prstGeom prst="rect">
              <a:avLst/>
            </a:prstGeom>
          </p:spPr>
        </p:pic>
      </p:grpSp>
      <p:grpSp>
        <p:nvGrpSpPr>
          <p:cNvPr id="114" name="组合 113"/>
          <p:cNvGrpSpPr/>
          <p:nvPr/>
        </p:nvGrpSpPr>
        <p:grpSpPr>
          <a:xfrm>
            <a:off x="3662254" y="4612664"/>
            <a:ext cx="2349814" cy="1519421"/>
            <a:chOff x="3610586" y="4612664"/>
            <a:chExt cx="2349814" cy="1519421"/>
          </a:xfrm>
        </p:grpSpPr>
        <p:sp>
          <p:nvSpPr>
            <p:cNvPr id="115" name="矩形 34"/>
            <p:cNvSpPr>
              <a:spLocks noChangeArrowheads="1"/>
            </p:cNvSpPr>
            <p:nvPr/>
          </p:nvSpPr>
          <p:spPr bwMode="auto">
            <a:xfrm>
              <a:off x="3610586" y="4612664"/>
              <a:ext cx="2349814" cy="1519421"/>
            </a:xfrm>
            <a:prstGeom prst="rect">
              <a:avLst/>
            </a:prstGeom>
            <a:solidFill>
              <a:srgbClr val="F79B4F"/>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lnSpc>
                  <a:spcPts val="2400"/>
                </a:lnSpc>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Feasibility 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6" name="图片 1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6952" y="4707269"/>
              <a:ext cx="667287" cy="667287"/>
            </a:xfrm>
            <a:prstGeom prst="rect">
              <a:avLst/>
            </a:prstGeom>
          </p:spPr>
        </p:pic>
      </p:grpSp>
      <p:grpSp>
        <p:nvGrpSpPr>
          <p:cNvPr id="117" name="组合 116"/>
          <p:cNvGrpSpPr/>
          <p:nvPr/>
        </p:nvGrpSpPr>
        <p:grpSpPr>
          <a:xfrm>
            <a:off x="6204033" y="2947428"/>
            <a:ext cx="4273680" cy="1498843"/>
            <a:chOff x="6152365" y="2947428"/>
            <a:chExt cx="2354186" cy="1498843"/>
          </a:xfrm>
        </p:grpSpPr>
        <p:sp>
          <p:nvSpPr>
            <p:cNvPr id="118" name="矩形 33"/>
            <p:cNvSpPr>
              <a:spLocks noChangeArrowheads="1"/>
            </p:cNvSpPr>
            <p:nvPr/>
          </p:nvSpPr>
          <p:spPr bwMode="auto">
            <a:xfrm>
              <a:off x="6152365" y="2947428"/>
              <a:ext cx="2354186" cy="1498843"/>
            </a:xfrm>
            <a:prstGeom prst="rect">
              <a:avLst/>
            </a:prstGeom>
            <a:solidFill>
              <a:srgbClr val="E08283"/>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262063"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System</a:t>
              </a:r>
            </a:p>
            <a:p>
              <a:pPr marL="1262063"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     Design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9" name="图片 1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9825" y="3280853"/>
              <a:ext cx="552894" cy="831992"/>
            </a:xfrm>
            <a:prstGeom prst="rect">
              <a:avLst/>
            </a:prstGeom>
          </p:spPr>
        </p:pic>
      </p:grpSp>
      <p:grpSp>
        <p:nvGrpSpPr>
          <p:cNvPr id="120" name="组合 119"/>
          <p:cNvGrpSpPr/>
          <p:nvPr/>
        </p:nvGrpSpPr>
        <p:grpSpPr>
          <a:xfrm>
            <a:off x="6198703" y="4633242"/>
            <a:ext cx="4279010" cy="1498843"/>
            <a:chOff x="6147035" y="4633242"/>
            <a:chExt cx="4279010" cy="1498843"/>
          </a:xfrm>
        </p:grpSpPr>
        <p:sp>
          <p:nvSpPr>
            <p:cNvPr id="121" name="矩形 33"/>
            <p:cNvSpPr>
              <a:spLocks noChangeArrowheads="1"/>
            </p:cNvSpPr>
            <p:nvPr/>
          </p:nvSpPr>
          <p:spPr bwMode="auto">
            <a:xfrm>
              <a:off x="6147035" y="4633242"/>
              <a:ext cx="4279010" cy="1498843"/>
            </a:xfrm>
            <a:prstGeom prst="rect">
              <a:avLst/>
            </a:prstGeom>
            <a:solidFill>
              <a:srgbClr val="3FC380"/>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Implementation </a:t>
              </a:r>
            </a:p>
            <a:p>
              <a:pPr algn="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&amp; Promotion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22" name="图片 1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9088" y="5040912"/>
              <a:ext cx="1205015" cy="840862"/>
            </a:xfrm>
            <a:prstGeom prst="rect">
              <a:avLst/>
            </a:prstGeom>
          </p:spPr>
        </p:pic>
      </p:grpSp>
      <p:pic>
        <p:nvPicPr>
          <p:cNvPr id="24" name="遮罩"/>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9426"/>
            <a:ext cx="12192001" cy="6858000"/>
          </a:xfrm>
          <a:prstGeom prst="rect">
            <a:avLst/>
          </a:prstGeom>
        </p:spPr>
      </p:pic>
    </p:spTree>
    <p:extLst>
      <p:ext uri="{BB962C8B-B14F-4D97-AF65-F5344CB8AC3E}">
        <p14:creationId xmlns:p14="http://schemas.microsoft.com/office/powerpoint/2010/main" val="22528076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9"/>
                                          </p:stCondLst>
                                        </p:cTn>
                                        <p:tgtEl>
                                          <p:spTgt spid="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1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9"/>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9"/>
                                          </p:stCondLst>
                                        </p:cTn>
                                        <p:tgtEl>
                                          <p:spTgt spid="1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2" presetClass="exit" presetSubtype="0" fill="hold" nodeType="clickEffect">
                                  <p:stCondLst>
                                    <p:cond delay="0"/>
                                  </p:stCondLst>
                                  <p:childTnLst>
                                    <p:animScale>
                                      <p:cBhvr>
                                        <p:cTn id="22" dur="1000" accel="50000">
                                          <p:stCondLst>
                                            <p:cond delay="0"/>
                                          </p:stCondLst>
                                        </p:cTn>
                                        <p:tgtEl>
                                          <p:spTgt spid="10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 dur="1000" accel="50000">
                                          <p:stCondLst>
                                            <p:cond delay="0"/>
                                          </p:stCondLst>
                                        </p:cTn>
                                        <p:tgtEl>
                                          <p:spTgt spid="104"/>
                                        </p:tgtEl>
                                        <p:attrNameLst>
                                          <p:attrName>ppt_x</p:attrName>
                                          <p:attrName>ppt_y</p:attrName>
                                        </p:attrNameLst>
                                      </p:cBhvr>
                                    </p:animMotion>
                                    <p:animEffect transition="out" filter="fade">
                                      <p:cBhvr>
                                        <p:cTn id="24" dur="1000"/>
                                        <p:tgtEl>
                                          <p:spTgt spid="104"/>
                                        </p:tgtEl>
                                      </p:cBhvr>
                                    </p:animEffect>
                                    <p:set>
                                      <p:cBhvr>
                                        <p:cTn id="25" dur="1" fill="hold">
                                          <p:stCondLst>
                                            <p:cond delay="999"/>
                                          </p:stCondLst>
                                        </p:cTn>
                                        <p:tgtEl>
                                          <p:spTgt spid="104"/>
                                        </p:tgtEl>
                                        <p:attrNameLst>
                                          <p:attrName>style.visibility</p:attrName>
                                        </p:attrNameLst>
                                      </p:cBhvr>
                                      <p:to>
                                        <p:strVal val="hidden"/>
                                      </p:to>
                                    </p:set>
                                  </p:childTnLst>
                                </p:cTn>
                              </p:par>
                              <p:par>
                                <p:cTn id="26" presetID="52" presetClass="exit" presetSubtype="0" fill="hold" nodeType="withEffect">
                                  <p:stCondLst>
                                    <p:cond delay="0"/>
                                  </p:stCondLst>
                                  <p:childTnLst>
                                    <p:animScale>
                                      <p:cBhvr>
                                        <p:cTn id="27" dur="1000" accel="50000">
                                          <p:stCondLst>
                                            <p:cond delay="0"/>
                                          </p:stCondLst>
                                        </p:cTn>
                                        <p:tgtEl>
                                          <p:spTgt spid="11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 dur="1000" accel="50000">
                                          <p:stCondLst>
                                            <p:cond delay="0"/>
                                          </p:stCondLst>
                                        </p:cTn>
                                        <p:tgtEl>
                                          <p:spTgt spid="117"/>
                                        </p:tgtEl>
                                        <p:attrNameLst>
                                          <p:attrName>ppt_x</p:attrName>
                                          <p:attrName>ppt_y</p:attrName>
                                        </p:attrNameLst>
                                      </p:cBhvr>
                                    </p:animMotion>
                                    <p:animEffect transition="out" filter="fade">
                                      <p:cBhvr>
                                        <p:cTn id="29" dur="1000"/>
                                        <p:tgtEl>
                                          <p:spTgt spid="117"/>
                                        </p:tgtEl>
                                      </p:cBhvr>
                                    </p:animEffect>
                                    <p:set>
                                      <p:cBhvr>
                                        <p:cTn id="30" dur="1" fill="hold">
                                          <p:stCondLst>
                                            <p:cond delay="999"/>
                                          </p:stCondLst>
                                        </p:cTn>
                                        <p:tgtEl>
                                          <p:spTgt spid="117"/>
                                        </p:tgtEl>
                                        <p:attrNameLst>
                                          <p:attrName>style.visibility</p:attrName>
                                        </p:attrNameLst>
                                      </p:cBhvr>
                                      <p:to>
                                        <p:strVal val="hidden"/>
                                      </p:to>
                                    </p:set>
                                  </p:childTnLst>
                                </p:cTn>
                              </p:par>
                              <p:par>
                                <p:cTn id="31" presetID="52" presetClass="exit" presetSubtype="0" fill="hold" nodeType="withEffect">
                                  <p:stCondLst>
                                    <p:cond delay="0"/>
                                  </p:stCondLst>
                                  <p:childTnLst>
                                    <p:animScale>
                                      <p:cBhvr>
                                        <p:cTn id="32" dur="1000" accel="50000">
                                          <p:stCondLst>
                                            <p:cond delay="0"/>
                                          </p:stCondLst>
                                        </p:cTn>
                                        <p:tgtEl>
                                          <p:spTgt spid="111"/>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3" dur="1000" accel="50000">
                                          <p:stCondLst>
                                            <p:cond delay="0"/>
                                          </p:stCondLst>
                                        </p:cTn>
                                        <p:tgtEl>
                                          <p:spTgt spid="111"/>
                                        </p:tgtEl>
                                        <p:attrNameLst>
                                          <p:attrName>ppt_x</p:attrName>
                                          <p:attrName>ppt_y</p:attrName>
                                        </p:attrNameLst>
                                      </p:cBhvr>
                                    </p:animMotion>
                                    <p:animEffect transition="out" filter="fade">
                                      <p:cBhvr>
                                        <p:cTn id="34" dur="1000"/>
                                        <p:tgtEl>
                                          <p:spTgt spid="111"/>
                                        </p:tgtEl>
                                      </p:cBhvr>
                                    </p:animEffect>
                                    <p:set>
                                      <p:cBhvr>
                                        <p:cTn id="35" dur="1" fill="hold">
                                          <p:stCondLst>
                                            <p:cond delay="999"/>
                                          </p:stCondLst>
                                        </p:cTn>
                                        <p:tgtEl>
                                          <p:spTgt spid="111"/>
                                        </p:tgtEl>
                                        <p:attrNameLst>
                                          <p:attrName>style.visibility</p:attrName>
                                        </p:attrNameLst>
                                      </p:cBhvr>
                                      <p:to>
                                        <p:strVal val="hidden"/>
                                      </p:to>
                                    </p:set>
                                  </p:childTnLst>
                                </p:cTn>
                              </p:par>
                              <p:par>
                                <p:cTn id="36" presetID="52" presetClass="exit" presetSubtype="0" fill="hold" nodeType="withEffect">
                                  <p:stCondLst>
                                    <p:cond delay="0"/>
                                  </p:stCondLst>
                                  <p:childTnLst>
                                    <p:animScale>
                                      <p:cBhvr>
                                        <p:cTn id="37" dur="1000" accel="50000">
                                          <p:stCondLst>
                                            <p:cond delay="0"/>
                                          </p:stCondLst>
                                        </p:cTn>
                                        <p:tgtEl>
                                          <p:spTgt spid="10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8" dur="1000" accel="50000">
                                          <p:stCondLst>
                                            <p:cond delay="0"/>
                                          </p:stCondLst>
                                        </p:cTn>
                                        <p:tgtEl>
                                          <p:spTgt spid="108"/>
                                        </p:tgtEl>
                                        <p:attrNameLst>
                                          <p:attrName>ppt_x</p:attrName>
                                          <p:attrName>ppt_y</p:attrName>
                                        </p:attrNameLst>
                                      </p:cBhvr>
                                    </p:animMotion>
                                    <p:animEffect transition="out" filter="fade">
                                      <p:cBhvr>
                                        <p:cTn id="39" dur="1000"/>
                                        <p:tgtEl>
                                          <p:spTgt spid="108"/>
                                        </p:tgtEl>
                                      </p:cBhvr>
                                    </p:animEffect>
                                    <p:set>
                                      <p:cBhvr>
                                        <p:cTn id="40" dur="1" fill="hold">
                                          <p:stCondLst>
                                            <p:cond delay="999"/>
                                          </p:stCondLst>
                                        </p:cTn>
                                        <p:tgtEl>
                                          <p:spTgt spid="108"/>
                                        </p:tgtEl>
                                        <p:attrNameLst>
                                          <p:attrName>style.visibility</p:attrName>
                                        </p:attrNameLst>
                                      </p:cBhvr>
                                      <p:to>
                                        <p:strVal val="hidden"/>
                                      </p:to>
                                    </p:set>
                                  </p:childTnLst>
                                </p:cTn>
                              </p:par>
                              <p:par>
                                <p:cTn id="41" presetID="52" presetClass="exit" presetSubtype="0" fill="hold" nodeType="withEffect">
                                  <p:stCondLst>
                                    <p:cond delay="0"/>
                                  </p:stCondLst>
                                  <p:childTnLst>
                                    <p:animScale>
                                      <p:cBhvr>
                                        <p:cTn id="42" dur="1000" accel="50000">
                                          <p:stCondLst>
                                            <p:cond delay="0"/>
                                          </p:stCondLst>
                                        </p:cTn>
                                        <p:tgtEl>
                                          <p:spTgt spid="10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3" dur="1000" accel="50000">
                                          <p:stCondLst>
                                            <p:cond delay="0"/>
                                          </p:stCondLst>
                                        </p:cTn>
                                        <p:tgtEl>
                                          <p:spTgt spid="105"/>
                                        </p:tgtEl>
                                        <p:attrNameLst>
                                          <p:attrName>ppt_x</p:attrName>
                                          <p:attrName>ppt_y</p:attrName>
                                        </p:attrNameLst>
                                      </p:cBhvr>
                                    </p:animMotion>
                                    <p:animEffect transition="out" filter="fade">
                                      <p:cBhvr>
                                        <p:cTn id="44" dur="1000"/>
                                        <p:tgtEl>
                                          <p:spTgt spid="105"/>
                                        </p:tgtEl>
                                      </p:cBhvr>
                                    </p:animEffect>
                                    <p:set>
                                      <p:cBhvr>
                                        <p:cTn id="45" dur="1" fill="hold">
                                          <p:stCondLst>
                                            <p:cond delay="999"/>
                                          </p:stCondLst>
                                        </p:cTn>
                                        <p:tgtEl>
                                          <p:spTgt spid="105"/>
                                        </p:tgtEl>
                                        <p:attrNameLst>
                                          <p:attrName>style.visibility</p:attrName>
                                        </p:attrNameLst>
                                      </p:cBhvr>
                                      <p:to>
                                        <p:strVal val="hidden"/>
                                      </p:to>
                                    </p:set>
                                  </p:childTnLst>
                                </p:cTn>
                              </p:par>
                              <p:par>
                                <p:cTn id="46" presetID="52" presetClass="exit" presetSubtype="0" fill="hold" nodeType="withEffect">
                                  <p:stCondLst>
                                    <p:cond delay="0"/>
                                  </p:stCondLst>
                                  <p:childTnLst>
                                    <p:animScale>
                                      <p:cBhvr>
                                        <p:cTn id="47" dur="1000" accel="50000">
                                          <p:stCondLst>
                                            <p:cond delay="0"/>
                                          </p:stCondLst>
                                        </p:cTn>
                                        <p:tgtEl>
                                          <p:spTgt spid="12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8" dur="1000" accel="50000">
                                          <p:stCondLst>
                                            <p:cond delay="0"/>
                                          </p:stCondLst>
                                        </p:cTn>
                                        <p:tgtEl>
                                          <p:spTgt spid="120"/>
                                        </p:tgtEl>
                                        <p:attrNameLst>
                                          <p:attrName>ppt_x</p:attrName>
                                          <p:attrName>ppt_y</p:attrName>
                                        </p:attrNameLst>
                                      </p:cBhvr>
                                    </p:animMotion>
                                    <p:animEffect transition="out" filter="fade">
                                      <p:cBhvr>
                                        <p:cTn id="49" dur="1000"/>
                                        <p:tgtEl>
                                          <p:spTgt spid="120"/>
                                        </p:tgtEl>
                                      </p:cBhvr>
                                    </p:animEffect>
                                    <p:set>
                                      <p:cBhvr>
                                        <p:cTn id="50" dur="1" fill="hold">
                                          <p:stCondLst>
                                            <p:cond delay="999"/>
                                          </p:stCondLst>
                                        </p:cTn>
                                        <p:tgtEl>
                                          <p:spTgt spid="120"/>
                                        </p:tgtEl>
                                        <p:attrNameLst>
                                          <p:attrName>style.visibility</p:attrName>
                                        </p:attrNameLst>
                                      </p:cBhvr>
                                      <p:to>
                                        <p:strVal val="hidden"/>
                                      </p:to>
                                    </p:set>
                                  </p:childTnLst>
                                </p:cTn>
                              </p:par>
                              <p:par>
                                <p:cTn id="51" presetID="49" presetClass="exit" presetSubtype="0" accel="100000" fill="hold" nodeType="withEffect">
                                  <p:stCondLst>
                                    <p:cond delay="200"/>
                                  </p:stCondLst>
                                  <p:childTnLst>
                                    <p:anim calcmode="lin" valueType="num">
                                      <p:cBhvr>
                                        <p:cTn id="52" dur="1000"/>
                                        <p:tgtEl>
                                          <p:spTgt spid="114"/>
                                        </p:tgtEl>
                                        <p:attrNameLst>
                                          <p:attrName>ppt_w</p:attrName>
                                        </p:attrNameLst>
                                      </p:cBhvr>
                                      <p:tavLst>
                                        <p:tav tm="0">
                                          <p:val>
                                            <p:strVal val="ppt_w"/>
                                          </p:val>
                                        </p:tav>
                                        <p:tav tm="100000">
                                          <p:val>
                                            <p:fltVal val="0"/>
                                          </p:val>
                                        </p:tav>
                                      </p:tavLst>
                                    </p:anim>
                                    <p:anim calcmode="lin" valueType="num">
                                      <p:cBhvr>
                                        <p:cTn id="53" dur="1000"/>
                                        <p:tgtEl>
                                          <p:spTgt spid="114"/>
                                        </p:tgtEl>
                                        <p:attrNameLst>
                                          <p:attrName>ppt_h</p:attrName>
                                        </p:attrNameLst>
                                      </p:cBhvr>
                                      <p:tavLst>
                                        <p:tav tm="0">
                                          <p:val>
                                            <p:strVal val="ppt_h"/>
                                          </p:val>
                                        </p:tav>
                                        <p:tav tm="100000">
                                          <p:val>
                                            <p:fltVal val="0"/>
                                          </p:val>
                                        </p:tav>
                                      </p:tavLst>
                                    </p:anim>
                                    <p:anim calcmode="lin" valueType="num">
                                      <p:cBhvr>
                                        <p:cTn id="54" dur="1000"/>
                                        <p:tgtEl>
                                          <p:spTgt spid="114"/>
                                        </p:tgtEl>
                                        <p:attrNameLst>
                                          <p:attrName>style.rotation</p:attrName>
                                        </p:attrNameLst>
                                      </p:cBhvr>
                                      <p:tavLst>
                                        <p:tav tm="0">
                                          <p:val>
                                            <p:fltVal val="0"/>
                                          </p:val>
                                        </p:tav>
                                        <p:tav tm="100000">
                                          <p:val>
                                            <p:fltVal val="360"/>
                                          </p:val>
                                        </p:tav>
                                      </p:tavLst>
                                    </p:anim>
                                    <p:animEffect transition="out" filter="fade">
                                      <p:cBhvr>
                                        <p:cTn id="55" dur="1000"/>
                                        <p:tgtEl>
                                          <p:spTgt spid="114"/>
                                        </p:tgtEl>
                                      </p:cBhvr>
                                    </p:animEffect>
                                    <p:set>
                                      <p:cBhvr>
                                        <p:cTn id="56" dur="1" fill="hold">
                                          <p:stCondLst>
                                            <p:cond delay="999"/>
                                          </p:stCondLst>
                                        </p:cTn>
                                        <p:tgtEl>
                                          <p:spTgt spid="1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style.rotation</p:attrName>
                                        </p:attrNameLst>
                                      </p:cBhvr>
                                      <p:tavLst>
                                        <p:tav tm="0">
                                          <p:val>
                                            <p:fltVal val="360"/>
                                          </p:val>
                                        </p:tav>
                                        <p:tav tm="100000">
                                          <p:val>
                                            <p:fltVal val="0"/>
                                          </p:val>
                                        </p:tav>
                                      </p:tavLst>
                                    </p:anim>
                                    <p:animEffect transition="in" filter="fade">
                                      <p:cBhvr>
                                        <p:cTn id="6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3837611" y="1541286"/>
            <a:ext cx="5542813" cy="4214309"/>
          </a:xfrm>
          <a:prstGeom prst="rect">
            <a:avLst/>
          </a:prstGeom>
        </p:spPr>
      </p:pic>
      <p:grpSp>
        <p:nvGrpSpPr>
          <p:cNvPr id="5" name="组合 4"/>
          <p:cNvGrpSpPr/>
          <p:nvPr/>
        </p:nvGrpSpPr>
        <p:grpSpPr>
          <a:xfrm>
            <a:off x="-90533" y="263574"/>
            <a:ext cx="6130725" cy="587452"/>
            <a:chOff x="-90533" y="263574"/>
            <a:chExt cx="6130725" cy="587452"/>
          </a:xfrm>
        </p:grpSpPr>
        <p:sp>
          <p:nvSpPr>
            <p:cNvPr id="31" name="TextBox 1"/>
            <p:cNvSpPr>
              <a:spLocks noChangeArrowheads="1"/>
            </p:cNvSpPr>
            <p:nvPr/>
          </p:nvSpPr>
          <p:spPr bwMode="auto">
            <a:xfrm>
              <a:off x="2238641" y="266251"/>
              <a:ext cx="38015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F79B4F"/>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F</a:t>
              </a:r>
              <a:r>
                <a:rPr lang="en-US" altLang="zh-CN" sz="3200" b="1" smtClean="0">
                  <a:solidFill>
                    <a:srgbClr val="F79B4F"/>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easibility Analysis</a:t>
              </a:r>
              <a:endParaRPr lang="zh-CN" altLang="en-US" sz="3200" b="1">
                <a:solidFill>
                  <a:srgbClr val="F79B4F"/>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4" name="矩形 3"/>
            <p:cNvSpPr/>
            <p:nvPr/>
          </p:nvSpPr>
          <p:spPr>
            <a:xfrm>
              <a:off x="-90533" y="263574"/>
              <a:ext cx="1303697" cy="511301"/>
            </a:xfrm>
            <a:prstGeom prst="rect">
              <a:avLst/>
            </a:prstGeom>
            <a:solidFill>
              <a:srgbClr val="F79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0299" y="334467"/>
              <a:ext cx="448342" cy="448342"/>
            </a:xfrm>
            <a:prstGeom prst="rect">
              <a:avLst/>
            </a:prstGeom>
          </p:spPr>
        </p:pic>
      </p:grpSp>
      <p:sp>
        <p:nvSpPr>
          <p:cNvPr id="9" name="矩形 8"/>
          <p:cNvSpPr/>
          <p:nvPr/>
        </p:nvSpPr>
        <p:spPr>
          <a:xfrm>
            <a:off x="1780058" y="1517935"/>
            <a:ext cx="1607154" cy="4210837"/>
          </a:xfrm>
          <a:prstGeom prst="rect">
            <a:avLst/>
          </a:prstGeom>
          <a:solidFill>
            <a:srgbClr val="F79B4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600" smtClean="0">
                <a:latin typeface="微软雅黑" panose="020B0503020204020204" pitchFamily="34" charset="-122"/>
                <a:ea typeface="微软雅黑" panose="020B0503020204020204" pitchFamily="34" charset="-122"/>
              </a:rPr>
              <a:t>Foundational Assumption</a:t>
            </a:r>
            <a:endParaRPr lang="zh-CN" altLang="en-US" sz="3600" dirty="0">
              <a:latin typeface="微软雅黑" panose="020B0503020204020204" pitchFamily="34" charset="-122"/>
              <a:ea typeface="微软雅黑" panose="020B0503020204020204" pitchFamily="34" charset="-122"/>
            </a:endParaRPr>
          </a:p>
        </p:txBody>
      </p:sp>
      <p:sp>
        <p:nvSpPr>
          <p:cNvPr id="2" name="椭圆 1"/>
          <p:cNvSpPr/>
          <p:nvPr/>
        </p:nvSpPr>
        <p:spPr>
          <a:xfrm>
            <a:off x="4253501" y="1715784"/>
            <a:ext cx="4284324" cy="64727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262063" y="2032570"/>
            <a:ext cx="4284324" cy="64727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384662" y="2340795"/>
            <a:ext cx="4284324" cy="64727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210692" y="5248381"/>
            <a:ext cx="4284324" cy="64727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内容占位符 11"/>
          <p:cNvGraphicFramePr>
            <a:graphicFrameLocks/>
          </p:cNvGraphicFramePr>
          <p:nvPr>
            <p:extLst>
              <p:ext uri="{D42A27DB-BD31-4B8C-83A1-F6EECF244321}">
                <p14:modId xmlns:p14="http://schemas.microsoft.com/office/powerpoint/2010/main" val="4183014479"/>
              </p:ext>
            </p:extLst>
          </p:nvPr>
        </p:nvGraphicFramePr>
        <p:xfrm>
          <a:off x="7513121" y="0"/>
          <a:ext cx="4678879" cy="297305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88627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250" fill="hold"/>
                                        <p:tgtEl>
                                          <p:spTgt spid="11"/>
                                        </p:tgtEl>
                                        <p:attrNameLst>
                                          <p:attrName>ppt_x</p:attrName>
                                        </p:attrNameLst>
                                      </p:cBhvr>
                                      <p:tavLst>
                                        <p:tav tm="0">
                                          <p:val>
                                            <p:strVal val="1+#ppt_w/2"/>
                                          </p:val>
                                        </p:tav>
                                        <p:tav tm="100000">
                                          <p:val>
                                            <p:strVal val="#ppt_x"/>
                                          </p:val>
                                        </p:tav>
                                      </p:tavLst>
                                    </p:anim>
                                    <p:anim calcmode="lin" valueType="num">
                                      <p:cBhvr additive="base">
                                        <p:cTn id="20" dur="25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3" fill="hold" grpId="1" nodeType="clickEffect">
                                  <p:stCondLst>
                                    <p:cond delay="0"/>
                                  </p:stCondLst>
                                  <p:childTnLst>
                                    <p:anim calcmode="lin" valueType="num">
                                      <p:cBhvr additive="base">
                                        <p:cTn id="24" dur="250"/>
                                        <p:tgtEl>
                                          <p:spTgt spid="11"/>
                                        </p:tgtEl>
                                        <p:attrNameLst>
                                          <p:attrName>ppt_x</p:attrName>
                                        </p:attrNameLst>
                                      </p:cBhvr>
                                      <p:tavLst>
                                        <p:tav tm="0">
                                          <p:val>
                                            <p:strVal val="ppt_x"/>
                                          </p:val>
                                        </p:tav>
                                        <p:tav tm="100000">
                                          <p:val>
                                            <p:strVal val="1+ppt_w/2"/>
                                          </p:val>
                                        </p:tav>
                                      </p:tavLst>
                                    </p:anim>
                                    <p:anim calcmode="lin" valueType="num">
                                      <p:cBhvr additive="base">
                                        <p:cTn id="25" dur="250"/>
                                        <p:tgtEl>
                                          <p:spTgt spid="11"/>
                                        </p:tgtEl>
                                        <p:attrNameLst>
                                          <p:attrName>ppt_y</p:attrName>
                                        </p:attrNameLst>
                                      </p:cBhvr>
                                      <p:tavLst>
                                        <p:tav tm="0">
                                          <p:val>
                                            <p:strVal val="ppt_y"/>
                                          </p:val>
                                        </p:tav>
                                        <p:tav tm="100000">
                                          <p:val>
                                            <p:strVal val="0-ppt_h/2"/>
                                          </p:val>
                                        </p:tav>
                                      </p:tavLst>
                                    </p:anim>
                                    <p:set>
                                      <p:cBhvr>
                                        <p:cTn id="26" dur="1" fill="hold">
                                          <p:stCondLst>
                                            <p:cond delay="24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50"/>
                                        <p:tgtEl>
                                          <p:spTgt spid="2"/>
                                        </p:tgtEl>
                                      </p:cBhvr>
                                    </p:animEffect>
                                    <p:set>
                                      <p:cBhvr>
                                        <p:cTn id="31" dur="1" fill="hold">
                                          <p:stCondLst>
                                            <p:cond delay="249"/>
                                          </p:stCondLst>
                                        </p:cTn>
                                        <p:tgtEl>
                                          <p:spTgt spid="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25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50"/>
                                        <p:tgtEl>
                                          <p:spTgt spid="10"/>
                                        </p:tgtEl>
                                      </p:cBhvr>
                                    </p:animEffect>
                                    <p:set>
                                      <p:cBhvr>
                                        <p:cTn id="41" dur="1" fill="hold">
                                          <p:stCondLst>
                                            <p:cond delay="249"/>
                                          </p:stCondLst>
                                        </p:cTn>
                                        <p:tgtEl>
                                          <p:spTgt spid="1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25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50"/>
                                        <p:tgtEl>
                                          <p:spTgt spid="13"/>
                                        </p:tgtEl>
                                      </p:cBhvr>
                                    </p:animEffect>
                                    <p:set>
                                      <p:cBhvr>
                                        <p:cTn id="51" dur="1" fill="hold">
                                          <p:stCondLst>
                                            <p:cond delay="249"/>
                                          </p:stCondLst>
                                        </p:cTn>
                                        <p:tgtEl>
                                          <p:spTgt spid="1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25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250"/>
                                        <p:tgtEl>
                                          <p:spTgt spid="14"/>
                                        </p:tgtEl>
                                      </p:cBhvr>
                                    </p:animEffect>
                                    <p:set>
                                      <p:cBhvr>
                                        <p:cTn id="61" dur="1" fill="hold">
                                          <p:stCondLst>
                                            <p:cond delay="24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2" grpId="1" animBg="1"/>
      <p:bldP spid="10" grpId="0" animBg="1"/>
      <p:bldP spid="10" grpId="1" animBg="1"/>
      <p:bldP spid="13" grpId="0" animBg="1"/>
      <p:bldP spid="13" grpId="1" animBg="1"/>
      <p:bldP spid="14" grpId="0" animBg="1"/>
      <p:bldP spid="14" grpId="1" animBg="1"/>
      <p:bldGraphic spid="11" grpId="0">
        <p:bldAsOne/>
      </p:bldGraphic>
      <p:bldGraphic spid="11" grpId="1">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081498" y="1351131"/>
            <a:ext cx="5119945" cy="4869871"/>
          </a:xfrm>
          <a:prstGeom prst="rect">
            <a:avLst/>
          </a:prstGeom>
        </p:spPr>
      </p:pic>
      <p:graphicFrame>
        <p:nvGraphicFramePr>
          <p:cNvPr id="12" name="图表 11"/>
          <p:cNvGraphicFramePr/>
          <p:nvPr>
            <p:extLst>
              <p:ext uri="{D42A27DB-BD31-4B8C-83A1-F6EECF244321}">
                <p14:modId xmlns:p14="http://schemas.microsoft.com/office/powerpoint/2010/main" val="4279193713"/>
              </p:ext>
            </p:extLst>
          </p:nvPr>
        </p:nvGraphicFramePr>
        <p:xfrm>
          <a:off x="4048896" y="1421566"/>
          <a:ext cx="6171018" cy="4719554"/>
        </p:xfrm>
        <a:graphic>
          <a:graphicData uri="http://schemas.openxmlformats.org/drawingml/2006/chart">
            <c:chart xmlns:c="http://schemas.openxmlformats.org/drawingml/2006/chart" xmlns:r="http://schemas.openxmlformats.org/officeDocument/2006/relationships" r:id="rId4"/>
          </a:graphicData>
        </a:graphic>
      </p:graphicFrame>
      <p:sp>
        <p:nvSpPr>
          <p:cNvPr id="11" name="矩形 10"/>
          <p:cNvSpPr/>
          <p:nvPr/>
        </p:nvSpPr>
        <p:spPr>
          <a:xfrm flipH="1">
            <a:off x="2184050" y="1421566"/>
            <a:ext cx="1521675" cy="4719554"/>
          </a:xfrm>
          <a:prstGeom prst="rect">
            <a:avLst/>
          </a:prstGeom>
          <a:solidFill>
            <a:srgbClr val="F79B4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600" smtClean="0">
                <a:latin typeface="微软雅黑" panose="020B0503020204020204" pitchFamily="34" charset="-122"/>
                <a:ea typeface="微软雅黑" panose="020B0503020204020204" pitchFamily="34" charset="-122"/>
              </a:rPr>
              <a:t>ROI Analysis</a:t>
            </a:r>
            <a:endParaRPr lang="zh-CN" altLang="en-US" sz="3600" dirty="0">
              <a:latin typeface="微软雅黑" panose="020B0503020204020204" pitchFamily="34" charset="-122"/>
              <a:ea typeface="微软雅黑" panose="020B0503020204020204" pitchFamily="34" charset="-122"/>
            </a:endParaRPr>
          </a:p>
        </p:txBody>
      </p:sp>
      <p:sp>
        <p:nvSpPr>
          <p:cNvPr id="15" name="矩形 14"/>
          <p:cNvSpPr/>
          <p:nvPr/>
        </p:nvSpPr>
        <p:spPr>
          <a:xfrm rot="20642250" flipH="1">
            <a:off x="7940227" y="4273618"/>
            <a:ext cx="2522433" cy="961124"/>
          </a:xfrm>
          <a:prstGeom prst="rect">
            <a:avLst/>
          </a:prstGeom>
          <a:ln/>
        </p:spPr>
        <p:style>
          <a:lnRef idx="2">
            <a:schemeClr val="accent6"/>
          </a:lnRef>
          <a:fillRef idx="1">
            <a:schemeClr val="lt1"/>
          </a:fillRef>
          <a:effectRef idx="0">
            <a:schemeClr val="accent6"/>
          </a:effectRef>
          <a:fontRef idx="minor">
            <a:schemeClr val="dk1"/>
          </a:fontRef>
        </p:style>
        <p:txBody>
          <a:bodyPr vert="horz" rtlCol="0" anchor="ctr"/>
          <a:lstStyle/>
          <a:p>
            <a:pPr algn="ctr"/>
            <a:r>
              <a:rPr lang="en-US" altLang="zh-CN" sz="2800" dirty="0" smtClean="0">
                <a:latin typeface="微软雅黑" panose="020B0503020204020204" pitchFamily="34" charset="-122"/>
                <a:ea typeface="微软雅黑" panose="020B0503020204020204" pitchFamily="34" charset="-122"/>
              </a:rPr>
              <a:t>IRR=35%</a:t>
            </a:r>
          </a:p>
          <a:p>
            <a:pPr algn="ctr"/>
            <a:r>
              <a:rPr lang="en-US" altLang="zh-CN" sz="2800" dirty="0" smtClean="0">
                <a:latin typeface="微软雅黑" panose="020B0503020204020204" pitchFamily="34" charset="-122"/>
                <a:ea typeface="微软雅黑" panose="020B0503020204020204" pitchFamily="34" charset="-122"/>
              </a:rPr>
              <a:t>IRR&gt;WACC</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5685890" y="2147299"/>
            <a:ext cx="5225266" cy="1006868"/>
          </a:xfrm>
          <a:prstGeom prst="rect">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     用户</a:t>
            </a:r>
            <a:r>
              <a:rPr lang="zh-CN" altLang="en-US" dirty="0">
                <a:latin typeface="微软雅黑" panose="020B0503020204020204" pitchFamily="34" charset="-122"/>
                <a:ea typeface="微软雅黑" panose="020B0503020204020204" pitchFamily="34" charset="-122"/>
              </a:rPr>
              <a:t>量*活跃用户率*</a:t>
            </a:r>
            <a:r>
              <a:rPr lang="en-US" altLang="zh-CN" dirty="0">
                <a:latin typeface="微软雅黑" panose="020B0503020204020204" pitchFamily="34" charset="-122"/>
                <a:ea typeface="微软雅黑" panose="020B0503020204020204" pitchFamily="34" charset="-122"/>
              </a:rPr>
              <a:t>240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240</a:t>
            </a:r>
            <a:r>
              <a:rPr lang="zh-CN" altLang="en-US" dirty="0">
                <a:latin typeface="微软雅黑" panose="020B0503020204020204" pitchFamily="34" charset="-122"/>
                <a:ea typeface="微软雅黑" panose="020B0503020204020204" pitchFamily="34" charset="-122"/>
              </a:rPr>
              <a:t>是指每年学生</a:t>
            </a:r>
            <a:r>
              <a:rPr lang="zh-CN" altLang="en-US" dirty="0" smtClean="0">
                <a:latin typeface="微软雅黑" panose="020B0503020204020204" pitchFamily="34" charset="-122"/>
                <a:ea typeface="微软雅黑" panose="020B0503020204020204" pitchFamily="34" charset="-122"/>
              </a:rPr>
              <a:t>有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效</a:t>
            </a:r>
            <a:r>
              <a:rPr lang="zh-CN" altLang="en-US" dirty="0">
                <a:latin typeface="微软雅黑" panose="020B0503020204020204" pitchFamily="34" charset="-122"/>
                <a:ea typeface="微软雅黑" panose="020B0503020204020204" pitchFamily="34" charset="-122"/>
              </a:rPr>
              <a:t>的在校时间），我们假定每天都会有</a:t>
            </a:r>
            <a:r>
              <a:rPr lang="en-US" altLang="zh-CN" dirty="0">
                <a:latin typeface="微软雅黑" panose="020B0503020204020204" pitchFamily="34" charset="-122"/>
                <a:ea typeface="微软雅黑" panose="020B0503020204020204" pitchFamily="34" charset="-122"/>
              </a:rPr>
              <a:t>70%</a:t>
            </a:r>
            <a:r>
              <a:rPr lang="zh-CN" altLang="en-US" dirty="0" smtClean="0">
                <a:latin typeface="微软雅黑" panose="020B0503020204020204" pitchFamily="34" charset="-122"/>
                <a:ea typeface="微软雅黑" panose="020B0503020204020204" pitchFamily="34" charset="-122"/>
              </a:rPr>
              <a:t>的用户</a:t>
            </a:r>
            <a:r>
              <a:rPr lang="zh-CN" altLang="en-US" dirty="0">
                <a:latin typeface="微软雅黑" panose="020B0503020204020204" pitchFamily="34" charset="-122"/>
                <a:ea typeface="微软雅黑" panose="020B0503020204020204" pitchFamily="34" charset="-122"/>
              </a:rPr>
              <a:t>会访问而且看到一次</a:t>
            </a:r>
            <a:r>
              <a:rPr lang="zh-CN" altLang="en-US" dirty="0" smtClean="0">
                <a:latin typeface="微软雅黑" panose="020B0503020204020204" pitchFamily="34" charset="-122"/>
                <a:ea typeface="微软雅黑" panose="020B0503020204020204" pitchFamily="34" charset="-122"/>
              </a:rPr>
              <a:t>广告</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5735549" y="2640456"/>
            <a:ext cx="2976936" cy="542819"/>
          </a:xfrm>
          <a:prstGeom prst="rect">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活跃用户量*广告点击率</a:t>
            </a:r>
          </a:p>
        </p:txBody>
      </p:sp>
      <p:sp>
        <p:nvSpPr>
          <p:cNvPr id="14" name="矩形 13"/>
          <p:cNvSpPr/>
          <p:nvPr/>
        </p:nvSpPr>
        <p:spPr>
          <a:xfrm>
            <a:off x="5918772" y="2864775"/>
            <a:ext cx="3584824" cy="1070227"/>
          </a:xfrm>
          <a:prstGeom prst="rect">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广告商初始投入成本*广告笔数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用户点击量*用户点击广告补贴</a:t>
            </a:r>
          </a:p>
        </p:txBody>
      </p:sp>
      <p:sp>
        <p:nvSpPr>
          <p:cNvPr id="16" name="矩形 15"/>
          <p:cNvSpPr/>
          <p:nvPr/>
        </p:nvSpPr>
        <p:spPr>
          <a:xfrm>
            <a:off x="5785208" y="4015481"/>
            <a:ext cx="2976936" cy="542819"/>
          </a:xfrm>
          <a:prstGeom prst="rect">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基线收入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维护和宣传成本</a:t>
            </a:r>
          </a:p>
        </p:txBody>
      </p:sp>
      <p:sp>
        <p:nvSpPr>
          <p:cNvPr id="17" name="矩形 16"/>
          <p:cNvSpPr/>
          <p:nvPr/>
        </p:nvSpPr>
        <p:spPr>
          <a:xfrm>
            <a:off x="5785207" y="5678183"/>
            <a:ext cx="5362253" cy="542819"/>
          </a:xfrm>
          <a:prstGeom prst="rect">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（净收入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资本折旧）*（</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税率）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折旧转回补偿</a:t>
            </a:r>
          </a:p>
        </p:txBody>
      </p:sp>
      <p:sp>
        <p:nvSpPr>
          <p:cNvPr id="6" name="矩形 5"/>
          <p:cNvSpPr/>
          <p:nvPr/>
        </p:nvSpPr>
        <p:spPr>
          <a:xfrm>
            <a:off x="4222679" y="2414427"/>
            <a:ext cx="1366463" cy="45034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22678" y="2703819"/>
            <a:ext cx="1366463" cy="45034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222677" y="3000063"/>
            <a:ext cx="1366463" cy="45034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233821" y="4049173"/>
            <a:ext cx="1366463" cy="45034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247158" y="5738420"/>
            <a:ext cx="1366463" cy="45034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90533" y="263574"/>
            <a:ext cx="6130725" cy="587452"/>
            <a:chOff x="-90533" y="263574"/>
            <a:chExt cx="6130725" cy="587452"/>
          </a:xfrm>
        </p:grpSpPr>
        <p:sp>
          <p:nvSpPr>
            <p:cNvPr id="23" name="TextBox 1"/>
            <p:cNvSpPr>
              <a:spLocks noChangeArrowheads="1"/>
            </p:cNvSpPr>
            <p:nvPr/>
          </p:nvSpPr>
          <p:spPr bwMode="auto">
            <a:xfrm>
              <a:off x="2238641" y="266251"/>
              <a:ext cx="38015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F79B4F"/>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F</a:t>
              </a:r>
              <a:r>
                <a:rPr lang="en-US" altLang="zh-CN" sz="3200" b="1" smtClean="0">
                  <a:solidFill>
                    <a:srgbClr val="F79B4F"/>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easibility Analysis</a:t>
              </a:r>
              <a:endParaRPr lang="zh-CN" altLang="en-US" sz="3200" b="1">
                <a:solidFill>
                  <a:srgbClr val="F79B4F"/>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24" name="矩形 23"/>
            <p:cNvSpPr/>
            <p:nvPr/>
          </p:nvSpPr>
          <p:spPr>
            <a:xfrm>
              <a:off x="-90533" y="263574"/>
              <a:ext cx="1303697" cy="511301"/>
            </a:xfrm>
            <a:prstGeom prst="rect">
              <a:avLst/>
            </a:prstGeom>
            <a:solidFill>
              <a:srgbClr val="F79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0299" y="334467"/>
              <a:ext cx="448342" cy="448342"/>
            </a:xfrm>
            <a:prstGeom prst="rect">
              <a:avLst/>
            </a:prstGeom>
          </p:spPr>
        </p:pic>
      </p:grpSp>
    </p:spTree>
    <p:extLst>
      <p:ext uri="{BB962C8B-B14F-4D97-AF65-F5344CB8AC3E}">
        <p14:creationId xmlns:p14="http://schemas.microsoft.com/office/powerpoint/2010/main" val="186503819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50"/>
                                        <p:tgtEl>
                                          <p:spTgt spid="2"/>
                                        </p:tgtEl>
                                      </p:cBhvr>
                                    </p:animEffect>
                                    <p:set>
                                      <p:cBhvr>
                                        <p:cTn id="15" dur="1" fill="hold">
                                          <p:stCondLst>
                                            <p:cond delay="24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250"/>
                                        <p:tgtEl>
                                          <p:spTgt spid="6"/>
                                        </p:tgtEl>
                                      </p:cBhvr>
                                    </p:animEffect>
                                    <p:set>
                                      <p:cBhvr>
                                        <p:cTn id="18" dur="1" fill="hold">
                                          <p:stCondLst>
                                            <p:cond delay="24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25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25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50"/>
                                        <p:tgtEl>
                                          <p:spTgt spid="13"/>
                                        </p:tgtEl>
                                      </p:cBhvr>
                                    </p:animEffect>
                                    <p:set>
                                      <p:cBhvr>
                                        <p:cTn id="31" dur="1" fill="hold">
                                          <p:stCondLst>
                                            <p:cond delay="24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50"/>
                                        <p:tgtEl>
                                          <p:spTgt spid="18"/>
                                        </p:tgtEl>
                                      </p:cBhvr>
                                    </p:animEffect>
                                    <p:set>
                                      <p:cBhvr>
                                        <p:cTn id="34" dur="1" fill="hold">
                                          <p:stCondLst>
                                            <p:cond delay="249"/>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25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5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250"/>
                                        <p:tgtEl>
                                          <p:spTgt spid="14"/>
                                        </p:tgtEl>
                                      </p:cBhvr>
                                    </p:animEffect>
                                    <p:set>
                                      <p:cBhvr>
                                        <p:cTn id="47" dur="1" fill="hold">
                                          <p:stCondLst>
                                            <p:cond delay="249"/>
                                          </p:stCondLst>
                                        </p:cTn>
                                        <p:tgtEl>
                                          <p:spTgt spid="14"/>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250"/>
                                        <p:tgtEl>
                                          <p:spTgt spid="19"/>
                                        </p:tgtEl>
                                      </p:cBhvr>
                                    </p:animEffect>
                                    <p:set>
                                      <p:cBhvr>
                                        <p:cTn id="50" dur="1" fill="hold">
                                          <p:stCondLst>
                                            <p:cond delay="249"/>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25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25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250"/>
                                        <p:tgtEl>
                                          <p:spTgt spid="16"/>
                                        </p:tgtEl>
                                      </p:cBhvr>
                                    </p:animEffect>
                                    <p:set>
                                      <p:cBhvr>
                                        <p:cTn id="63" dur="1" fill="hold">
                                          <p:stCondLst>
                                            <p:cond delay="249"/>
                                          </p:stCondLst>
                                        </p:cTn>
                                        <p:tgtEl>
                                          <p:spTgt spid="1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250"/>
                                        <p:tgtEl>
                                          <p:spTgt spid="20"/>
                                        </p:tgtEl>
                                      </p:cBhvr>
                                    </p:animEffect>
                                    <p:set>
                                      <p:cBhvr>
                                        <p:cTn id="66" dur="1" fill="hold">
                                          <p:stCondLst>
                                            <p:cond delay="249"/>
                                          </p:stCondLst>
                                        </p:cTn>
                                        <p:tgtEl>
                                          <p:spTgt spid="2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25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25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250"/>
                                        <p:tgtEl>
                                          <p:spTgt spid="17"/>
                                        </p:tgtEl>
                                      </p:cBhvr>
                                    </p:animEffect>
                                    <p:set>
                                      <p:cBhvr>
                                        <p:cTn id="79" dur="1" fill="hold">
                                          <p:stCondLst>
                                            <p:cond delay="249"/>
                                          </p:stCondLst>
                                        </p:cTn>
                                        <p:tgtEl>
                                          <p:spTgt spid="17"/>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250"/>
                                        <p:tgtEl>
                                          <p:spTgt spid="21"/>
                                        </p:tgtEl>
                                      </p:cBhvr>
                                    </p:animEffect>
                                    <p:set>
                                      <p:cBhvr>
                                        <p:cTn id="82" dur="1" fill="hold">
                                          <p:stCondLst>
                                            <p:cond delay="249"/>
                                          </p:stCondLst>
                                        </p:cTn>
                                        <p:tgtEl>
                                          <p:spTgt spid="2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3"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250" fill="hold"/>
                                        <p:tgtEl>
                                          <p:spTgt spid="12"/>
                                        </p:tgtEl>
                                        <p:attrNameLst>
                                          <p:attrName>ppt_x</p:attrName>
                                        </p:attrNameLst>
                                      </p:cBhvr>
                                      <p:tavLst>
                                        <p:tav tm="0">
                                          <p:val>
                                            <p:strVal val="1+#ppt_w/2"/>
                                          </p:val>
                                        </p:tav>
                                        <p:tav tm="100000">
                                          <p:val>
                                            <p:strVal val="#ppt_x"/>
                                          </p:val>
                                        </p:tav>
                                      </p:tavLst>
                                    </p:anim>
                                    <p:anim calcmode="lin" valueType="num">
                                      <p:cBhvr additive="base">
                                        <p:cTn id="88" dur="2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30" presetClass="entr" presetSubtype="0"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400" decel="100000"/>
                                        <p:tgtEl>
                                          <p:spTgt spid="15"/>
                                        </p:tgtEl>
                                      </p:cBhvr>
                                    </p:animEffect>
                                    <p:anim calcmode="lin" valueType="num">
                                      <p:cBhvr>
                                        <p:cTn id="94" dur="400" decel="100000" fill="hold"/>
                                        <p:tgtEl>
                                          <p:spTgt spid="15"/>
                                        </p:tgtEl>
                                        <p:attrNameLst>
                                          <p:attrName>style.rotation</p:attrName>
                                        </p:attrNameLst>
                                      </p:cBhvr>
                                      <p:tavLst>
                                        <p:tav tm="0">
                                          <p:val>
                                            <p:fltVal val="-90"/>
                                          </p:val>
                                        </p:tav>
                                        <p:tav tm="100000">
                                          <p:val>
                                            <p:fltVal val="0"/>
                                          </p:val>
                                        </p:tav>
                                      </p:tavLst>
                                    </p:anim>
                                    <p:anim calcmode="lin" valueType="num">
                                      <p:cBhvr>
                                        <p:cTn id="95" dur="400" decel="100000" fill="hold"/>
                                        <p:tgtEl>
                                          <p:spTgt spid="15"/>
                                        </p:tgtEl>
                                        <p:attrNameLst>
                                          <p:attrName>ppt_x</p:attrName>
                                        </p:attrNameLst>
                                      </p:cBhvr>
                                      <p:tavLst>
                                        <p:tav tm="0">
                                          <p:val>
                                            <p:strVal val="#ppt_x+0.4"/>
                                          </p:val>
                                        </p:tav>
                                        <p:tav tm="100000">
                                          <p:val>
                                            <p:strVal val="#ppt_x-0.05"/>
                                          </p:val>
                                        </p:tav>
                                      </p:tavLst>
                                    </p:anim>
                                    <p:anim calcmode="lin" valueType="num">
                                      <p:cBhvr>
                                        <p:cTn id="96" dur="400" decel="100000" fill="hold"/>
                                        <p:tgtEl>
                                          <p:spTgt spid="15"/>
                                        </p:tgtEl>
                                        <p:attrNameLst>
                                          <p:attrName>ppt_y</p:attrName>
                                        </p:attrNameLst>
                                      </p:cBhvr>
                                      <p:tavLst>
                                        <p:tav tm="0">
                                          <p:val>
                                            <p:strVal val="#ppt_y-0.4"/>
                                          </p:val>
                                        </p:tav>
                                        <p:tav tm="100000">
                                          <p:val>
                                            <p:strVal val="#ppt_y+0.1"/>
                                          </p:val>
                                        </p:tav>
                                      </p:tavLst>
                                    </p:anim>
                                    <p:anim calcmode="lin" valueType="num">
                                      <p:cBhvr>
                                        <p:cTn id="97" dur="100" accel="100000" fill="hold">
                                          <p:stCondLst>
                                            <p:cond delay="400"/>
                                          </p:stCondLst>
                                        </p:cTn>
                                        <p:tgtEl>
                                          <p:spTgt spid="15"/>
                                        </p:tgtEl>
                                        <p:attrNameLst>
                                          <p:attrName>ppt_x</p:attrName>
                                        </p:attrNameLst>
                                      </p:cBhvr>
                                      <p:tavLst>
                                        <p:tav tm="0">
                                          <p:val>
                                            <p:strVal val="#ppt_x-0.05"/>
                                          </p:val>
                                        </p:tav>
                                        <p:tav tm="100000">
                                          <p:val>
                                            <p:strVal val="#ppt_x"/>
                                          </p:val>
                                        </p:tav>
                                      </p:tavLst>
                                    </p:anim>
                                    <p:anim calcmode="lin" valueType="num">
                                      <p:cBhvr>
                                        <p:cTn id="98" dur="100" accel="100000" fill="hold">
                                          <p:stCondLst>
                                            <p:cond delay="4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5" grpId="0" animBg="1"/>
      <p:bldP spid="2" grpId="0" animBg="1"/>
      <p:bldP spid="2" grpId="1" animBg="1"/>
      <p:bldP spid="13" grpId="0" animBg="1"/>
      <p:bldP spid="13" grpId="1" animBg="1"/>
      <p:bldP spid="14" grpId="0" animBg="1"/>
      <p:bldP spid="14" grpId="1" animBg="1"/>
      <p:bldP spid="16" grpId="0" animBg="1"/>
      <p:bldP spid="16" grpId="1" animBg="1"/>
      <p:bldP spid="17" grpId="0" animBg="1"/>
      <p:bldP spid="17" grpId="1" animBg="1"/>
      <p:bldP spid="6" grpId="0" animBg="1"/>
      <p:bldP spid="6"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1"/>
          <p:cNvSpPr>
            <a:spLocks noChangeArrowheads="1"/>
          </p:cNvSpPr>
          <p:nvPr/>
        </p:nvSpPr>
        <p:spPr bwMode="auto">
          <a:xfrm>
            <a:off x="1116013" y="339725"/>
            <a:ext cx="24902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rPr>
              <a:t>目录</a:t>
            </a:r>
            <a:endParaRPr lang="zh-CN" altLang="en-US" sz="4000" dirty="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endParaRPr>
          </a:p>
        </p:txBody>
      </p:sp>
      <p:pic>
        <p:nvPicPr>
          <p:cNvPr id="104" name="图片 38"/>
          <p:cNvPicPr>
            <a:picLocks noChangeAspect="1" noChangeArrowheads="1"/>
          </p:cNvPicPr>
          <p:nvPr/>
        </p:nvPicPr>
        <p:blipFill rotWithShape="1">
          <a:blip r:embed="rId3">
            <a:extLst>
              <a:ext uri="{28A0092B-C50C-407E-A947-70E740481C1C}">
                <a14:useLocalDpi xmlns:a14="http://schemas.microsoft.com/office/drawing/2010/main" val="0"/>
              </a:ext>
            </a:extLst>
          </a:blip>
          <a:srcRect l="4711" t="16188" b="42880"/>
          <a:stretch/>
        </p:blipFill>
        <p:spPr bwMode="auto">
          <a:xfrm>
            <a:off x="3679375" y="1291501"/>
            <a:ext cx="6798338" cy="151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组合 104"/>
          <p:cNvGrpSpPr/>
          <p:nvPr/>
        </p:nvGrpSpPr>
        <p:grpSpPr>
          <a:xfrm>
            <a:off x="1167681" y="1283443"/>
            <a:ext cx="2349814" cy="1514075"/>
            <a:chOff x="1116013" y="1283443"/>
            <a:chExt cx="2349814" cy="1514075"/>
          </a:xfrm>
        </p:grpSpPr>
        <p:sp>
          <p:nvSpPr>
            <p:cNvPr id="106" name="矩形 31"/>
            <p:cNvSpPr>
              <a:spLocks noChangeArrowheads="1"/>
            </p:cNvSpPr>
            <p:nvPr/>
          </p:nvSpPr>
          <p:spPr bwMode="auto">
            <a:xfrm>
              <a:off x="1116013" y="1283443"/>
              <a:ext cx="2349814" cy="1514075"/>
            </a:xfrm>
            <a:prstGeom prst="rect">
              <a:avLst/>
            </a:prstGeom>
            <a:solidFill>
              <a:srgbClr val="FEC956"/>
            </a:solidFill>
            <a:ln w="9525">
              <a:no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b="1">
                  <a:solidFill>
                    <a:srgbClr val="FFFFFF"/>
                  </a:solidFill>
                  <a:latin typeface="黑体" panose="02010609060101010101" pitchFamily="49" charset="-122"/>
                  <a:ea typeface="黑体" panose="02010609060101010101" pitchFamily="49" charset="-122"/>
                </a:rPr>
                <a:t> </a:t>
              </a: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Find    </a:t>
              </a:r>
            </a:p>
            <a:p>
              <a:pPr algn="ctr" eaLnBrk="1" hangingPunct="1">
                <a:buFont typeface="Arial" panose="020B0604020202020204" pitchFamily="34" charset="0"/>
                <a:buNone/>
              </a:pPr>
              <a:r>
                <a:rPr lang="en-US" altLang="zh-CN" sz="2800" b="1">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Problem</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07" name="图片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607" y="1646945"/>
              <a:ext cx="735647" cy="735647"/>
            </a:xfrm>
            <a:prstGeom prst="rect">
              <a:avLst/>
            </a:prstGeom>
          </p:spPr>
        </p:pic>
      </p:grpSp>
      <p:grpSp>
        <p:nvGrpSpPr>
          <p:cNvPr id="108" name="组合 107"/>
          <p:cNvGrpSpPr/>
          <p:nvPr/>
        </p:nvGrpSpPr>
        <p:grpSpPr>
          <a:xfrm>
            <a:off x="1148945" y="2947428"/>
            <a:ext cx="2359044" cy="3205578"/>
            <a:chOff x="1097277" y="2947428"/>
            <a:chExt cx="2359044" cy="3205578"/>
          </a:xfrm>
        </p:grpSpPr>
        <p:sp>
          <p:nvSpPr>
            <p:cNvPr id="109" name="矩形 27"/>
            <p:cNvSpPr>
              <a:spLocks noChangeArrowheads="1"/>
            </p:cNvSpPr>
            <p:nvPr/>
          </p:nvSpPr>
          <p:spPr bwMode="auto">
            <a:xfrm>
              <a:off x="1097277" y="2947428"/>
              <a:ext cx="2359044" cy="3205578"/>
            </a:xfrm>
            <a:prstGeom prst="rect">
              <a:avLst/>
            </a:prstGeom>
            <a:solidFill>
              <a:srgbClr val="89C4F4"/>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Problem</a:t>
              </a: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0" name="图片 1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8837" y="3521004"/>
              <a:ext cx="684843" cy="925267"/>
            </a:xfrm>
            <a:prstGeom prst="rect">
              <a:avLst/>
            </a:prstGeom>
          </p:spPr>
        </p:pic>
      </p:grpSp>
      <p:grpSp>
        <p:nvGrpSpPr>
          <p:cNvPr id="111" name="组合 110"/>
          <p:cNvGrpSpPr/>
          <p:nvPr/>
        </p:nvGrpSpPr>
        <p:grpSpPr>
          <a:xfrm>
            <a:off x="3657882" y="2958276"/>
            <a:ext cx="2354186" cy="1498843"/>
            <a:chOff x="3606214" y="2958276"/>
            <a:chExt cx="2354186" cy="1498843"/>
          </a:xfrm>
        </p:grpSpPr>
        <p:sp>
          <p:nvSpPr>
            <p:cNvPr id="112" name="矩形 33"/>
            <p:cNvSpPr>
              <a:spLocks noChangeArrowheads="1"/>
            </p:cNvSpPr>
            <p:nvPr/>
          </p:nvSpPr>
          <p:spPr bwMode="auto">
            <a:xfrm>
              <a:off x="3606214" y="2958276"/>
              <a:ext cx="2354186" cy="1498843"/>
            </a:xfrm>
            <a:prstGeom prst="rect">
              <a:avLst/>
            </a:prstGeom>
            <a:solidFill>
              <a:srgbClr val="C3D69B"/>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The Solution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3" name="图片 1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4575" y="2994742"/>
              <a:ext cx="849664" cy="849664"/>
            </a:xfrm>
            <a:prstGeom prst="rect">
              <a:avLst/>
            </a:prstGeom>
          </p:spPr>
        </p:pic>
      </p:grpSp>
      <p:grpSp>
        <p:nvGrpSpPr>
          <p:cNvPr id="114" name="组合 113"/>
          <p:cNvGrpSpPr/>
          <p:nvPr/>
        </p:nvGrpSpPr>
        <p:grpSpPr>
          <a:xfrm>
            <a:off x="3662254" y="4612664"/>
            <a:ext cx="2349814" cy="1519421"/>
            <a:chOff x="3610586" y="4612664"/>
            <a:chExt cx="2349814" cy="1519421"/>
          </a:xfrm>
        </p:grpSpPr>
        <p:sp>
          <p:nvSpPr>
            <p:cNvPr id="115" name="矩形 34"/>
            <p:cNvSpPr>
              <a:spLocks noChangeArrowheads="1"/>
            </p:cNvSpPr>
            <p:nvPr/>
          </p:nvSpPr>
          <p:spPr bwMode="auto">
            <a:xfrm>
              <a:off x="3610586" y="4612664"/>
              <a:ext cx="2349814" cy="1519421"/>
            </a:xfrm>
            <a:prstGeom prst="rect">
              <a:avLst/>
            </a:prstGeom>
            <a:solidFill>
              <a:srgbClr val="F79B4F"/>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lnSpc>
                  <a:spcPts val="2400"/>
                </a:lnSpc>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Feasibility 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6" name="图片 1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6952" y="4707269"/>
              <a:ext cx="667287" cy="667287"/>
            </a:xfrm>
            <a:prstGeom prst="rect">
              <a:avLst/>
            </a:prstGeom>
          </p:spPr>
        </p:pic>
      </p:grpSp>
      <p:grpSp>
        <p:nvGrpSpPr>
          <p:cNvPr id="117" name="组合 116"/>
          <p:cNvGrpSpPr/>
          <p:nvPr/>
        </p:nvGrpSpPr>
        <p:grpSpPr>
          <a:xfrm>
            <a:off x="6204033" y="2947428"/>
            <a:ext cx="4273680" cy="1498843"/>
            <a:chOff x="6152365" y="2947428"/>
            <a:chExt cx="2354186" cy="1498843"/>
          </a:xfrm>
        </p:grpSpPr>
        <p:sp>
          <p:nvSpPr>
            <p:cNvPr id="118" name="矩形 33"/>
            <p:cNvSpPr>
              <a:spLocks noChangeArrowheads="1"/>
            </p:cNvSpPr>
            <p:nvPr/>
          </p:nvSpPr>
          <p:spPr bwMode="auto">
            <a:xfrm>
              <a:off x="6152365" y="2947428"/>
              <a:ext cx="2354186" cy="1498843"/>
            </a:xfrm>
            <a:prstGeom prst="rect">
              <a:avLst/>
            </a:prstGeom>
            <a:solidFill>
              <a:srgbClr val="E08283"/>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262063"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System</a:t>
              </a:r>
            </a:p>
            <a:p>
              <a:pPr marL="1262063"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     Design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9" name="图片 1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9825" y="3280853"/>
              <a:ext cx="552894" cy="831992"/>
            </a:xfrm>
            <a:prstGeom prst="rect">
              <a:avLst/>
            </a:prstGeom>
          </p:spPr>
        </p:pic>
      </p:grpSp>
      <p:grpSp>
        <p:nvGrpSpPr>
          <p:cNvPr id="120" name="组合 119"/>
          <p:cNvGrpSpPr/>
          <p:nvPr/>
        </p:nvGrpSpPr>
        <p:grpSpPr>
          <a:xfrm>
            <a:off x="6198703" y="4633242"/>
            <a:ext cx="4279010" cy="1498843"/>
            <a:chOff x="6147035" y="4633242"/>
            <a:chExt cx="4279010" cy="1498843"/>
          </a:xfrm>
        </p:grpSpPr>
        <p:sp>
          <p:nvSpPr>
            <p:cNvPr id="121" name="矩形 33"/>
            <p:cNvSpPr>
              <a:spLocks noChangeArrowheads="1"/>
            </p:cNvSpPr>
            <p:nvPr/>
          </p:nvSpPr>
          <p:spPr bwMode="auto">
            <a:xfrm>
              <a:off x="6147035" y="4633242"/>
              <a:ext cx="4279010" cy="1498843"/>
            </a:xfrm>
            <a:prstGeom prst="rect">
              <a:avLst/>
            </a:prstGeom>
            <a:solidFill>
              <a:srgbClr val="3FC380"/>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Implementation </a:t>
              </a:r>
            </a:p>
            <a:p>
              <a:pPr algn="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&amp; Promotion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22" name="图片 1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9088" y="5040912"/>
              <a:ext cx="1205015" cy="840862"/>
            </a:xfrm>
            <a:prstGeom prst="rect">
              <a:avLst/>
            </a:prstGeom>
          </p:spPr>
        </p:pic>
      </p:grpSp>
      <p:pic>
        <p:nvPicPr>
          <p:cNvPr id="24" name="遮罩"/>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9426"/>
            <a:ext cx="12192001" cy="6858000"/>
          </a:xfrm>
          <a:prstGeom prst="rect">
            <a:avLst/>
          </a:prstGeom>
        </p:spPr>
      </p:pic>
    </p:spTree>
    <p:extLst>
      <p:ext uri="{BB962C8B-B14F-4D97-AF65-F5344CB8AC3E}">
        <p14:creationId xmlns:p14="http://schemas.microsoft.com/office/powerpoint/2010/main" val="372691179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9"/>
                                          </p:stCondLst>
                                        </p:cTn>
                                        <p:tgtEl>
                                          <p:spTgt spid="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1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9"/>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9"/>
                                          </p:stCondLst>
                                        </p:cTn>
                                        <p:tgtEl>
                                          <p:spTgt spid="1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2" presetClass="exit" presetSubtype="0" fill="hold" nodeType="clickEffect">
                                  <p:stCondLst>
                                    <p:cond delay="0"/>
                                  </p:stCondLst>
                                  <p:childTnLst>
                                    <p:animScale>
                                      <p:cBhvr>
                                        <p:cTn id="22" dur="1000" accel="50000">
                                          <p:stCondLst>
                                            <p:cond delay="0"/>
                                          </p:stCondLst>
                                        </p:cTn>
                                        <p:tgtEl>
                                          <p:spTgt spid="10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 dur="1000" accel="50000">
                                          <p:stCondLst>
                                            <p:cond delay="0"/>
                                          </p:stCondLst>
                                        </p:cTn>
                                        <p:tgtEl>
                                          <p:spTgt spid="104"/>
                                        </p:tgtEl>
                                        <p:attrNameLst>
                                          <p:attrName>ppt_x</p:attrName>
                                          <p:attrName>ppt_y</p:attrName>
                                        </p:attrNameLst>
                                      </p:cBhvr>
                                    </p:animMotion>
                                    <p:animEffect transition="out" filter="fade">
                                      <p:cBhvr>
                                        <p:cTn id="24" dur="1000"/>
                                        <p:tgtEl>
                                          <p:spTgt spid="104"/>
                                        </p:tgtEl>
                                      </p:cBhvr>
                                    </p:animEffect>
                                    <p:set>
                                      <p:cBhvr>
                                        <p:cTn id="25" dur="1" fill="hold">
                                          <p:stCondLst>
                                            <p:cond delay="999"/>
                                          </p:stCondLst>
                                        </p:cTn>
                                        <p:tgtEl>
                                          <p:spTgt spid="104"/>
                                        </p:tgtEl>
                                        <p:attrNameLst>
                                          <p:attrName>style.visibility</p:attrName>
                                        </p:attrNameLst>
                                      </p:cBhvr>
                                      <p:to>
                                        <p:strVal val="hidden"/>
                                      </p:to>
                                    </p:set>
                                  </p:childTnLst>
                                </p:cTn>
                              </p:par>
                              <p:par>
                                <p:cTn id="26" presetID="52" presetClass="exit" presetSubtype="0" fill="hold" nodeType="withEffect">
                                  <p:stCondLst>
                                    <p:cond delay="0"/>
                                  </p:stCondLst>
                                  <p:childTnLst>
                                    <p:animScale>
                                      <p:cBhvr>
                                        <p:cTn id="27" dur="1000" accel="50000">
                                          <p:stCondLst>
                                            <p:cond delay="0"/>
                                          </p:stCondLst>
                                        </p:cTn>
                                        <p:tgtEl>
                                          <p:spTgt spid="12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 dur="1000" accel="50000">
                                          <p:stCondLst>
                                            <p:cond delay="0"/>
                                          </p:stCondLst>
                                        </p:cTn>
                                        <p:tgtEl>
                                          <p:spTgt spid="120"/>
                                        </p:tgtEl>
                                        <p:attrNameLst>
                                          <p:attrName>ppt_x</p:attrName>
                                          <p:attrName>ppt_y</p:attrName>
                                        </p:attrNameLst>
                                      </p:cBhvr>
                                    </p:animMotion>
                                    <p:animEffect transition="out" filter="fade">
                                      <p:cBhvr>
                                        <p:cTn id="29" dur="1000"/>
                                        <p:tgtEl>
                                          <p:spTgt spid="120"/>
                                        </p:tgtEl>
                                      </p:cBhvr>
                                    </p:animEffect>
                                    <p:set>
                                      <p:cBhvr>
                                        <p:cTn id="30" dur="1" fill="hold">
                                          <p:stCondLst>
                                            <p:cond delay="999"/>
                                          </p:stCondLst>
                                        </p:cTn>
                                        <p:tgtEl>
                                          <p:spTgt spid="120"/>
                                        </p:tgtEl>
                                        <p:attrNameLst>
                                          <p:attrName>style.visibility</p:attrName>
                                        </p:attrNameLst>
                                      </p:cBhvr>
                                      <p:to>
                                        <p:strVal val="hidden"/>
                                      </p:to>
                                    </p:set>
                                  </p:childTnLst>
                                </p:cTn>
                              </p:par>
                              <p:par>
                                <p:cTn id="31" presetID="52" presetClass="exit" presetSubtype="0" fill="hold" nodeType="withEffect">
                                  <p:stCondLst>
                                    <p:cond delay="0"/>
                                  </p:stCondLst>
                                  <p:childTnLst>
                                    <p:animScale>
                                      <p:cBhvr>
                                        <p:cTn id="32" dur="1000" accel="50000">
                                          <p:stCondLst>
                                            <p:cond delay="0"/>
                                          </p:stCondLst>
                                        </p:cTn>
                                        <p:tgtEl>
                                          <p:spTgt spid="11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3" dur="1000" accel="50000">
                                          <p:stCondLst>
                                            <p:cond delay="0"/>
                                          </p:stCondLst>
                                        </p:cTn>
                                        <p:tgtEl>
                                          <p:spTgt spid="117"/>
                                        </p:tgtEl>
                                        <p:attrNameLst>
                                          <p:attrName>ppt_x</p:attrName>
                                          <p:attrName>ppt_y</p:attrName>
                                        </p:attrNameLst>
                                      </p:cBhvr>
                                    </p:animMotion>
                                    <p:animEffect transition="out" filter="fade">
                                      <p:cBhvr>
                                        <p:cTn id="34" dur="1000"/>
                                        <p:tgtEl>
                                          <p:spTgt spid="117"/>
                                        </p:tgtEl>
                                      </p:cBhvr>
                                    </p:animEffect>
                                    <p:set>
                                      <p:cBhvr>
                                        <p:cTn id="35" dur="1" fill="hold">
                                          <p:stCondLst>
                                            <p:cond delay="999"/>
                                          </p:stCondLst>
                                        </p:cTn>
                                        <p:tgtEl>
                                          <p:spTgt spid="117"/>
                                        </p:tgtEl>
                                        <p:attrNameLst>
                                          <p:attrName>style.visibility</p:attrName>
                                        </p:attrNameLst>
                                      </p:cBhvr>
                                      <p:to>
                                        <p:strVal val="hidden"/>
                                      </p:to>
                                    </p:set>
                                  </p:childTnLst>
                                </p:cTn>
                              </p:par>
                              <p:par>
                                <p:cTn id="36" presetID="52" presetClass="exit" presetSubtype="0" fill="hold" nodeType="withEffect">
                                  <p:stCondLst>
                                    <p:cond delay="0"/>
                                  </p:stCondLst>
                                  <p:childTnLst>
                                    <p:animScale>
                                      <p:cBhvr>
                                        <p:cTn id="37" dur="1000" accel="50000">
                                          <p:stCondLst>
                                            <p:cond delay="0"/>
                                          </p:stCondLst>
                                        </p:cTn>
                                        <p:tgtEl>
                                          <p:spTgt spid="111"/>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8" dur="1000" accel="50000">
                                          <p:stCondLst>
                                            <p:cond delay="0"/>
                                          </p:stCondLst>
                                        </p:cTn>
                                        <p:tgtEl>
                                          <p:spTgt spid="111"/>
                                        </p:tgtEl>
                                        <p:attrNameLst>
                                          <p:attrName>ppt_x</p:attrName>
                                          <p:attrName>ppt_y</p:attrName>
                                        </p:attrNameLst>
                                      </p:cBhvr>
                                    </p:animMotion>
                                    <p:animEffect transition="out" filter="fade">
                                      <p:cBhvr>
                                        <p:cTn id="39" dur="1000"/>
                                        <p:tgtEl>
                                          <p:spTgt spid="111"/>
                                        </p:tgtEl>
                                      </p:cBhvr>
                                    </p:animEffect>
                                    <p:set>
                                      <p:cBhvr>
                                        <p:cTn id="40" dur="1" fill="hold">
                                          <p:stCondLst>
                                            <p:cond delay="999"/>
                                          </p:stCondLst>
                                        </p:cTn>
                                        <p:tgtEl>
                                          <p:spTgt spid="111"/>
                                        </p:tgtEl>
                                        <p:attrNameLst>
                                          <p:attrName>style.visibility</p:attrName>
                                        </p:attrNameLst>
                                      </p:cBhvr>
                                      <p:to>
                                        <p:strVal val="hidden"/>
                                      </p:to>
                                    </p:set>
                                  </p:childTnLst>
                                </p:cTn>
                              </p:par>
                              <p:par>
                                <p:cTn id="41" presetID="52" presetClass="exit" presetSubtype="0" fill="hold" nodeType="withEffect">
                                  <p:stCondLst>
                                    <p:cond delay="0"/>
                                  </p:stCondLst>
                                  <p:childTnLst>
                                    <p:animScale>
                                      <p:cBhvr>
                                        <p:cTn id="42" dur="1000" accel="50000">
                                          <p:stCondLst>
                                            <p:cond delay="0"/>
                                          </p:stCondLst>
                                        </p:cTn>
                                        <p:tgtEl>
                                          <p:spTgt spid="11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3" dur="1000" accel="50000">
                                          <p:stCondLst>
                                            <p:cond delay="0"/>
                                          </p:stCondLst>
                                        </p:cTn>
                                        <p:tgtEl>
                                          <p:spTgt spid="114"/>
                                        </p:tgtEl>
                                        <p:attrNameLst>
                                          <p:attrName>ppt_x</p:attrName>
                                          <p:attrName>ppt_y</p:attrName>
                                        </p:attrNameLst>
                                      </p:cBhvr>
                                    </p:animMotion>
                                    <p:animEffect transition="out" filter="fade">
                                      <p:cBhvr>
                                        <p:cTn id="44" dur="1000"/>
                                        <p:tgtEl>
                                          <p:spTgt spid="114"/>
                                        </p:tgtEl>
                                      </p:cBhvr>
                                    </p:animEffect>
                                    <p:set>
                                      <p:cBhvr>
                                        <p:cTn id="45" dur="1" fill="hold">
                                          <p:stCondLst>
                                            <p:cond delay="999"/>
                                          </p:stCondLst>
                                        </p:cTn>
                                        <p:tgtEl>
                                          <p:spTgt spid="114"/>
                                        </p:tgtEl>
                                        <p:attrNameLst>
                                          <p:attrName>style.visibility</p:attrName>
                                        </p:attrNameLst>
                                      </p:cBhvr>
                                      <p:to>
                                        <p:strVal val="hidden"/>
                                      </p:to>
                                    </p:set>
                                  </p:childTnLst>
                                </p:cTn>
                              </p:par>
                              <p:par>
                                <p:cTn id="46" presetID="52" presetClass="exit" presetSubtype="0" fill="hold" nodeType="withEffect">
                                  <p:stCondLst>
                                    <p:cond delay="0"/>
                                  </p:stCondLst>
                                  <p:childTnLst>
                                    <p:animScale>
                                      <p:cBhvr>
                                        <p:cTn id="47" dur="1000" accel="50000">
                                          <p:stCondLst>
                                            <p:cond delay="0"/>
                                          </p:stCondLst>
                                        </p:cTn>
                                        <p:tgtEl>
                                          <p:spTgt spid="10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8" dur="1000" accel="50000">
                                          <p:stCondLst>
                                            <p:cond delay="0"/>
                                          </p:stCondLst>
                                        </p:cTn>
                                        <p:tgtEl>
                                          <p:spTgt spid="108"/>
                                        </p:tgtEl>
                                        <p:attrNameLst>
                                          <p:attrName>ppt_x</p:attrName>
                                          <p:attrName>ppt_y</p:attrName>
                                        </p:attrNameLst>
                                      </p:cBhvr>
                                    </p:animMotion>
                                    <p:animEffect transition="out" filter="fade">
                                      <p:cBhvr>
                                        <p:cTn id="49" dur="1000"/>
                                        <p:tgtEl>
                                          <p:spTgt spid="108"/>
                                        </p:tgtEl>
                                      </p:cBhvr>
                                    </p:animEffect>
                                    <p:set>
                                      <p:cBhvr>
                                        <p:cTn id="50" dur="1" fill="hold">
                                          <p:stCondLst>
                                            <p:cond delay="999"/>
                                          </p:stCondLst>
                                        </p:cTn>
                                        <p:tgtEl>
                                          <p:spTgt spid="108"/>
                                        </p:tgtEl>
                                        <p:attrNameLst>
                                          <p:attrName>style.visibility</p:attrName>
                                        </p:attrNameLst>
                                      </p:cBhvr>
                                      <p:to>
                                        <p:strVal val="hidden"/>
                                      </p:to>
                                    </p:set>
                                  </p:childTnLst>
                                </p:cTn>
                              </p:par>
                              <p:par>
                                <p:cTn id="51" presetID="49" presetClass="exit" presetSubtype="0" accel="100000" fill="hold" nodeType="withEffect">
                                  <p:stCondLst>
                                    <p:cond delay="200"/>
                                  </p:stCondLst>
                                  <p:childTnLst>
                                    <p:anim calcmode="lin" valueType="num">
                                      <p:cBhvr>
                                        <p:cTn id="52" dur="1000"/>
                                        <p:tgtEl>
                                          <p:spTgt spid="105"/>
                                        </p:tgtEl>
                                        <p:attrNameLst>
                                          <p:attrName>ppt_w</p:attrName>
                                        </p:attrNameLst>
                                      </p:cBhvr>
                                      <p:tavLst>
                                        <p:tav tm="0">
                                          <p:val>
                                            <p:strVal val="ppt_w"/>
                                          </p:val>
                                        </p:tav>
                                        <p:tav tm="100000">
                                          <p:val>
                                            <p:fltVal val="0"/>
                                          </p:val>
                                        </p:tav>
                                      </p:tavLst>
                                    </p:anim>
                                    <p:anim calcmode="lin" valueType="num">
                                      <p:cBhvr>
                                        <p:cTn id="53" dur="1000"/>
                                        <p:tgtEl>
                                          <p:spTgt spid="105"/>
                                        </p:tgtEl>
                                        <p:attrNameLst>
                                          <p:attrName>ppt_h</p:attrName>
                                        </p:attrNameLst>
                                      </p:cBhvr>
                                      <p:tavLst>
                                        <p:tav tm="0">
                                          <p:val>
                                            <p:strVal val="ppt_h"/>
                                          </p:val>
                                        </p:tav>
                                        <p:tav tm="100000">
                                          <p:val>
                                            <p:fltVal val="0"/>
                                          </p:val>
                                        </p:tav>
                                      </p:tavLst>
                                    </p:anim>
                                    <p:anim calcmode="lin" valueType="num">
                                      <p:cBhvr>
                                        <p:cTn id="54" dur="1000"/>
                                        <p:tgtEl>
                                          <p:spTgt spid="105"/>
                                        </p:tgtEl>
                                        <p:attrNameLst>
                                          <p:attrName>style.rotation</p:attrName>
                                        </p:attrNameLst>
                                      </p:cBhvr>
                                      <p:tavLst>
                                        <p:tav tm="0">
                                          <p:val>
                                            <p:fltVal val="0"/>
                                          </p:val>
                                        </p:tav>
                                        <p:tav tm="100000">
                                          <p:val>
                                            <p:fltVal val="360"/>
                                          </p:val>
                                        </p:tav>
                                      </p:tavLst>
                                    </p:anim>
                                    <p:animEffect transition="out" filter="fade">
                                      <p:cBhvr>
                                        <p:cTn id="55" dur="1000"/>
                                        <p:tgtEl>
                                          <p:spTgt spid="105"/>
                                        </p:tgtEl>
                                      </p:cBhvr>
                                    </p:animEffect>
                                    <p:set>
                                      <p:cBhvr>
                                        <p:cTn id="56" dur="1" fill="hold">
                                          <p:stCondLst>
                                            <p:cond delay="999"/>
                                          </p:stCondLst>
                                        </p:cTn>
                                        <p:tgtEl>
                                          <p:spTgt spid="10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style.rotation</p:attrName>
                                        </p:attrNameLst>
                                      </p:cBhvr>
                                      <p:tavLst>
                                        <p:tav tm="0">
                                          <p:val>
                                            <p:fltVal val="360"/>
                                          </p:val>
                                        </p:tav>
                                        <p:tav tm="100000">
                                          <p:val>
                                            <p:fltVal val="0"/>
                                          </p:val>
                                        </p:tav>
                                      </p:tavLst>
                                    </p:anim>
                                    <p:animEffect transition="in" filter="fade">
                                      <p:cBhvr>
                                        <p:cTn id="6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1"/>
          <p:cNvSpPr>
            <a:spLocks noChangeArrowheads="1"/>
          </p:cNvSpPr>
          <p:nvPr/>
        </p:nvSpPr>
        <p:spPr bwMode="auto">
          <a:xfrm>
            <a:off x="1116013" y="339725"/>
            <a:ext cx="24902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rPr>
              <a:t>目录</a:t>
            </a:r>
            <a:endParaRPr lang="zh-CN" altLang="en-US" sz="4000" dirty="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endParaRPr>
          </a:p>
        </p:txBody>
      </p:sp>
      <p:pic>
        <p:nvPicPr>
          <p:cNvPr id="104" name="图片 38"/>
          <p:cNvPicPr>
            <a:picLocks noChangeAspect="1" noChangeArrowheads="1"/>
          </p:cNvPicPr>
          <p:nvPr/>
        </p:nvPicPr>
        <p:blipFill rotWithShape="1">
          <a:blip r:embed="rId3">
            <a:extLst>
              <a:ext uri="{28A0092B-C50C-407E-A947-70E740481C1C}">
                <a14:useLocalDpi xmlns:a14="http://schemas.microsoft.com/office/drawing/2010/main" val="0"/>
              </a:ext>
            </a:extLst>
          </a:blip>
          <a:srcRect l="4711" t="16188" b="42880"/>
          <a:stretch/>
        </p:blipFill>
        <p:spPr bwMode="auto">
          <a:xfrm>
            <a:off x="3679375" y="1291501"/>
            <a:ext cx="6798338" cy="151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组合 104"/>
          <p:cNvGrpSpPr/>
          <p:nvPr/>
        </p:nvGrpSpPr>
        <p:grpSpPr>
          <a:xfrm>
            <a:off x="1167681" y="1283443"/>
            <a:ext cx="2349814" cy="1514075"/>
            <a:chOff x="1116013" y="1283443"/>
            <a:chExt cx="2349814" cy="1514075"/>
          </a:xfrm>
        </p:grpSpPr>
        <p:sp>
          <p:nvSpPr>
            <p:cNvPr id="106" name="矩形 31"/>
            <p:cNvSpPr>
              <a:spLocks noChangeArrowheads="1"/>
            </p:cNvSpPr>
            <p:nvPr/>
          </p:nvSpPr>
          <p:spPr bwMode="auto">
            <a:xfrm>
              <a:off x="1116013" y="1283443"/>
              <a:ext cx="2349814" cy="1514075"/>
            </a:xfrm>
            <a:prstGeom prst="rect">
              <a:avLst/>
            </a:prstGeom>
            <a:solidFill>
              <a:srgbClr val="FEC956"/>
            </a:solidFill>
            <a:ln w="9525">
              <a:no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b="1">
                  <a:solidFill>
                    <a:srgbClr val="FFFFFF"/>
                  </a:solidFill>
                  <a:latin typeface="黑体" panose="02010609060101010101" pitchFamily="49" charset="-122"/>
                  <a:ea typeface="黑体" panose="02010609060101010101" pitchFamily="49" charset="-122"/>
                </a:rPr>
                <a:t> </a:t>
              </a: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Find    </a:t>
              </a:r>
            </a:p>
            <a:p>
              <a:pPr algn="ctr" eaLnBrk="1" hangingPunct="1">
                <a:buFont typeface="Arial" panose="020B0604020202020204" pitchFamily="34" charset="0"/>
                <a:buNone/>
              </a:pPr>
              <a:r>
                <a:rPr lang="en-US" altLang="zh-CN" sz="2800" b="1">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Problem</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07" name="图片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607" y="1646945"/>
              <a:ext cx="735647" cy="735647"/>
            </a:xfrm>
            <a:prstGeom prst="rect">
              <a:avLst/>
            </a:prstGeom>
          </p:spPr>
        </p:pic>
      </p:grpSp>
      <p:grpSp>
        <p:nvGrpSpPr>
          <p:cNvPr id="108" name="组合 107"/>
          <p:cNvGrpSpPr/>
          <p:nvPr/>
        </p:nvGrpSpPr>
        <p:grpSpPr>
          <a:xfrm>
            <a:off x="1148945" y="2947428"/>
            <a:ext cx="2359044" cy="3205578"/>
            <a:chOff x="1097277" y="2947428"/>
            <a:chExt cx="2359044" cy="3205578"/>
          </a:xfrm>
        </p:grpSpPr>
        <p:sp>
          <p:nvSpPr>
            <p:cNvPr id="109" name="矩形 27"/>
            <p:cNvSpPr>
              <a:spLocks noChangeArrowheads="1"/>
            </p:cNvSpPr>
            <p:nvPr/>
          </p:nvSpPr>
          <p:spPr bwMode="auto">
            <a:xfrm>
              <a:off x="1097277" y="2947428"/>
              <a:ext cx="2359044" cy="3205578"/>
            </a:xfrm>
            <a:prstGeom prst="rect">
              <a:avLst/>
            </a:prstGeom>
            <a:solidFill>
              <a:srgbClr val="89C4F4"/>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Problem</a:t>
              </a: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0" name="图片 1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8837" y="3521004"/>
              <a:ext cx="684843" cy="925267"/>
            </a:xfrm>
            <a:prstGeom prst="rect">
              <a:avLst/>
            </a:prstGeom>
          </p:spPr>
        </p:pic>
      </p:grpSp>
      <p:grpSp>
        <p:nvGrpSpPr>
          <p:cNvPr id="111" name="组合 110"/>
          <p:cNvGrpSpPr/>
          <p:nvPr/>
        </p:nvGrpSpPr>
        <p:grpSpPr>
          <a:xfrm>
            <a:off x="3657882" y="2958276"/>
            <a:ext cx="2354186" cy="1498843"/>
            <a:chOff x="3606214" y="2958276"/>
            <a:chExt cx="2354186" cy="1498843"/>
          </a:xfrm>
        </p:grpSpPr>
        <p:sp>
          <p:nvSpPr>
            <p:cNvPr id="112" name="矩形 33"/>
            <p:cNvSpPr>
              <a:spLocks noChangeArrowheads="1"/>
            </p:cNvSpPr>
            <p:nvPr/>
          </p:nvSpPr>
          <p:spPr bwMode="auto">
            <a:xfrm>
              <a:off x="3606214" y="2958276"/>
              <a:ext cx="2354186" cy="1498843"/>
            </a:xfrm>
            <a:prstGeom prst="rect">
              <a:avLst/>
            </a:prstGeom>
            <a:solidFill>
              <a:srgbClr val="C3D69B"/>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The Solution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3" name="图片 1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4575" y="2994742"/>
              <a:ext cx="849664" cy="849664"/>
            </a:xfrm>
            <a:prstGeom prst="rect">
              <a:avLst/>
            </a:prstGeom>
          </p:spPr>
        </p:pic>
      </p:grpSp>
      <p:grpSp>
        <p:nvGrpSpPr>
          <p:cNvPr id="114" name="组合 113"/>
          <p:cNvGrpSpPr/>
          <p:nvPr/>
        </p:nvGrpSpPr>
        <p:grpSpPr>
          <a:xfrm>
            <a:off x="3662254" y="4612664"/>
            <a:ext cx="2349814" cy="1519421"/>
            <a:chOff x="3610586" y="4612664"/>
            <a:chExt cx="2349814" cy="1519421"/>
          </a:xfrm>
        </p:grpSpPr>
        <p:sp>
          <p:nvSpPr>
            <p:cNvPr id="115" name="矩形 34"/>
            <p:cNvSpPr>
              <a:spLocks noChangeArrowheads="1"/>
            </p:cNvSpPr>
            <p:nvPr/>
          </p:nvSpPr>
          <p:spPr bwMode="auto">
            <a:xfrm>
              <a:off x="3610586" y="4612664"/>
              <a:ext cx="2349814" cy="1519421"/>
            </a:xfrm>
            <a:prstGeom prst="rect">
              <a:avLst/>
            </a:prstGeom>
            <a:solidFill>
              <a:srgbClr val="F79B4F"/>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lnSpc>
                  <a:spcPts val="2400"/>
                </a:lnSpc>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Feasibility 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6" name="图片 1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6952" y="4707269"/>
              <a:ext cx="667287" cy="667287"/>
            </a:xfrm>
            <a:prstGeom prst="rect">
              <a:avLst/>
            </a:prstGeom>
          </p:spPr>
        </p:pic>
      </p:grpSp>
      <p:grpSp>
        <p:nvGrpSpPr>
          <p:cNvPr id="117" name="组合 116"/>
          <p:cNvGrpSpPr/>
          <p:nvPr/>
        </p:nvGrpSpPr>
        <p:grpSpPr>
          <a:xfrm>
            <a:off x="6204033" y="2947428"/>
            <a:ext cx="4273680" cy="1498843"/>
            <a:chOff x="6152365" y="2947428"/>
            <a:chExt cx="2354186" cy="1498843"/>
          </a:xfrm>
        </p:grpSpPr>
        <p:sp>
          <p:nvSpPr>
            <p:cNvPr id="118" name="矩形 33"/>
            <p:cNvSpPr>
              <a:spLocks noChangeArrowheads="1"/>
            </p:cNvSpPr>
            <p:nvPr/>
          </p:nvSpPr>
          <p:spPr bwMode="auto">
            <a:xfrm>
              <a:off x="6152365" y="2947428"/>
              <a:ext cx="2354186" cy="1498843"/>
            </a:xfrm>
            <a:prstGeom prst="rect">
              <a:avLst/>
            </a:prstGeom>
            <a:solidFill>
              <a:srgbClr val="E08283"/>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262063"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System</a:t>
              </a:r>
            </a:p>
            <a:p>
              <a:pPr marL="1262063"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     Design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9" name="图片 1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9825" y="3280853"/>
              <a:ext cx="552894" cy="831992"/>
            </a:xfrm>
            <a:prstGeom prst="rect">
              <a:avLst/>
            </a:prstGeom>
          </p:spPr>
        </p:pic>
      </p:grpSp>
      <p:grpSp>
        <p:nvGrpSpPr>
          <p:cNvPr id="120" name="组合 119"/>
          <p:cNvGrpSpPr/>
          <p:nvPr/>
        </p:nvGrpSpPr>
        <p:grpSpPr>
          <a:xfrm>
            <a:off x="6198703" y="4633242"/>
            <a:ext cx="4279010" cy="1498843"/>
            <a:chOff x="6147035" y="4633242"/>
            <a:chExt cx="4279010" cy="1498843"/>
          </a:xfrm>
        </p:grpSpPr>
        <p:sp>
          <p:nvSpPr>
            <p:cNvPr id="121" name="矩形 33"/>
            <p:cNvSpPr>
              <a:spLocks noChangeArrowheads="1"/>
            </p:cNvSpPr>
            <p:nvPr/>
          </p:nvSpPr>
          <p:spPr bwMode="auto">
            <a:xfrm>
              <a:off x="6147035" y="4633242"/>
              <a:ext cx="4279010" cy="1498843"/>
            </a:xfrm>
            <a:prstGeom prst="rect">
              <a:avLst/>
            </a:prstGeom>
            <a:solidFill>
              <a:srgbClr val="3FC380"/>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Implementation </a:t>
              </a:r>
            </a:p>
            <a:p>
              <a:pPr algn="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&amp; Promotion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22" name="图片 1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9088" y="5040912"/>
              <a:ext cx="1205015" cy="840862"/>
            </a:xfrm>
            <a:prstGeom prst="rect">
              <a:avLst/>
            </a:prstGeom>
          </p:spPr>
        </p:pic>
      </p:grpSp>
      <p:pic>
        <p:nvPicPr>
          <p:cNvPr id="24" name="遮罩"/>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9426"/>
            <a:ext cx="12192001" cy="6858000"/>
          </a:xfrm>
          <a:prstGeom prst="rect">
            <a:avLst/>
          </a:prstGeom>
        </p:spPr>
      </p:pic>
    </p:spTree>
    <p:extLst>
      <p:ext uri="{BB962C8B-B14F-4D97-AF65-F5344CB8AC3E}">
        <p14:creationId xmlns:p14="http://schemas.microsoft.com/office/powerpoint/2010/main" val="11533331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9"/>
                                          </p:stCondLst>
                                        </p:cTn>
                                        <p:tgtEl>
                                          <p:spTgt spid="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1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9"/>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9"/>
                                          </p:stCondLst>
                                        </p:cTn>
                                        <p:tgtEl>
                                          <p:spTgt spid="1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2" presetClass="exit" presetSubtype="0" fill="hold" nodeType="clickEffect">
                                  <p:stCondLst>
                                    <p:cond delay="0"/>
                                  </p:stCondLst>
                                  <p:childTnLst>
                                    <p:animScale>
                                      <p:cBhvr>
                                        <p:cTn id="22" dur="1000" accel="50000">
                                          <p:stCondLst>
                                            <p:cond delay="0"/>
                                          </p:stCondLst>
                                        </p:cTn>
                                        <p:tgtEl>
                                          <p:spTgt spid="10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 dur="1000" accel="50000">
                                          <p:stCondLst>
                                            <p:cond delay="0"/>
                                          </p:stCondLst>
                                        </p:cTn>
                                        <p:tgtEl>
                                          <p:spTgt spid="104"/>
                                        </p:tgtEl>
                                        <p:attrNameLst>
                                          <p:attrName>ppt_x</p:attrName>
                                          <p:attrName>ppt_y</p:attrName>
                                        </p:attrNameLst>
                                      </p:cBhvr>
                                    </p:animMotion>
                                    <p:animEffect transition="out" filter="fade">
                                      <p:cBhvr>
                                        <p:cTn id="24" dur="1000"/>
                                        <p:tgtEl>
                                          <p:spTgt spid="104"/>
                                        </p:tgtEl>
                                      </p:cBhvr>
                                    </p:animEffect>
                                    <p:set>
                                      <p:cBhvr>
                                        <p:cTn id="25" dur="1" fill="hold">
                                          <p:stCondLst>
                                            <p:cond delay="999"/>
                                          </p:stCondLst>
                                        </p:cTn>
                                        <p:tgtEl>
                                          <p:spTgt spid="104"/>
                                        </p:tgtEl>
                                        <p:attrNameLst>
                                          <p:attrName>style.visibility</p:attrName>
                                        </p:attrNameLst>
                                      </p:cBhvr>
                                      <p:to>
                                        <p:strVal val="hidden"/>
                                      </p:to>
                                    </p:set>
                                  </p:childTnLst>
                                </p:cTn>
                              </p:par>
                              <p:par>
                                <p:cTn id="26" presetID="52" presetClass="exit" presetSubtype="0" fill="hold" nodeType="withEffect">
                                  <p:stCondLst>
                                    <p:cond delay="0"/>
                                  </p:stCondLst>
                                  <p:childTnLst>
                                    <p:animScale>
                                      <p:cBhvr>
                                        <p:cTn id="27" dur="1000" accel="50000">
                                          <p:stCondLst>
                                            <p:cond delay="0"/>
                                          </p:stCondLst>
                                        </p:cTn>
                                        <p:tgtEl>
                                          <p:spTgt spid="12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 dur="1000" accel="50000">
                                          <p:stCondLst>
                                            <p:cond delay="0"/>
                                          </p:stCondLst>
                                        </p:cTn>
                                        <p:tgtEl>
                                          <p:spTgt spid="120"/>
                                        </p:tgtEl>
                                        <p:attrNameLst>
                                          <p:attrName>ppt_x</p:attrName>
                                          <p:attrName>ppt_y</p:attrName>
                                        </p:attrNameLst>
                                      </p:cBhvr>
                                    </p:animMotion>
                                    <p:animEffect transition="out" filter="fade">
                                      <p:cBhvr>
                                        <p:cTn id="29" dur="1000"/>
                                        <p:tgtEl>
                                          <p:spTgt spid="120"/>
                                        </p:tgtEl>
                                      </p:cBhvr>
                                    </p:animEffect>
                                    <p:set>
                                      <p:cBhvr>
                                        <p:cTn id="30" dur="1" fill="hold">
                                          <p:stCondLst>
                                            <p:cond delay="999"/>
                                          </p:stCondLst>
                                        </p:cTn>
                                        <p:tgtEl>
                                          <p:spTgt spid="120"/>
                                        </p:tgtEl>
                                        <p:attrNameLst>
                                          <p:attrName>style.visibility</p:attrName>
                                        </p:attrNameLst>
                                      </p:cBhvr>
                                      <p:to>
                                        <p:strVal val="hidden"/>
                                      </p:to>
                                    </p:set>
                                  </p:childTnLst>
                                </p:cTn>
                              </p:par>
                              <p:par>
                                <p:cTn id="31" presetID="52" presetClass="exit" presetSubtype="0" fill="hold" nodeType="withEffect">
                                  <p:stCondLst>
                                    <p:cond delay="0"/>
                                  </p:stCondLst>
                                  <p:childTnLst>
                                    <p:animScale>
                                      <p:cBhvr>
                                        <p:cTn id="32" dur="1000" accel="50000">
                                          <p:stCondLst>
                                            <p:cond delay="0"/>
                                          </p:stCondLst>
                                        </p:cTn>
                                        <p:tgtEl>
                                          <p:spTgt spid="111"/>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3" dur="1000" accel="50000">
                                          <p:stCondLst>
                                            <p:cond delay="0"/>
                                          </p:stCondLst>
                                        </p:cTn>
                                        <p:tgtEl>
                                          <p:spTgt spid="111"/>
                                        </p:tgtEl>
                                        <p:attrNameLst>
                                          <p:attrName>ppt_x</p:attrName>
                                          <p:attrName>ppt_y</p:attrName>
                                        </p:attrNameLst>
                                      </p:cBhvr>
                                    </p:animMotion>
                                    <p:animEffect transition="out" filter="fade">
                                      <p:cBhvr>
                                        <p:cTn id="34" dur="1000"/>
                                        <p:tgtEl>
                                          <p:spTgt spid="111"/>
                                        </p:tgtEl>
                                      </p:cBhvr>
                                    </p:animEffect>
                                    <p:set>
                                      <p:cBhvr>
                                        <p:cTn id="35" dur="1" fill="hold">
                                          <p:stCondLst>
                                            <p:cond delay="999"/>
                                          </p:stCondLst>
                                        </p:cTn>
                                        <p:tgtEl>
                                          <p:spTgt spid="111"/>
                                        </p:tgtEl>
                                        <p:attrNameLst>
                                          <p:attrName>style.visibility</p:attrName>
                                        </p:attrNameLst>
                                      </p:cBhvr>
                                      <p:to>
                                        <p:strVal val="hidden"/>
                                      </p:to>
                                    </p:set>
                                  </p:childTnLst>
                                </p:cTn>
                              </p:par>
                              <p:par>
                                <p:cTn id="36" presetID="52" presetClass="exit" presetSubtype="0" fill="hold" nodeType="withEffect">
                                  <p:stCondLst>
                                    <p:cond delay="0"/>
                                  </p:stCondLst>
                                  <p:childTnLst>
                                    <p:animScale>
                                      <p:cBhvr>
                                        <p:cTn id="37" dur="1000" accel="50000">
                                          <p:stCondLst>
                                            <p:cond delay="0"/>
                                          </p:stCondLst>
                                        </p:cTn>
                                        <p:tgtEl>
                                          <p:spTgt spid="11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8" dur="1000" accel="50000">
                                          <p:stCondLst>
                                            <p:cond delay="0"/>
                                          </p:stCondLst>
                                        </p:cTn>
                                        <p:tgtEl>
                                          <p:spTgt spid="114"/>
                                        </p:tgtEl>
                                        <p:attrNameLst>
                                          <p:attrName>ppt_x</p:attrName>
                                          <p:attrName>ppt_y</p:attrName>
                                        </p:attrNameLst>
                                      </p:cBhvr>
                                    </p:animMotion>
                                    <p:animEffect transition="out" filter="fade">
                                      <p:cBhvr>
                                        <p:cTn id="39" dur="1000"/>
                                        <p:tgtEl>
                                          <p:spTgt spid="114"/>
                                        </p:tgtEl>
                                      </p:cBhvr>
                                    </p:animEffect>
                                    <p:set>
                                      <p:cBhvr>
                                        <p:cTn id="40" dur="1" fill="hold">
                                          <p:stCondLst>
                                            <p:cond delay="999"/>
                                          </p:stCondLst>
                                        </p:cTn>
                                        <p:tgtEl>
                                          <p:spTgt spid="114"/>
                                        </p:tgtEl>
                                        <p:attrNameLst>
                                          <p:attrName>style.visibility</p:attrName>
                                        </p:attrNameLst>
                                      </p:cBhvr>
                                      <p:to>
                                        <p:strVal val="hidden"/>
                                      </p:to>
                                    </p:set>
                                  </p:childTnLst>
                                </p:cTn>
                              </p:par>
                              <p:par>
                                <p:cTn id="41" presetID="52" presetClass="exit" presetSubtype="0" fill="hold" nodeType="withEffect">
                                  <p:stCondLst>
                                    <p:cond delay="0"/>
                                  </p:stCondLst>
                                  <p:childTnLst>
                                    <p:animScale>
                                      <p:cBhvr>
                                        <p:cTn id="42" dur="1000" accel="50000">
                                          <p:stCondLst>
                                            <p:cond delay="0"/>
                                          </p:stCondLst>
                                        </p:cTn>
                                        <p:tgtEl>
                                          <p:spTgt spid="10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3" dur="1000" accel="50000">
                                          <p:stCondLst>
                                            <p:cond delay="0"/>
                                          </p:stCondLst>
                                        </p:cTn>
                                        <p:tgtEl>
                                          <p:spTgt spid="108"/>
                                        </p:tgtEl>
                                        <p:attrNameLst>
                                          <p:attrName>ppt_x</p:attrName>
                                          <p:attrName>ppt_y</p:attrName>
                                        </p:attrNameLst>
                                      </p:cBhvr>
                                    </p:animMotion>
                                    <p:animEffect transition="out" filter="fade">
                                      <p:cBhvr>
                                        <p:cTn id="44" dur="1000"/>
                                        <p:tgtEl>
                                          <p:spTgt spid="108"/>
                                        </p:tgtEl>
                                      </p:cBhvr>
                                    </p:animEffect>
                                    <p:set>
                                      <p:cBhvr>
                                        <p:cTn id="45" dur="1" fill="hold">
                                          <p:stCondLst>
                                            <p:cond delay="999"/>
                                          </p:stCondLst>
                                        </p:cTn>
                                        <p:tgtEl>
                                          <p:spTgt spid="108"/>
                                        </p:tgtEl>
                                        <p:attrNameLst>
                                          <p:attrName>style.visibility</p:attrName>
                                        </p:attrNameLst>
                                      </p:cBhvr>
                                      <p:to>
                                        <p:strVal val="hidden"/>
                                      </p:to>
                                    </p:set>
                                  </p:childTnLst>
                                </p:cTn>
                              </p:par>
                              <p:par>
                                <p:cTn id="46" presetID="52" presetClass="exit" presetSubtype="0" fill="hold" nodeType="withEffect">
                                  <p:stCondLst>
                                    <p:cond delay="0"/>
                                  </p:stCondLst>
                                  <p:childTnLst>
                                    <p:animScale>
                                      <p:cBhvr>
                                        <p:cTn id="47" dur="1000" accel="50000">
                                          <p:stCondLst>
                                            <p:cond delay="0"/>
                                          </p:stCondLst>
                                        </p:cTn>
                                        <p:tgtEl>
                                          <p:spTgt spid="10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8" dur="1000" accel="50000">
                                          <p:stCondLst>
                                            <p:cond delay="0"/>
                                          </p:stCondLst>
                                        </p:cTn>
                                        <p:tgtEl>
                                          <p:spTgt spid="105"/>
                                        </p:tgtEl>
                                        <p:attrNameLst>
                                          <p:attrName>ppt_x</p:attrName>
                                          <p:attrName>ppt_y</p:attrName>
                                        </p:attrNameLst>
                                      </p:cBhvr>
                                    </p:animMotion>
                                    <p:animEffect transition="out" filter="fade">
                                      <p:cBhvr>
                                        <p:cTn id="49" dur="1000"/>
                                        <p:tgtEl>
                                          <p:spTgt spid="105"/>
                                        </p:tgtEl>
                                      </p:cBhvr>
                                    </p:animEffect>
                                    <p:set>
                                      <p:cBhvr>
                                        <p:cTn id="50" dur="1" fill="hold">
                                          <p:stCondLst>
                                            <p:cond delay="999"/>
                                          </p:stCondLst>
                                        </p:cTn>
                                        <p:tgtEl>
                                          <p:spTgt spid="105"/>
                                        </p:tgtEl>
                                        <p:attrNameLst>
                                          <p:attrName>style.visibility</p:attrName>
                                        </p:attrNameLst>
                                      </p:cBhvr>
                                      <p:to>
                                        <p:strVal val="hidden"/>
                                      </p:to>
                                    </p:set>
                                  </p:childTnLst>
                                </p:cTn>
                              </p:par>
                              <p:par>
                                <p:cTn id="51" presetID="49" presetClass="exit" presetSubtype="0" accel="100000" fill="hold" nodeType="withEffect">
                                  <p:stCondLst>
                                    <p:cond delay="200"/>
                                  </p:stCondLst>
                                  <p:childTnLst>
                                    <p:anim calcmode="lin" valueType="num">
                                      <p:cBhvr>
                                        <p:cTn id="52" dur="1000"/>
                                        <p:tgtEl>
                                          <p:spTgt spid="117"/>
                                        </p:tgtEl>
                                        <p:attrNameLst>
                                          <p:attrName>ppt_w</p:attrName>
                                        </p:attrNameLst>
                                      </p:cBhvr>
                                      <p:tavLst>
                                        <p:tav tm="0">
                                          <p:val>
                                            <p:strVal val="ppt_w"/>
                                          </p:val>
                                        </p:tav>
                                        <p:tav tm="100000">
                                          <p:val>
                                            <p:fltVal val="0"/>
                                          </p:val>
                                        </p:tav>
                                      </p:tavLst>
                                    </p:anim>
                                    <p:anim calcmode="lin" valueType="num">
                                      <p:cBhvr>
                                        <p:cTn id="53" dur="1000"/>
                                        <p:tgtEl>
                                          <p:spTgt spid="117"/>
                                        </p:tgtEl>
                                        <p:attrNameLst>
                                          <p:attrName>ppt_h</p:attrName>
                                        </p:attrNameLst>
                                      </p:cBhvr>
                                      <p:tavLst>
                                        <p:tav tm="0">
                                          <p:val>
                                            <p:strVal val="ppt_h"/>
                                          </p:val>
                                        </p:tav>
                                        <p:tav tm="100000">
                                          <p:val>
                                            <p:fltVal val="0"/>
                                          </p:val>
                                        </p:tav>
                                      </p:tavLst>
                                    </p:anim>
                                    <p:anim calcmode="lin" valueType="num">
                                      <p:cBhvr>
                                        <p:cTn id="54" dur="1000"/>
                                        <p:tgtEl>
                                          <p:spTgt spid="117"/>
                                        </p:tgtEl>
                                        <p:attrNameLst>
                                          <p:attrName>style.rotation</p:attrName>
                                        </p:attrNameLst>
                                      </p:cBhvr>
                                      <p:tavLst>
                                        <p:tav tm="0">
                                          <p:val>
                                            <p:fltVal val="0"/>
                                          </p:val>
                                        </p:tav>
                                        <p:tav tm="100000">
                                          <p:val>
                                            <p:fltVal val="360"/>
                                          </p:val>
                                        </p:tav>
                                      </p:tavLst>
                                    </p:anim>
                                    <p:animEffect transition="out" filter="fade">
                                      <p:cBhvr>
                                        <p:cTn id="55" dur="1000"/>
                                        <p:tgtEl>
                                          <p:spTgt spid="117"/>
                                        </p:tgtEl>
                                      </p:cBhvr>
                                    </p:animEffect>
                                    <p:set>
                                      <p:cBhvr>
                                        <p:cTn id="56" dur="1" fill="hold">
                                          <p:stCondLst>
                                            <p:cond delay="999"/>
                                          </p:stCondLst>
                                        </p:cTn>
                                        <p:tgtEl>
                                          <p:spTgt spid="1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style.rotation</p:attrName>
                                        </p:attrNameLst>
                                      </p:cBhvr>
                                      <p:tavLst>
                                        <p:tav tm="0">
                                          <p:val>
                                            <p:fltVal val="360"/>
                                          </p:val>
                                        </p:tav>
                                        <p:tav tm="100000">
                                          <p:val>
                                            <p:fltVal val="0"/>
                                          </p:val>
                                        </p:tav>
                                      </p:tavLst>
                                    </p:anim>
                                    <p:animEffect transition="in" filter="fade">
                                      <p:cBhvr>
                                        <p:cTn id="6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359938" y="1343025"/>
            <a:ext cx="1735688" cy="4381500"/>
          </a:xfrm>
          <a:prstGeom prst="rect">
            <a:avLst/>
          </a:prstGeom>
          <a:solidFill>
            <a:srgbClr val="E08283"/>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600" b="1"/>
              <a:t>Architectural Style</a:t>
            </a:r>
            <a:endParaRPr lang="zh-CN" altLang="en-US" sz="3600" dirty="0">
              <a:latin typeface="微软雅黑" panose="020B0503020204020204" pitchFamily="34" charset="-122"/>
              <a:ea typeface="微软雅黑" panose="020B0503020204020204" pitchFamily="34" charset="-122"/>
            </a:endParaRPr>
          </a:p>
        </p:txBody>
      </p:sp>
      <p:pic>
        <p:nvPicPr>
          <p:cNvPr id="13" name="图片 12"/>
          <p:cNvPicPr/>
          <p:nvPr/>
        </p:nvPicPr>
        <p:blipFill>
          <a:blip r:embed="rId3"/>
          <a:stretch>
            <a:fillRect/>
          </a:stretch>
        </p:blipFill>
        <p:spPr>
          <a:xfrm>
            <a:off x="3383477" y="1362455"/>
            <a:ext cx="7503664" cy="436207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nvGrpSpPr>
          <p:cNvPr id="14" name="组合 13"/>
          <p:cNvGrpSpPr/>
          <p:nvPr/>
        </p:nvGrpSpPr>
        <p:grpSpPr>
          <a:xfrm>
            <a:off x="-148406" y="390896"/>
            <a:ext cx="5338592" cy="587452"/>
            <a:chOff x="-90533" y="263574"/>
            <a:chExt cx="5338592" cy="587452"/>
          </a:xfrm>
        </p:grpSpPr>
        <p:sp>
          <p:nvSpPr>
            <p:cNvPr id="15" name="TextBox 1"/>
            <p:cNvSpPr>
              <a:spLocks noChangeArrowheads="1"/>
            </p:cNvSpPr>
            <p:nvPr/>
          </p:nvSpPr>
          <p:spPr bwMode="auto">
            <a:xfrm>
              <a:off x="2238641" y="266251"/>
              <a:ext cx="30094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E08283"/>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System </a:t>
              </a:r>
              <a:r>
                <a:rPr lang="en-US" altLang="zh-CN" sz="3200" b="1">
                  <a:solidFill>
                    <a:srgbClr val="E08283"/>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design</a:t>
              </a:r>
              <a:endParaRPr lang="zh-CN" altLang="en-US" sz="3200" b="1" dirty="0">
                <a:solidFill>
                  <a:srgbClr val="E08283"/>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16" name="矩形 15"/>
            <p:cNvSpPr/>
            <p:nvPr/>
          </p:nvSpPr>
          <p:spPr>
            <a:xfrm>
              <a:off x="-90533" y="263574"/>
              <a:ext cx="1303697" cy="511301"/>
            </a:xfrm>
            <a:prstGeom prst="rect">
              <a:avLst/>
            </a:prstGeom>
            <a:solidFill>
              <a:srgbClr val="E082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601" y="263574"/>
              <a:ext cx="586040" cy="586040"/>
            </a:xfrm>
            <a:prstGeom prst="rect">
              <a:avLst/>
            </a:prstGeom>
          </p:spPr>
        </p:pic>
      </p:grpSp>
    </p:spTree>
    <p:extLst>
      <p:ext uri="{BB962C8B-B14F-4D97-AF65-F5344CB8AC3E}">
        <p14:creationId xmlns:p14="http://schemas.microsoft.com/office/powerpoint/2010/main" val="2193919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48406" y="390896"/>
            <a:ext cx="5338592" cy="587452"/>
            <a:chOff x="-90533" y="263574"/>
            <a:chExt cx="5338592" cy="587452"/>
          </a:xfrm>
        </p:grpSpPr>
        <p:sp>
          <p:nvSpPr>
            <p:cNvPr id="31" name="TextBox 1"/>
            <p:cNvSpPr>
              <a:spLocks noChangeArrowheads="1"/>
            </p:cNvSpPr>
            <p:nvPr/>
          </p:nvSpPr>
          <p:spPr bwMode="auto">
            <a:xfrm>
              <a:off x="2238641" y="266251"/>
              <a:ext cx="30094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E08283"/>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System </a:t>
              </a:r>
              <a:r>
                <a:rPr lang="en-US" altLang="zh-CN" sz="3200" b="1">
                  <a:solidFill>
                    <a:srgbClr val="E08283"/>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design</a:t>
              </a:r>
              <a:endParaRPr lang="zh-CN" altLang="en-US" sz="3200" b="1" dirty="0">
                <a:solidFill>
                  <a:srgbClr val="E08283"/>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4" name="矩形 3"/>
            <p:cNvSpPr/>
            <p:nvPr/>
          </p:nvSpPr>
          <p:spPr>
            <a:xfrm>
              <a:off x="-90533" y="263574"/>
              <a:ext cx="1303697" cy="511301"/>
            </a:xfrm>
            <a:prstGeom prst="rect">
              <a:avLst/>
            </a:prstGeom>
            <a:solidFill>
              <a:srgbClr val="E082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601" y="263574"/>
              <a:ext cx="586040" cy="586040"/>
            </a:xfrm>
            <a:prstGeom prst="rect">
              <a:avLst/>
            </a:prstGeom>
          </p:spPr>
        </p:pic>
      </p:grpSp>
      <p:sp>
        <p:nvSpPr>
          <p:cNvPr id="8" name="矩形 7"/>
          <p:cNvSpPr/>
          <p:nvPr/>
        </p:nvSpPr>
        <p:spPr>
          <a:xfrm>
            <a:off x="1359938" y="1343025"/>
            <a:ext cx="1735688" cy="4381500"/>
          </a:xfrm>
          <a:prstGeom prst="rect">
            <a:avLst/>
          </a:prstGeom>
          <a:solidFill>
            <a:srgbClr val="E08283"/>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600" smtClean="0">
                <a:latin typeface="微软雅黑" panose="020B0503020204020204" pitchFamily="34" charset="-122"/>
                <a:ea typeface="微软雅黑" panose="020B0503020204020204" pitchFamily="34" charset="-122"/>
              </a:rPr>
              <a:t>Design pattern</a:t>
            </a:r>
            <a:endParaRPr lang="zh-CN" altLang="en-US" sz="3600" dirty="0">
              <a:latin typeface="微软雅黑" panose="020B0503020204020204" pitchFamily="34" charset="-122"/>
              <a:ea typeface="微软雅黑" panose="020B0503020204020204" pitchFamily="34" charset="-122"/>
            </a:endParaRPr>
          </a:p>
        </p:txBody>
      </p:sp>
      <p:sp>
        <p:nvSpPr>
          <p:cNvPr id="7" name="矩形 6"/>
          <p:cNvSpPr/>
          <p:nvPr/>
        </p:nvSpPr>
        <p:spPr>
          <a:xfrm>
            <a:off x="3387213" y="1343025"/>
            <a:ext cx="7276306" cy="4381500"/>
          </a:xfrm>
          <a:prstGeom prst="rect">
            <a:avLst/>
          </a:prstGeom>
          <a:solidFill>
            <a:srgbClr val="F0F8FA"/>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23" name="任意多边形 22"/>
          <p:cNvSpPr/>
          <p:nvPr/>
        </p:nvSpPr>
        <p:spPr>
          <a:xfrm>
            <a:off x="3991597" y="3290320"/>
            <a:ext cx="2137267" cy="452790"/>
          </a:xfrm>
          <a:custGeom>
            <a:avLst/>
            <a:gdLst>
              <a:gd name="connsiteX0" fmla="*/ 0 w 2137267"/>
              <a:gd name="connsiteY0" fmla="*/ 75467 h 452790"/>
              <a:gd name="connsiteX1" fmla="*/ 75467 w 2137267"/>
              <a:gd name="connsiteY1" fmla="*/ 0 h 452790"/>
              <a:gd name="connsiteX2" fmla="*/ 2061800 w 2137267"/>
              <a:gd name="connsiteY2" fmla="*/ 0 h 452790"/>
              <a:gd name="connsiteX3" fmla="*/ 2137267 w 2137267"/>
              <a:gd name="connsiteY3" fmla="*/ 75467 h 452790"/>
              <a:gd name="connsiteX4" fmla="*/ 2137267 w 2137267"/>
              <a:gd name="connsiteY4" fmla="*/ 377323 h 452790"/>
              <a:gd name="connsiteX5" fmla="*/ 2061800 w 2137267"/>
              <a:gd name="connsiteY5" fmla="*/ 452790 h 452790"/>
              <a:gd name="connsiteX6" fmla="*/ 75467 w 2137267"/>
              <a:gd name="connsiteY6" fmla="*/ 452790 h 452790"/>
              <a:gd name="connsiteX7" fmla="*/ 0 w 2137267"/>
              <a:gd name="connsiteY7" fmla="*/ 377323 h 452790"/>
              <a:gd name="connsiteX8" fmla="*/ 0 w 2137267"/>
              <a:gd name="connsiteY8" fmla="*/ 75467 h 45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7267" h="452790">
                <a:moveTo>
                  <a:pt x="0" y="75467"/>
                </a:moveTo>
                <a:cubicBezTo>
                  <a:pt x="0" y="33788"/>
                  <a:pt x="33788" y="0"/>
                  <a:pt x="75467" y="0"/>
                </a:cubicBezTo>
                <a:lnTo>
                  <a:pt x="2061800" y="0"/>
                </a:lnTo>
                <a:cubicBezTo>
                  <a:pt x="2103479" y="0"/>
                  <a:pt x="2137267" y="33788"/>
                  <a:pt x="2137267" y="75467"/>
                </a:cubicBezTo>
                <a:lnTo>
                  <a:pt x="2137267" y="377323"/>
                </a:lnTo>
                <a:cubicBezTo>
                  <a:pt x="2137267" y="419002"/>
                  <a:pt x="2103479" y="452790"/>
                  <a:pt x="2061800" y="452790"/>
                </a:cubicBezTo>
                <a:lnTo>
                  <a:pt x="75467" y="452790"/>
                </a:lnTo>
                <a:cubicBezTo>
                  <a:pt x="33788" y="452790"/>
                  <a:pt x="0" y="419002"/>
                  <a:pt x="0" y="377323"/>
                </a:cubicBezTo>
                <a:lnTo>
                  <a:pt x="0" y="75467"/>
                </a:lnTo>
                <a:close/>
              </a:path>
            </a:pathLst>
          </a:custGeom>
          <a:solidFill>
            <a:srgbClr val="C37C7A"/>
          </a:solidFill>
          <a:scene3d>
            <a:camera prst="perspectiveRigh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txBody>
          <a:bodyPr spcFirstLastPara="0" vert="horz" wrap="square" lIns="90683" tIns="90683" rIns="90683" bIns="90683" numCol="1" spcCol="1270" anchor="ctr" anchorCtr="0">
            <a:noAutofit/>
          </a:bodyPr>
          <a:lstStyle/>
          <a:p>
            <a:pPr lvl="0" algn="ctr" defTabSz="800100">
              <a:lnSpc>
                <a:spcPct val="90000"/>
              </a:lnSpc>
              <a:spcBef>
                <a:spcPct val="0"/>
              </a:spcBef>
              <a:spcAft>
                <a:spcPct val="35000"/>
              </a:spcAft>
            </a:pPr>
            <a:r>
              <a:rPr lang="en-US" altLang="zh-CN">
                <a:latin typeface="微软雅黑" panose="020B0503020204020204" pitchFamily="34" charset="-122"/>
                <a:ea typeface="微软雅黑" panose="020B0503020204020204" pitchFamily="34" charset="-122"/>
              </a:rPr>
              <a:t>observer pattern</a:t>
            </a:r>
            <a:endParaRPr lang="zh-CN" altLang="en-US" kern="1200" dirty="0">
              <a:latin typeface="微软雅黑" panose="020B0503020204020204" pitchFamily="34" charset="-122"/>
              <a:ea typeface="微软雅黑" panose="020B0503020204020204" pitchFamily="34" charset="-122"/>
            </a:endParaRPr>
          </a:p>
        </p:txBody>
      </p:sp>
      <p:sp>
        <p:nvSpPr>
          <p:cNvPr id="25" name="任意多边形 24"/>
          <p:cNvSpPr/>
          <p:nvPr/>
        </p:nvSpPr>
        <p:spPr>
          <a:xfrm>
            <a:off x="3971756" y="4325500"/>
            <a:ext cx="2137267" cy="452790"/>
          </a:xfrm>
          <a:custGeom>
            <a:avLst/>
            <a:gdLst>
              <a:gd name="connsiteX0" fmla="*/ 0 w 2137267"/>
              <a:gd name="connsiteY0" fmla="*/ 75467 h 452790"/>
              <a:gd name="connsiteX1" fmla="*/ 75467 w 2137267"/>
              <a:gd name="connsiteY1" fmla="*/ 0 h 452790"/>
              <a:gd name="connsiteX2" fmla="*/ 2061800 w 2137267"/>
              <a:gd name="connsiteY2" fmla="*/ 0 h 452790"/>
              <a:gd name="connsiteX3" fmla="*/ 2137267 w 2137267"/>
              <a:gd name="connsiteY3" fmla="*/ 75467 h 452790"/>
              <a:gd name="connsiteX4" fmla="*/ 2137267 w 2137267"/>
              <a:gd name="connsiteY4" fmla="*/ 377323 h 452790"/>
              <a:gd name="connsiteX5" fmla="*/ 2061800 w 2137267"/>
              <a:gd name="connsiteY5" fmla="*/ 452790 h 452790"/>
              <a:gd name="connsiteX6" fmla="*/ 75467 w 2137267"/>
              <a:gd name="connsiteY6" fmla="*/ 452790 h 452790"/>
              <a:gd name="connsiteX7" fmla="*/ 0 w 2137267"/>
              <a:gd name="connsiteY7" fmla="*/ 377323 h 452790"/>
              <a:gd name="connsiteX8" fmla="*/ 0 w 2137267"/>
              <a:gd name="connsiteY8" fmla="*/ 75467 h 45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7267" h="452790">
                <a:moveTo>
                  <a:pt x="0" y="75467"/>
                </a:moveTo>
                <a:cubicBezTo>
                  <a:pt x="0" y="33788"/>
                  <a:pt x="33788" y="0"/>
                  <a:pt x="75467" y="0"/>
                </a:cubicBezTo>
                <a:lnTo>
                  <a:pt x="2061800" y="0"/>
                </a:lnTo>
                <a:cubicBezTo>
                  <a:pt x="2103479" y="0"/>
                  <a:pt x="2137267" y="33788"/>
                  <a:pt x="2137267" y="75467"/>
                </a:cubicBezTo>
                <a:lnTo>
                  <a:pt x="2137267" y="377323"/>
                </a:lnTo>
                <a:cubicBezTo>
                  <a:pt x="2137267" y="419002"/>
                  <a:pt x="2103479" y="452790"/>
                  <a:pt x="2061800" y="452790"/>
                </a:cubicBezTo>
                <a:lnTo>
                  <a:pt x="75467" y="452790"/>
                </a:lnTo>
                <a:cubicBezTo>
                  <a:pt x="33788" y="452790"/>
                  <a:pt x="0" y="419002"/>
                  <a:pt x="0" y="377323"/>
                </a:cubicBezTo>
                <a:lnTo>
                  <a:pt x="0" y="75467"/>
                </a:lnTo>
                <a:close/>
              </a:path>
            </a:pathLst>
          </a:custGeom>
          <a:solidFill>
            <a:srgbClr val="CD8D8B"/>
          </a:solidFill>
          <a:scene3d>
            <a:camera prst="perspectiveRigh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7174"/>
              <a:satOff val="-805"/>
              <a:lumOff val="5136"/>
              <a:alphaOff val="0"/>
            </a:schemeClr>
          </a:fillRef>
          <a:effectRef idx="0">
            <a:schemeClr val="accent2">
              <a:shade val="80000"/>
              <a:hueOff val="-7174"/>
              <a:satOff val="-805"/>
              <a:lumOff val="5136"/>
              <a:alphaOff val="0"/>
            </a:schemeClr>
          </a:effectRef>
          <a:fontRef idx="minor">
            <a:schemeClr val="lt1"/>
          </a:fontRef>
        </p:style>
        <p:txBody>
          <a:bodyPr spcFirstLastPara="0" vert="horz" wrap="square" lIns="90683" tIns="90683" rIns="90683" bIns="90683" numCol="1" spcCol="1270" anchor="ctr" anchorCtr="0">
            <a:noAutofit/>
          </a:bodyPr>
          <a:lstStyle/>
          <a:p>
            <a:pPr lvl="0" algn="ctr" defTabSz="800100">
              <a:lnSpc>
                <a:spcPct val="90000"/>
              </a:lnSpc>
              <a:spcBef>
                <a:spcPct val="0"/>
              </a:spcBef>
              <a:spcAft>
                <a:spcPct val="35000"/>
              </a:spcAft>
            </a:pPr>
            <a:r>
              <a:rPr lang="en-US" altLang="zh-CN">
                <a:latin typeface="微软雅黑" panose="020B0503020204020204" pitchFamily="34" charset="-122"/>
                <a:ea typeface="微软雅黑" panose="020B0503020204020204" pitchFamily="34" charset="-122"/>
              </a:rPr>
              <a:t>state pattern</a:t>
            </a:r>
            <a:endParaRPr lang="zh-CN" altLang="en-US" kern="1200" dirty="0">
              <a:latin typeface="微软雅黑" panose="020B0503020204020204" pitchFamily="34" charset="-122"/>
              <a:ea typeface="微软雅黑" panose="020B0503020204020204" pitchFamily="34" charset="-122"/>
            </a:endParaRPr>
          </a:p>
        </p:txBody>
      </p:sp>
      <p:sp>
        <p:nvSpPr>
          <p:cNvPr id="26" name="任意多边形 25"/>
          <p:cNvSpPr/>
          <p:nvPr/>
        </p:nvSpPr>
        <p:spPr>
          <a:xfrm>
            <a:off x="3971755" y="4830130"/>
            <a:ext cx="2137267" cy="452790"/>
          </a:xfrm>
          <a:custGeom>
            <a:avLst/>
            <a:gdLst>
              <a:gd name="connsiteX0" fmla="*/ 0 w 2137267"/>
              <a:gd name="connsiteY0" fmla="*/ 75467 h 452790"/>
              <a:gd name="connsiteX1" fmla="*/ 75467 w 2137267"/>
              <a:gd name="connsiteY1" fmla="*/ 0 h 452790"/>
              <a:gd name="connsiteX2" fmla="*/ 2061800 w 2137267"/>
              <a:gd name="connsiteY2" fmla="*/ 0 h 452790"/>
              <a:gd name="connsiteX3" fmla="*/ 2137267 w 2137267"/>
              <a:gd name="connsiteY3" fmla="*/ 75467 h 452790"/>
              <a:gd name="connsiteX4" fmla="*/ 2137267 w 2137267"/>
              <a:gd name="connsiteY4" fmla="*/ 377323 h 452790"/>
              <a:gd name="connsiteX5" fmla="*/ 2061800 w 2137267"/>
              <a:gd name="connsiteY5" fmla="*/ 452790 h 452790"/>
              <a:gd name="connsiteX6" fmla="*/ 75467 w 2137267"/>
              <a:gd name="connsiteY6" fmla="*/ 452790 h 452790"/>
              <a:gd name="connsiteX7" fmla="*/ 0 w 2137267"/>
              <a:gd name="connsiteY7" fmla="*/ 377323 h 452790"/>
              <a:gd name="connsiteX8" fmla="*/ 0 w 2137267"/>
              <a:gd name="connsiteY8" fmla="*/ 75467 h 45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7267" h="452790">
                <a:moveTo>
                  <a:pt x="0" y="75467"/>
                </a:moveTo>
                <a:cubicBezTo>
                  <a:pt x="0" y="33788"/>
                  <a:pt x="33788" y="0"/>
                  <a:pt x="75467" y="0"/>
                </a:cubicBezTo>
                <a:lnTo>
                  <a:pt x="2061800" y="0"/>
                </a:lnTo>
                <a:cubicBezTo>
                  <a:pt x="2103479" y="0"/>
                  <a:pt x="2137267" y="33788"/>
                  <a:pt x="2137267" y="75467"/>
                </a:cubicBezTo>
                <a:lnTo>
                  <a:pt x="2137267" y="377323"/>
                </a:lnTo>
                <a:cubicBezTo>
                  <a:pt x="2137267" y="419002"/>
                  <a:pt x="2103479" y="452790"/>
                  <a:pt x="2061800" y="452790"/>
                </a:cubicBezTo>
                <a:lnTo>
                  <a:pt x="75467" y="452790"/>
                </a:lnTo>
                <a:cubicBezTo>
                  <a:pt x="33788" y="452790"/>
                  <a:pt x="0" y="419002"/>
                  <a:pt x="0" y="377323"/>
                </a:cubicBezTo>
                <a:lnTo>
                  <a:pt x="0" y="75467"/>
                </a:lnTo>
                <a:close/>
              </a:path>
            </a:pathLst>
          </a:custGeom>
          <a:solidFill>
            <a:srgbClr val="D6A3A2"/>
          </a:solidFill>
          <a:ln>
            <a:noFill/>
          </a:ln>
          <a:scene3d>
            <a:camera prst="perspectiveRigh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21523"/>
              <a:satOff val="-2414"/>
              <a:lumOff val="15408"/>
              <a:alphaOff val="0"/>
            </a:schemeClr>
          </a:fillRef>
          <a:effectRef idx="0">
            <a:schemeClr val="accent2">
              <a:shade val="80000"/>
              <a:hueOff val="-21523"/>
              <a:satOff val="-2414"/>
              <a:lumOff val="15408"/>
              <a:alphaOff val="0"/>
            </a:schemeClr>
          </a:effectRef>
          <a:fontRef idx="minor">
            <a:schemeClr val="lt1"/>
          </a:fontRef>
        </p:style>
        <p:txBody>
          <a:bodyPr spcFirstLastPara="0" vert="horz" wrap="square" lIns="90683" tIns="90683" rIns="90683" bIns="90683" numCol="1" spcCol="1270" anchor="ctr" anchorCtr="0">
            <a:noAutofit/>
          </a:bodyPr>
          <a:lstStyle/>
          <a:p>
            <a:pPr lvl="0" algn="ctr" defTabSz="800100">
              <a:lnSpc>
                <a:spcPct val="90000"/>
              </a:lnSpc>
              <a:spcBef>
                <a:spcPct val="0"/>
              </a:spcBef>
              <a:spcAft>
                <a:spcPct val="35000"/>
              </a:spcAft>
            </a:pPr>
            <a:r>
              <a:rPr lang="en-US" altLang="zh-CN">
                <a:latin typeface="微软雅黑" panose="020B0503020204020204" pitchFamily="34" charset="-122"/>
                <a:ea typeface="微软雅黑" panose="020B0503020204020204" pitchFamily="34" charset="-122"/>
              </a:rPr>
              <a:t>Memento Pattern</a:t>
            </a:r>
            <a:endParaRPr lang="zh-CN" altLang="en-US" dirty="0">
              <a:latin typeface="微软雅黑" panose="020B0503020204020204" pitchFamily="34" charset="-122"/>
              <a:ea typeface="微软雅黑" panose="020B0503020204020204" pitchFamily="34" charset="-122"/>
            </a:endParaRPr>
          </a:p>
        </p:txBody>
      </p:sp>
      <p:sp>
        <p:nvSpPr>
          <p:cNvPr id="15" name="任意多边形 14"/>
          <p:cNvSpPr/>
          <p:nvPr/>
        </p:nvSpPr>
        <p:spPr>
          <a:xfrm>
            <a:off x="3981144" y="1776430"/>
            <a:ext cx="2137267" cy="452790"/>
          </a:xfrm>
          <a:custGeom>
            <a:avLst/>
            <a:gdLst>
              <a:gd name="connsiteX0" fmla="*/ 0 w 2137267"/>
              <a:gd name="connsiteY0" fmla="*/ 75467 h 452790"/>
              <a:gd name="connsiteX1" fmla="*/ 75467 w 2137267"/>
              <a:gd name="connsiteY1" fmla="*/ 0 h 452790"/>
              <a:gd name="connsiteX2" fmla="*/ 2061800 w 2137267"/>
              <a:gd name="connsiteY2" fmla="*/ 0 h 452790"/>
              <a:gd name="connsiteX3" fmla="*/ 2137267 w 2137267"/>
              <a:gd name="connsiteY3" fmla="*/ 75467 h 452790"/>
              <a:gd name="connsiteX4" fmla="*/ 2137267 w 2137267"/>
              <a:gd name="connsiteY4" fmla="*/ 377323 h 452790"/>
              <a:gd name="connsiteX5" fmla="*/ 2061800 w 2137267"/>
              <a:gd name="connsiteY5" fmla="*/ 452790 h 452790"/>
              <a:gd name="connsiteX6" fmla="*/ 75467 w 2137267"/>
              <a:gd name="connsiteY6" fmla="*/ 452790 h 452790"/>
              <a:gd name="connsiteX7" fmla="*/ 0 w 2137267"/>
              <a:gd name="connsiteY7" fmla="*/ 377323 h 452790"/>
              <a:gd name="connsiteX8" fmla="*/ 0 w 2137267"/>
              <a:gd name="connsiteY8" fmla="*/ 75467 h 45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7267" h="452790">
                <a:moveTo>
                  <a:pt x="0" y="75467"/>
                </a:moveTo>
                <a:cubicBezTo>
                  <a:pt x="0" y="33788"/>
                  <a:pt x="33788" y="0"/>
                  <a:pt x="75467" y="0"/>
                </a:cubicBezTo>
                <a:lnTo>
                  <a:pt x="2061800" y="0"/>
                </a:lnTo>
                <a:cubicBezTo>
                  <a:pt x="2103479" y="0"/>
                  <a:pt x="2137267" y="33788"/>
                  <a:pt x="2137267" y="75467"/>
                </a:cubicBezTo>
                <a:lnTo>
                  <a:pt x="2137267" y="377323"/>
                </a:lnTo>
                <a:cubicBezTo>
                  <a:pt x="2137267" y="419002"/>
                  <a:pt x="2103479" y="452790"/>
                  <a:pt x="2061800" y="452790"/>
                </a:cubicBezTo>
                <a:lnTo>
                  <a:pt x="75467" y="452790"/>
                </a:lnTo>
                <a:cubicBezTo>
                  <a:pt x="33788" y="452790"/>
                  <a:pt x="0" y="419002"/>
                  <a:pt x="0" y="377323"/>
                </a:cubicBezTo>
                <a:lnTo>
                  <a:pt x="0" y="75467"/>
                </a:lnTo>
                <a:close/>
              </a:path>
            </a:pathLst>
          </a:custGeom>
          <a:scene3d>
            <a:camera prst="perspectiveRigh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txBody>
          <a:bodyPr spcFirstLastPara="0" vert="horz" wrap="square" lIns="90683" tIns="90683" rIns="90683" bIns="90683" numCol="1" spcCol="1270" anchor="ctr" anchorCtr="0">
            <a:noAutofit/>
          </a:bodyPr>
          <a:lstStyle/>
          <a:p>
            <a:pPr lvl="0" algn="ctr" defTabSz="800100">
              <a:lnSpc>
                <a:spcPct val="90000"/>
              </a:lnSpc>
              <a:spcBef>
                <a:spcPct val="0"/>
              </a:spcBef>
              <a:spcAft>
                <a:spcPct val="35000"/>
              </a:spcAft>
            </a:pPr>
            <a:r>
              <a:rPr lang="en-US" altLang="zh-CN" kern="1200" smtClean="0">
                <a:latin typeface="微软雅黑" panose="020B0503020204020204" pitchFamily="34" charset="-122"/>
                <a:ea typeface="微软雅黑" panose="020B0503020204020204" pitchFamily="34" charset="-122"/>
              </a:rPr>
              <a:t>Factory pattern</a:t>
            </a:r>
            <a:endParaRPr lang="zh-CN" altLang="en-US" kern="1200" dirty="0">
              <a:latin typeface="微软雅黑" panose="020B0503020204020204" pitchFamily="34" charset="-122"/>
              <a:ea typeface="微软雅黑" panose="020B0503020204020204" pitchFamily="34" charset="-122"/>
            </a:endParaRPr>
          </a:p>
        </p:txBody>
      </p:sp>
      <p:sp>
        <p:nvSpPr>
          <p:cNvPr id="16" name="任意多边形 15"/>
          <p:cNvSpPr/>
          <p:nvPr/>
        </p:nvSpPr>
        <p:spPr>
          <a:xfrm>
            <a:off x="3981144" y="2281060"/>
            <a:ext cx="2137267" cy="452790"/>
          </a:xfrm>
          <a:custGeom>
            <a:avLst/>
            <a:gdLst>
              <a:gd name="connsiteX0" fmla="*/ 0 w 2137267"/>
              <a:gd name="connsiteY0" fmla="*/ 75467 h 452790"/>
              <a:gd name="connsiteX1" fmla="*/ 75467 w 2137267"/>
              <a:gd name="connsiteY1" fmla="*/ 0 h 452790"/>
              <a:gd name="connsiteX2" fmla="*/ 2061800 w 2137267"/>
              <a:gd name="connsiteY2" fmla="*/ 0 h 452790"/>
              <a:gd name="connsiteX3" fmla="*/ 2137267 w 2137267"/>
              <a:gd name="connsiteY3" fmla="*/ 75467 h 452790"/>
              <a:gd name="connsiteX4" fmla="*/ 2137267 w 2137267"/>
              <a:gd name="connsiteY4" fmla="*/ 377323 h 452790"/>
              <a:gd name="connsiteX5" fmla="*/ 2061800 w 2137267"/>
              <a:gd name="connsiteY5" fmla="*/ 452790 h 452790"/>
              <a:gd name="connsiteX6" fmla="*/ 75467 w 2137267"/>
              <a:gd name="connsiteY6" fmla="*/ 452790 h 452790"/>
              <a:gd name="connsiteX7" fmla="*/ 0 w 2137267"/>
              <a:gd name="connsiteY7" fmla="*/ 377323 h 452790"/>
              <a:gd name="connsiteX8" fmla="*/ 0 w 2137267"/>
              <a:gd name="connsiteY8" fmla="*/ 75467 h 45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7267" h="452790">
                <a:moveTo>
                  <a:pt x="0" y="75467"/>
                </a:moveTo>
                <a:cubicBezTo>
                  <a:pt x="0" y="33788"/>
                  <a:pt x="33788" y="0"/>
                  <a:pt x="75467" y="0"/>
                </a:cubicBezTo>
                <a:lnTo>
                  <a:pt x="2061800" y="0"/>
                </a:lnTo>
                <a:cubicBezTo>
                  <a:pt x="2103479" y="0"/>
                  <a:pt x="2137267" y="33788"/>
                  <a:pt x="2137267" y="75467"/>
                </a:cubicBezTo>
                <a:lnTo>
                  <a:pt x="2137267" y="377323"/>
                </a:lnTo>
                <a:cubicBezTo>
                  <a:pt x="2137267" y="419002"/>
                  <a:pt x="2103479" y="452790"/>
                  <a:pt x="2061800" y="452790"/>
                </a:cubicBezTo>
                <a:lnTo>
                  <a:pt x="75467" y="452790"/>
                </a:lnTo>
                <a:cubicBezTo>
                  <a:pt x="33788" y="452790"/>
                  <a:pt x="0" y="419002"/>
                  <a:pt x="0" y="377323"/>
                </a:cubicBezTo>
                <a:lnTo>
                  <a:pt x="0" y="75467"/>
                </a:lnTo>
                <a:close/>
              </a:path>
            </a:pathLst>
          </a:custGeom>
          <a:scene3d>
            <a:camera prst="perspectiveRigh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7174"/>
              <a:satOff val="-805"/>
              <a:lumOff val="5136"/>
              <a:alphaOff val="0"/>
            </a:schemeClr>
          </a:fillRef>
          <a:effectRef idx="0">
            <a:schemeClr val="accent2">
              <a:shade val="80000"/>
              <a:hueOff val="-7174"/>
              <a:satOff val="-805"/>
              <a:lumOff val="5136"/>
              <a:alphaOff val="0"/>
            </a:schemeClr>
          </a:effectRef>
          <a:fontRef idx="minor">
            <a:schemeClr val="lt1"/>
          </a:fontRef>
        </p:style>
        <p:txBody>
          <a:bodyPr spcFirstLastPara="0" vert="horz" wrap="square" lIns="90683" tIns="90683" rIns="90683" bIns="90683" numCol="1" spcCol="1270" anchor="ctr" anchorCtr="0">
            <a:noAutofit/>
          </a:bodyPr>
          <a:lstStyle/>
          <a:p>
            <a:pPr lvl="0" algn="ctr" defTabSz="800100">
              <a:lnSpc>
                <a:spcPct val="90000"/>
              </a:lnSpc>
              <a:spcBef>
                <a:spcPct val="0"/>
              </a:spcBef>
              <a:spcAft>
                <a:spcPct val="35000"/>
              </a:spcAft>
            </a:pPr>
            <a:r>
              <a:rPr lang="en-US" altLang="zh-CN">
                <a:latin typeface="微软雅黑" panose="020B0503020204020204" pitchFamily="34" charset="-122"/>
                <a:ea typeface="微软雅黑" panose="020B0503020204020204" pitchFamily="34" charset="-122"/>
              </a:rPr>
              <a:t>singleton pattern</a:t>
            </a:r>
            <a:endParaRPr lang="zh-CN" altLang="en-US" kern="1200" dirty="0">
              <a:latin typeface="微软雅黑" panose="020B0503020204020204" pitchFamily="34" charset="-122"/>
              <a:ea typeface="微软雅黑" panose="020B0503020204020204" pitchFamily="34" charset="-122"/>
            </a:endParaRPr>
          </a:p>
        </p:txBody>
      </p:sp>
      <p:sp>
        <p:nvSpPr>
          <p:cNvPr id="18" name="任意多边形 17"/>
          <p:cNvSpPr/>
          <p:nvPr/>
        </p:nvSpPr>
        <p:spPr>
          <a:xfrm>
            <a:off x="3981143" y="2785690"/>
            <a:ext cx="2137267" cy="452790"/>
          </a:xfrm>
          <a:custGeom>
            <a:avLst/>
            <a:gdLst>
              <a:gd name="connsiteX0" fmla="*/ 0 w 2137267"/>
              <a:gd name="connsiteY0" fmla="*/ 75467 h 452790"/>
              <a:gd name="connsiteX1" fmla="*/ 75467 w 2137267"/>
              <a:gd name="connsiteY1" fmla="*/ 0 h 452790"/>
              <a:gd name="connsiteX2" fmla="*/ 2061800 w 2137267"/>
              <a:gd name="connsiteY2" fmla="*/ 0 h 452790"/>
              <a:gd name="connsiteX3" fmla="*/ 2137267 w 2137267"/>
              <a:gd name="connsiteY3" fmla="*/ 75467 h 452790"/>
              <a:gd name="connsiteX4" fmla="*/ 2137267 w 2137267"/>
              <a:gd name="connsiteY4" fmla="*/ 377323 h 452790"/>
              <a:gd name="connsiteX5" fmla="*/ 2061800 w 2137267"/>
              <a:gd name="connsiteY5" fmla="*/ 452790 h 452790"/>
              <a:gd name="connsiteX6" fmla="*/ 75467 w 2137267"/>
              <a:gd name="connsiteY6" fmla="*/ 452790 h 452790"/>
              <a:gd name="connsiteX7" fmla="*/ 0 w 2137267"/>
              <a:gd name="connsiteY7" fmla="*/ 377323 h 452790"/>
              <a:gd name="connsiteX8" fmla="*/ 0 w 2137267"/>
              <a:gd name="connsiteY8" fmla="*/ 75467 h 45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7267" h="452790">
                <a:moveTo>
                  <a:pt x="0" y="75467"/>
                </a:moveTo>
                <a:cubicBezTo>
                  <a:pt x="0" y="33788"/>
                  <a:pt x="33788" y="0"/>
                  <a:pt x="75467" y="0"/>
                </a:cubicBezTo>
                <a:lnTo>
                  <a:pt x="2061800" y="0"/>
                </a:lnTo>
                <a:cubicBezTo>
                  <a:pt x="2103479" y="0"/>
                  <a:pt x="2137267" y="33788"/>
                  <a:pt x="2137267" y="75467"/>
                </a:cubicBezTo>
                <a:lnTo>
                  <a:pt x="2137267" y="377323"/>
                </a:lnTo>
                <a:cubicBezTo>
                  <a:pt x="2137267" y="419002"/>
                  <a:pt x="2103479" y="452790"/>
                  <a:pt x="2061800" y="452790"/>
                </a:cubicBezTo>
                <a:lnTo>
                  <a:pt x="75467" y="452790"/>
                </a:lnTo>
                <a:cubicBezTo>
                  <a:pt x="33788" y="452790"/>
                  <a:pt x="0" y="419002"/>
                  <a:pt x="0" y="377323"/>
                </a:cubicBezTo>
                <a:lnTo>
                  <a:pt x="0" y="75467"/>
                </a:lnTo>
                <a:close/>
              </a:path>
            </a:pathLst>
          </a:custGeom>
          <a:solidFill>
            <a:srgbClr val="BF6866"/>
          </a:solidFill>
          <a:ln>
            <a:noFill/>
          </a:ln>
          <a:scene3d>
            <a:camera prst="perspectiveRigh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21523"/>
              <a:satOff val="-2414"/>
              <a:lumOff val="15408"/>
              <a:alphaOff val="0"/>
            </a:schemeClr>
          </a:fillRef>
          <a:effectRef idx="0">
            <a:schemeClr val="accent2">
              <a:shade val="80000"/>
              <a:hueOff val="-21523"/>
              <a:satOff val="-2414"/>
              <a:lumOff val="15408"/>
              <a:alphaOff val="0"/>
            </a:schemeClr>
          </a:effectRef>
          <a:fontRef idx="minor">
            <a:schemeClr val="lt1"/>
          </a:fontRef>
        </p:style>
        <p:txBody>
          <a:bodyPr spcFirstLastPara="0" vert="horz" wrap="square" lIns="90683" tIns="90683" rIns="90683" bIns="90683" numCol="1" spcCol="1270" anchor="ctr" anchorCtr="0">
            <a:noAutofit/>
          </a:bodyPr>
          <a:lstStyle/>
          <a:p>
            <a:pPr lvl="0" algn="ctr" defTabSz="800100">
              <a:lnSpc>
                <a:spcPct val="90000"/>
              </a:lnSpc>
              <a:spcBef>
                <a:spcPct val="0"/>
              </a:spcBef>
              <a:spcAft>
                <a:spcPct val="35000"/>
              </a:spcAft>
            </a:pPr>
            <a:r>
              <a:rPr lang="en-US" altLang="zh-CN" spc="-150">
                <a:latin typeface="微软雅黑" panose="020B0503020204020204" pitchFamily="34" charset="-122"/>
                <a:ea typeface="微软雅黑" panose="020B0503020204020204" pitchFamily="34" charset="-122"/>
              </a:rPr>
              <a:t>Composition pattern</a:t>
            </a:r>
            <a:endParaRPr lang="zh-CN" altLang="en-US" spc="-150">
              <a:latin typeface="微软雅黑" panose="020B0503020204020204" pitchFamily="34" charset="-122"/>
              <a:ea typeface="微软雅黑" panose="020B0503020204020204" pitchFamily="34" charset="-122"/>
            </a:endParaRPr>
          </a:p>
        </p:txBody>
      </p:sp>
      <p:sp>
        <p:nvSpPr>
          <p:cNvPr id="17" name="任意多边形 16"/>
          <p:cNvSpPr/>
          <p:nvPr/>
        </p:nvSpPr>
        <p:spPr>
          <a:xfrm>
            <a:off x="3971754" y="3807910"/>
            <a:ext cx="2137267" cy="452790"/>
          </a:xfrm>
          <a:custGeom>
            <a:avLst/>
            <a:gdLst>
              <a:gd name="connsiteX0" fmla="*/ 0 w 2137267"/>
              <a:gd name="connsiteY0" fmla="*/ 75467 h 452790"/>
              <a:gd name="connsiteX1" fmla="*/ 75467 w 2137267"/>
              <a:gd name="connsiteY1" fmla="*/ 0 h 452790"/>
              <a:gd name="connsiteX2" fmla="*/ 2061800 w 2137267"/>
              <a:gd name="connsiteY2" fmla="*/ 0 h 452790"/>
              <a:gd name="connsiteX3" fmla="*/ 2137267 w 2137267"/>
              <a:gd name="connsiteY3" fmla="*/ 75467 h 452790"/>
              <a:gd name="connsiteX4" fmla="*/ 2137267 w 2137267"/>
              <a:gd name="connsiteY4" fmla="*/ 377323 h 452790"/>
              <a:gd name="connsiteX5" fmla="*/ 2061800 w 2137267"/>
              <a:gd name="connsiteY5" fmla="*/ 452790 h 452790"/>
              <a:gd name="connsiteX6" fmla="*/ 75467 w 2137267"/>
              <a:gd name="connsiteY6" fmla="*/ 452790 h 452790"/>
              <a:gd name="connsiteX7" fmla="*/ 0 w 2137267"/>
              <a:gd name="connsiteY7" fmla="*/ 377323 h 452790"/>
              <a:gd name="connsiteX8" fmla="*/ 0 w 2137267"/>
              <a:gd name="connsiteY8" fmla="*/ 75467 h 45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7267" h="452790">
                <a:moveTo>
                  <a:pt x="0" y="75467"/>
                </a:moveTo>
                <a:cubicBezTo>
                  <a:pt x="0" y="33788"/>
                  <a:pt x="33788" y="0"/>
                  <a:pt x="75467" y="0"/>
                </a:cubicBezTo>
                <a:lnTo>
                  <a:pt x="2061800" y="0"/>
                </a:lnTo>
                <a:cubicBezTo>
                  <a:pt x="2103479" y="0"/>
                  <a:pt x="2137267" y="33788"/>
                  <a:pt x="2137267" y="75467"/>
                </a:cubicBezTo>
                <a:lnTo>
                  <a:pt x="2137267" y="377323"/>
                </a:lnTo>
                <a:cubicBezTo>
                  <a:pt x="2137267" y="419002"/>
                  <a:pt x="2103479" y="452790"/>
                  <a:pt x="2061800" y="452790"/>
                </a:cubicBezTo>
                <a:lnTo>
                  <a:pt x="75467" y="452790"/>
                </a:lnTo>
                <a:cubicBezTo>
                  <a:pt x="33788" y="452790"/>
                  <a:pt x="0" y="419002"/>
                  <a:pt x="0" y="377323"/>
                </a:cubicBezTo>
                <a:lnTo>
                  <a:pt x="0" y="75467"/>
                </a:lnTo>
                <a:close/>
              </a:path>
            </a:pathLst>
          </a:custGeom>
          <a:solidFill>
            <a:srgbClr val="CB8B89"/>
          </a:solidFill>
          <a:scene3d>
            <a:camera prst="perspectiveRight" zoom="95000"/>
            <a:lightRig rig="flat" dir="t"/>
          </a:scene3d>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14349"/>
              <a:satOff val="-1610"/>
              <a:lumOff val="10272"/>
              <a:alphaOff val="0"/>
            </a:schemeClr>
          </a:fillRef>
          <a:effectRef idx="0">
            <a:schemeClr val="accent2">
              <a:shade val="80000"/>
              <a:hueOff val="-14349"/>
              <a:satOff val="-1610"/>
              <a:lumOff val="10272"/>
              <a:alphaOff val="0"/>
            </a:schemeClr>
          </a:effectRef>
          <a:fontRef idx="minor">
            <a:schemeClr val="lt1"/>
          </a:fontRef>
        </p:style>
        <p:txBody>
          <a:bodyPr spcFirstLastPara="0" vert="horz" wrap="square" lIns="90683" tIns="90683" rIns="90683" bIns="90683" numCol="1" spcCol="1270" anchor="ctr" anchorCtr="0">
            <a:noAutofit/>
          </a:bodyPr>
          <a:lstStyle/>
          <a:p>
            <a:pPr lvl="0" algn="ctr" defTabSz="800100">
              <a:lnSpc>
                <a:spcPct val="90000"/>
              </a:lnSpc>
              <a:spcBef>
                <a:spcPct val="0"/>
              </a:spcBef>
              <a:spcAft>
                <a:spcPct val="35000"/>
              </a:spcAft>
            </a:pPr>
            <a:r>
              <a:rPr lang="en-US" altLang="zh-CN">
                <a:latin typeface="微软雅黑" panose="020B0503020204020204" pitchFamily="34" charset="-122"/>
                <a:ea typeface="微软雅黑" panose="020B0503020204020204" pitchFamily="34" charset="-122"/>
              </a:rPr>
              <a:t>strategy pattern</a:t>
            </a:r>
            <a:endParaRPr lang="zh-CN" altLang="en-US">
              <a:latin typeface="微软雅黑" panose="020B0503020204020204" pitchFamily="34" charset="-122"/>
              <a:ea typeface="微软雅黑" panose="020B0503020204020204" pitchFamily="34" charset="-122"/>
            </a:endParaRPr>
          </a:p>
        </p:txBody>
      </p:sp>
      <p:sp>
        <p:nvSpPr>
          <p:cNvPr id="21" name="Rectangle 4"/>
          <p:cNvSpPr>
            <a:spLocks noChangeArrowheads="1"/>
          </p:cNvSpPr>
          <p:nvPr/>
        </p:nvSpPr>
        <p:spPr bwMode="auto">
          <a:xfrm flipV="1">
            <a:off x="6128864" y="1739847"/>
            <a:ext cx="88663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9" name="图片 18" descr="E:\系统架构\第四次作业\Screen Shot 2015-06-21 at 10.39.1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5564" y="1700400"/>
            <a:ext cx="4257409" cy="2066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图片 19"/>
          <p:cNvPicPr/>
          <p:nvPr/>
        </p:nvPicPr>
        <p:blipFill>
          <a:blip r:embed="rId5"/>
          <a:stretch>
            <a:fillRect/>
          </a:stretch>
        </p:blipFill>
        <p:spPr>
          <a:xfrm>
            <a:off x="6155563" y="2329565"/>
            <a:ext cx="4257410" cy="1795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图片 21"/>
          <p:cNvPicPr/>
          <p:nvPr/>
        </p:nvPicPr>
        <p:blipFill>
          <a:blip r:embed="rId6"/>
          <a:stretch>
            <a:fillRect/>
          </a:stretch>
        </p:blipFill>
        <p:spPr>
          <a:xfrm>
            <a:off x="6160536" y="2813133"/>
            <a:ext cx="4289589" cy="26592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7137597"/>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1"/>
          <p:cNvSpPr>
            <a:spLocks noChangeArrowheads="1"/>
          </p:cNvSpPr>
          <p:nvPr/>
        </p:nvSpPr>
        <p:spPr bwMode="auto">
          <a:xfrm>
            <a:off x="1116013" y="339725"/>
            <a:ext cx="24902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rPr>
              <a:t>目录</a:t>
            </a:r>
            <a:endParaRPr lang="zh-CN" altLang="en-US" sz="4000" dirty="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endParaRPr>
          </a:p>
        </p:txBody>
      </p:sp>
      <p:pic>
        <p:nvPicPr>
          <p:cNvPr id="104" name="图片 38"/>
          <p:cNvPicPr>
            <a:picLocks noChangeAspect="1" noChangeArrowheads="1"/>
          </p:cNvPicPr>
          <p:nvPr/>
        </p:nvPicPr>
        <p:blipFill rotWithShape="1">
          <a:blip r:embed="rId3">
            <a:extLst>
              <a:ext uri="{28A0092B-C50C-407E-A947-70E740481C1C}">
                <a14:useLocalDpi xmlns:a14="http://schemas.microsoft.com/office/drawing/2010/main" val="0"/>
              </a:ext>
            </a:extLst>
          </a:blip>
          <a:srcRect l="4711" t="16188" b="42880"/>
          <a:stretch/>
        </p:blipFill>
        <p:spPr bwMode="auto">
          <a:xfrm>
            <a:off x="3679375" y="1291501"/>
            <a:ext cx="6798338" cy="151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组合 104"/>
          <p:cNvGrpSpPr/>
          <p:nvPr/>
        </p:nvGrpSpPr>
        <p:grpSpPr>
          <a:xfrm>
            <a:off x="1167681" y="1283443"/>
            <a:ext cx="2349814" cy="1514075"/>
            <a:chOff x="1116013" y="1283443"/>
            <a:chExt cx="2349814" cy="1514075"/>
          </a:xfrm>
        </p:grpSpPr>
        <p:sp>
          <p:nvSpPr>
            <p:cNvPr id="106" name="矩形 31"/>
            <p:cNvSpPr>
              <a:spLocks noChangeArrowheads="1"/>
            </p:cNvSpPr>
            <p:nvPr/>
          </p:nvSpPr>
          <p:spPr bwMode="auto">
            <a:xfrm>
              <a:off x="1116013" y="1283443"/>
              <a:ext cx="2349814" cy="1514075"/>
            </a:xfrm>
            <a:prstGeom prst="rect">
              <a:avLst/>
            </a:prstGeom>
            <a:solidFill>
              <a:srgbClr val="FEC956"/>
            </a:solidFill>
            <a:ln w="9525">
              <a:no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b="1">
                  <a:solidFill>
                    <a:srgbClr val="FFFFFF"/>
                  </a:solidFill>
                  <a:latin typeface="黑体" panose="02010609060101010101" pitchFamily="49" charset="-122"/>
                  <a:ea typeface="黑体" panose="02010609060101010101" pitchFamily="49" charset="-122"/>
                </a:rPr>
                <a:t> </a:t>
              </a: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Find    </a:t>
              </a:r>
            </a:p>
            <a:p>
              <a:pPr algn="ctr" eaLnBrk="1" hangingPunct="1">
                <a:buFont typeface="Arial" panose="020B0604020202020204" pitchFamily="34" charset="0"/>
                <a:buNone/>
              </a:pPr>
              <a:r>
                <a:rPr lang="en-US" altLang="zh-CN" sz="2800" b="1">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Problem</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07" name="图片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607" y="1646945"/>
              <a:ext cx="735647" cy="735647"/>
            </a:xfrm>
            <a:prstGeom prst="rect">
              <a:avLst/>
            </a:prstGeom>
          </p:spPr>
        </p:pic>
      </p:grpSp>
      <p:grpSp>
        <p:nvGrpSpPr>
          <p:cNvPr id="108" name="组合 107"/>
          <p:cNvGrpSpPr/>
          <p:nvPr/>
        </p:nvGrpSpPr>
        <p:grpSpPr>
          <a:xfrm>
            <a:off x="1148945" y="2947428"/>
            <a:ext cx="2359044" cy="3205578"/>
            <a:chOff x="1097277" y="2947428"/>
            <a:chExt cx="2359044" cy="3205578"/>
          </a:xfrm>
        </p:grpSpPr>
        <p:sp>
          <p:nvSpPr>
            <p:cNvPr id="109" name="矩形 27"/>
            <p:cNvSpPr>
              <a:spLocks noChangeArrowheads="1"/>
            </p:cNvSpPr>
            <p:nvPr/>
          </p:nvSpPr>
          <p:spPr bwMode="auto">
            <a:xfrm>
              <a:off x="1097277" y="2947428"/>
              <a:ext cx="2359044" cy="3205578"/>
            </a:xfrm>
            <a:prstGeom prst="rect">
              <a:avLst/>
            </a:prstGeom>
            <a:solidFill>
              <a:srgbClr val="89C4F4"/>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Problem</a:t>
              </a: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0" name="图片 1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8837" y="3521004"/>
              <a:ext cx="684843" cy="925267"/>
            </a:xfrm>
            <a:prstGeom prst="rect">
              <a:avLst/>
            </a:prstGeom>
          </p:spPr>
        </p:pic>
      </p:grpSp>
      <p:grpSp>
        <p:nvGrpSpPr>
          <p:cNvPr id="111" name="组合 110"/>
          <p:cNvGrpSpPr/>
          <p:nvPr/>
        </p:nvGrpSpPr>
        <p:grpSpPr>
          <a:xfrm>
            <a:off x="3657882" y="2958276"/>
            <a:ext cx="2354186" cy="1498843"/>
            <a:chOff x="3606214" y="2958276"/>
            <a:chExt cx="2354186" cy="1498843"/>
          </a:xfrm>
        </p:grpSpPr>
        <p:sp>
          <p:nvSpPr>
            <p:cNvPr id="112" name="矩形 33"/>
            <p:cNvSpPr>
              <a:spLocks noChangeArrowheads="1"/>
            </p:cNvSpPr>
            <p:nvPr/>
          </p:nvSpPr>
          <p:spPr bwMode="auto">
            <a:xfrm>
              <a:off x="3606214" y="2958276"/>
              <a:ext cx="2354186" cy="1498843"/>
            </a:xfrm>
            <a:prstGeom prst="rect">
              <a:avLst/>
            </a:prstGeom>
            <a:solidFill>
              <a:srgbClr val="C3D69B"/>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The Solution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3" name="图片 1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4575" y="2994742"/>
              <a:ext cx="849664" cy="849664"/>
            </a:xfrm>
            <a:prstGeom prst="rect">
              <a:avLst/>
            </a:prstGeom>
          </p:spPr>
        </p:pic>
      </p:grpSp>
      <p:grpSp>
        <p:nvGrpSpPr>
          <p:cNvPr id="114" name="组合 113"/>
          <p:cNvGrpSpPr/>
          <p:nvPr/>
        </p:nvGrpSpPr>
        <p:grpSpPr>
          <a:xfrm>
            <a:off x="3662254" y="4612664"/>
            <a:ext cx="2349814" cy="1519421"/>
            <a:chOff x="3610586" y="4612664"/>
            <a:chExt cx="2349814" cy="1519421"/>
          </a:xfrm>
        </p:grpSpPr>
        <p:sp>
          <p:nvSpPr>
            <p:cNvPr id="115" name="矩形 34"/>
            <p:cNvSpPr>
              <a:spLocks noChangeArrowheads="1"/>
            </p:cNvSpPr>
            <p:nvPr/>
          </p:nvSpPr>
          <p:spPr bwMode="auto">
            <a:xfrm>
              <a:off x="3610586" y="4612664"/>
              <a:ext cx="2349814" cy="1519421"/>
            </a:xfrm>
            <a:prstGeom prst="rect">
              <a:avLst/>
            </a:prstGeom>
            <a:solidFill>
              <a:srgbClr val="F79B4F"/>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lnSpc>
                  <a:spcPts val="2400"/>
                </a:lnSpc>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Feasibility 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6" name="图片 1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6952" y="4707269"/>
              <a:ext cx="667287" cy="667287"/>
            </a:xfrm>
            <a:prstGeom prst="rect">
              <a:avLst/>
            </a:prstGeom>
          </p:spPr>
        </p:pic>
      </p:grpSp>
      <p:grpSp>
        <p:nvGrpSpPr>
          <p:cNvPr id="117" name="组合 116"/>
          <p:cNvGrpSpPr/>
          <p:nvPr/>
        </p:nvGrpSpPr>
        <p:grpSpPr>
          <a:xfrm>
            <a:off x="6204033" y="2947428"/>
            <a:ext cx="4273680" cy="1498843"/>
            <a:chOff x="6152365" y="2947428"/>
            <a:chExt cx="2354186" cy="1498843"/>
          </a:xfrm>
        </p:grpSpPr>
        <p:sp>
          <p:nvSpPr>
            <p:cNvPr id="118" name="矩形 33"/>
            <p:cNvSpPr>
              <a:spLocks noChangeArrowheads="1"/>
            </p:cNvSpPr>
            <p:nvPr/>
          </p:nvSpPr>
          <p:spPr bwMode="auto">
            <a:xfrm>
              <a:off x="6152365" y="2947428"/>
              <a:ext cx="2354186" cy="1498843"/>
            </a:xfrm>
            <a:prstGeom prst="rect">
              <a:avLst/>
            </a:prstGeom>
            <a:solidFill>
              <a:srgbClr val="E08283"/>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262063"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System</a:t>
              </a:r>
            </a:p>
            <a:p>
              <a:pPr marL="1262063"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     Design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9" name="图片 1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9825" y="3280853"/>
              <a:ext cx="552894" cy="831992"/>
            </a:xfrm>
            <a:prstGeom prst="rect">
              <a:avLst/>
            </a:prstGeom>
          </p:spPr>
        </p:pic>
      </p:grpSp>
      <p:grpSp>
        <p:nvGrpSpPr>
          <p:cNvPr id="120" name="组合 119"/>
          <p:cNvGrpSpPr/>
          <p:nvPr/>
        </p:nvGrpSpPr>
        <p:grpSpPr>
          <a:xfrm>
            <a:off x="6198703" y="4633242"/>
            <a:ext cx="4279010" cy="1498843"/>
            <a:chOff x="6147035" y="4633242"/>
            <a:chExt cx="4279010" cy="1498843"/>
          </a:xfrm>
        </p:grpSpPr>
        <p:sp>
          <p:nvSpPr>
            <p:cNvPr id="121" name="矩形 33"/>
            <p:cNvSpPr>
              <a:spLocks noChangeArrowheads="1"/>
            </p:cNvSpPr>
            <p:nvPr/>
          </p:nvSpPr>
          <p:spPr bwMode="auto">
            <a:xfrm>
              <a:off x="6147035" y="4633242"/>
              <a:ext cx="4279010" cy="1498843"/>
            </a:xfrm>
            <a:prstGeom prst="rect">
              <a:avLst/>
            </a:prstGeom>
            <a:solidFill>
              <a:srgbClr val="3FC380"/>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Implementation </a:t>
              </a:r>
            </a:p>
            <a:p>
              <a:pPr algn="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&amp; Promotion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22" name="图片 1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9088" y="5040912"/>
              <a:ext cx="1205015" cy="840862"/>
            </a:xfrm>
            <a:prstGeom prst="rect">
              <a:avLst/>
            </a:prstGeom>
          </p:spPr>
        </p:pic>
      </p:grpSp>
      <p:pic>
        <p:nvPicPr>
          <p:cNvPr id="24" name="遮罩"/>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9426"/>
            <a:ext cx="12192001" cy="6858000"/>
          </a:xfrm>
          <a:prstGeom prst="rect">
            <a:avLst/>
          </a:prstGeom>
        </p:spPr>
      </p:pic>
    </p:spTree>
    <p:extLst>
      <p:ext uri="{BB962C8B-B14F-4D97-AF65-F5344CB8AC3E}">
        <p14:creationId xmlns:p14="http://schemas.microsoft.com/office/powerpoint/2010/main" val="113927861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9"/>
                                          </p:stCondLst>
                                        </p:cTn>
                                        <p:tgtEl>
                                          <p:spTgt spid="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1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9"/>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9"/>
                                          </p:stCondLst>
                                        </p:cTn>
                                        <p:tgtEl>
                                          <p:spTgt spid="1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2" presetClass="exit" presetSubtype="0" fill="hold" nodeType="clickEffect">
                                  <p:stCondLst>
                                    <p:cond delay="0"/>
                                  </p:stCondLst>
                                  <p:childTnLst>
                                    <p:animScale>
                                      <p:cBhvr>
                                        <p:cTn id="22" dur="1000" accel="50000">
                                          <p:stCondLst>
                                            <p:cond delay="0"/>
                                          </p:stCondLst>
                                        </p:cTn>
                                        <p:tgtEl>
                                          <p:spTgt spid="10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 dur="1000" accel="50000">
                                          <p:stCondLst>
                                            <p:cond delay="0"/>
                                          </p:stCondLst>
                                        </p:cTn>
                                        <p:tgtEl>
                                          <p:spTgt spid="104"/>
                                        </p:tgtEl>
                                        <p:attrNameLst>
                                          <p:attrName>ppt_x</p:attrName>
                                          <p:attrName>ppt_y</p:attrName>
                                        </p:attrNameLst>
                                      </p:cBhvr>
                                    </p:animMotion>
                                    <p:animEffect transition="out" filter="fade">
                                      <p:cBhvr>
                                        <p:cTn id="24" dur="1000"/>
                                        <p:tgtEl>
                                          <p:spTgt spid="104"/>
                                        </p:tgtEl>
                                      </p:cBhvr>
                                    </p:animEffect>
                                    <p:set>
                                      <p:cBhvr>
                                        <p:cTn id="25" dur="1" fill="hold">
                                          <p:stCondLst>
                                            <p:cond delay="999"/>
                                          </p:stCondLst>
                                        </p:cTn>
                                        <p:tgtEl>
                                          <p:spTgt spid="104"/>
                                        </p:tgtEl>
                                        <p:attrNameLst>
                                          <p:attrName>style.visibility</p:attrName>
                                        </p:attrNameLst>
                                      </p:cBhvr>
                                      <p:to>
                                        <p:strVal val="hidden"/>
                                      </p:to>
                                    </p:set>
                                  </p:childTnLst>
                                </p:cTn>
                              </p:par>
                              <p:par>
                                <p:cTn id="26" presetID="52" presetClass="exit" presetSubtype="0" fill="hold" nodeType="withEffect">
                                  <p:stCondLst>
                                    <p:cond delay="0"/>
                                  </p:stCondLst>
                                  <p:childTnLst>
                                    <p:animScale>
                                      <p:cBhvr>
                                        <p:cTn id="27" dur="1000" accel="50000">
                                          <p:stCondLst>
                                            <p:cond delay="0"/>
                                          </p:stCondLst>
                                        </p:cTn>
                                        <p:tgtEl>
                                          <p:spTgt spid="11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 dur="1000" accel="50000">
                                          <p:stCondLst>
                                            <p:cond delay="0"/>
                                          </p:stCondLst>
                                        </p:cTn>
                                        <p:tgtEl>
                                          <p:spTgt spid="117"/>
                                        </p:tgtEl>
                                        <p:attrNameLst>
                                          <p:attrName>ppt_x</p:attrName>
                                          <p:attrName>ppt_y</p:attrName>
                                        </p:attrNameLst>
                                      </p:cBhvr>
                                    </p:animMotion>
                                    <p:animEffect transition="out" filter="fade">
                                      <p:cBhvr>
                                        <p:cTn id="29" dur="1000"/>
                                        <p:tgtEl>
                                          <p:spTgt spid="117"/>
                                        </p:tgtEl>
                                      </p:cBhvr>
                                    </p:animEffect>
                                    <p:set>
                                      <p:cBhvr>
                                        <p:cTn id="30" dur="1" fill="hold">
                                          <p:stCondLst>
                                            <p:cond delay="999"/>
                                          </p:stCondLst>
                                        </p:cTn>
                                        <p:tgtEl>
                                          <p:spTgt spid="117"/>
                                        </p:tgtEl>
                                        <p:attrNameLst>
                                          <p:attrName>style.visibility</p:attrName>
                                        </p:attrNameLst>
                                      </p:cBhvr>
                                      <p:to>
                                        <p:strVal val="hidden"/>
                                      </p:to>
                                    </p:set>
                                  </p:childTnLst>
                                </p:cTn>
                              </p:par>
                              <p:par>
                                <p:cTn id="31" presetID="52" presetClass="exit" presetSubtype="0" fill="hold" nodeType="withEffect">
                                  <p:stCondLst>
                                    <p:cond delay="0"/>
                                  </p:stCondLst>
                                  <p:childTnLst>
                                    <p:animScale>
                                      <p:cBhvr>
                                        <p:cTn id="32" dur="1000" accel="50000">
                                          <p:stCondLst>
                                            <p:cond delay="0"/>
                                          </p:stCondLst>
                                        </p:cTn>
                                        <p:tgtEl>
                                          <p:spTgt spid="111"/>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3" dur="1000" accel="50000">
                                          <p:stCondLst>
                                            <p:cond delay="0"/>
                                          </p:stCondLst>
                                        </p:cTn>
                                        <p:tgtEl>
                                          <p:spTgt spid="111"/>
                                        </p:tgtEl>
                                        <p:attrNameLst>
                                          <p:attrName>ppt_x</p:attrName>
                                          <p:attrName>ppt_y</p:attrName>
                                        </p:attrNameLst>
                                      </p:cBhvr>
                                    </p:animMotion>
                                    <p:animEffect transition="out" filter="fade">
                                      <p:cBhvr>
                                        <p:cTn id="34" dur="1000"/>
                                        <p:tgtEl>
                                          <p:spTgt spid="111"/>
                                        </p:tgtEl>
                                      </p:cBhvr>
                                    </p:animEffect>
                                    <p:set>
                                      <p:cBhvr>
                                        <p:cTn id="35" dur="1" fill="hold">
                                          <p:stCondLst>
                                            <p:cond delay="999"/>
                                          </p:stCondLst>
                                        </p:cTn>
                                        <p:tgtEl>
                                          <p:spTgt spid="111"/>
                                        </p:tgtEl>
                                        <p:attrNameLst>
                                          <p:attrName>style.visibility</p:attrName>
                                        </p:attrNameLst>
                                      </p:cBhvr>
                                      <p:to>
                                        <p:strVal val="hidden"/>
                                      </p:to>
                                    </p:set>
                                  </p:childTnLst>
                                </p:cTn>
                              </p:par>
                              <p:par>
                                <p:cTn id="36" presetID="52" presetClass="exit" presetSubtype="0" fill="hold" nodeType="withEffect">
                                  <p:stCondLst>
                                    <p:cond delay="0"/>
                                  </p:stCondLst>
                                  <p:childTnLst>
                                    <p:animScale>
                                      <p:cBhvr>
                                        <p:cTn id="37" dur="1000" accel="50000">
                                          <p:stCondLst>
                                            <p:cond delay="0"/>
                                          </p:stCondLst>
                                        </p:cTn>
                                        <p:tgtEl>
                                          <p:spTgt spid="11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8" dur="1000" accel="50000">
                                          <p:stCondLst>
                                            <p:cond delay="0"/>
                                          </p:stCondLst>
                                        </p:cTn>
                                        <p:tgtEl>
                                          <p:spTgt spid="114"/>
                                        </p:tgtEl>
                                        <p:attrNameLst>
                                          <p:attrName>ppt_x</p:attrName>
                                          <p:attrName>ppt_y</p:attrName>
                                        </p:attrNameLst>
                                      </p:cBhvr>
                                    </p:animMotion>
                                    <p:animEffect transition="out" filter="fade">
                                      <p:cBhvr>
                                        <p:cTn id="39" dur="1000"/>
                                        <p:tgtEl>
                                          <p:spTgt spid="114"/>
                                        </p:tgtEl>
                                      </p:cBhvr>
                                    </p:animEffect>
                                    <p:set>
                                      <p:cBhvr>
                                        <p:cTn id="40" dur="1" fill="hold">
                                          <p:stCondLst>
                                            <p:cond delay="999"/>
                                          </p:stCondLst>
                                        </p:cTn>
                                        <p:tgtEl>
                                          <p:spTgt spid="114"/>
                                        </p:tgtEl>
                                        <p:attrNameLst>
                                          <p:attrName>style.visibility</p:attrName>
                                        </p:attrNameLst>
                                      </p:cBhvr>
                                      <p:to>
                                        <p:strVal val="hidden"/>
                                      </p:to>
                                    </p:set>
                                  </p:childTnLst>
                                </p:cTn>
                              </p:par>
                              <p:par>
                                <p:cTn id="41" presetID="52" presetClass="exit" presetSubtype="0" fill="hold" nodeType="withEffect">
                                  <p:stCondLst>
                                    <p:cond delay="0"/>
                                  </p:stCondLst>
                                  <p:childTnLst>
                                    <p:animScale>
                                      <p:cBhvr>
                                        <p:cTn id="42" dur="1000" accel="50000">
                                          <p:stCondLst>
                                            <p:cond delay="0"/>
                                          </p:stCondLst>
                                        </p:cTn>
                                        <p:tgtEl>
                                          <p:spTgt spid="10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3" dur="1000" accel="50000">
                                          <p:stCondLst>
                                            <p:cond delay="0"/>
                                          </p:stCondLst>
                                        </p:cTn>
                                        <p:tgtEl>
                                          <p:spTgt spid="108"/>
                                        </p:tgtEl>
                                        <p:attrNameLst>
                                          <p:attrName>ppt_x</p:attrName>
                                          <p:attrName>ppt_y</p:attrName>
                                        </p:attrNameLst>
                                      </p:cBhvr>
                                    </p:animMotion>
                                    <p:animEffect transition="out" filter="fade">
                                      <p:cBhvr>
                                        <p:cTn id="44" dur="1000"/>
                                        <p:tgtEl>
                                          <p:spTgt spid="108"/>
                                        </p:tgtEl>
                                      </p:cBhvr>
                                    </p:animEffect>
                                    <p:set>
                                      <p:cBhvr>
                                        <p:cTn id="45" dur="1" fill="hold">
                                          <p:stCondLst>
                                            <p:cond delay="999"/>
                                          </p:stCondLst>
                                        </p:cTn>
                                        <p:tgtEl>
                                          <p:spTgt spid="108"/>
                                        </p:tgtEl>
                                        <p:attrNameLst>
                                          <p:attrName>style.visibility</p:attrName>
                                        </p:attrNameLst>
                                      </p:cBhvr>
                                      <p:to>
                                        <p:strVal val="hidden"/>
                                      </p:to>
                                    </p:set>
                                  </p:childTnLst>
                                </p:cTn>
                              </p:par>
                              <p:par>
                                <p:cTn id="46" presetID="52" presetClass="exit" presetSubtype="0" fill="hold" nodeType="withEffect">
                                  <p:stCondLst>
                                    <p:cond delay="0"/>
                                  </p:stCondLst>
                                  <p:childTnLst>
                                    <p:animScale>
                                      <p:cBhvr>
                                        <p:cTn id="47" dur="1000" accel="50000">
                                          <p:stCondLst>
                                            <p:cond delay="0"/>
                                          </p:stCondLst>
                                        </p:cTn>
                                        <p:tgtEl>
                                          <p:spTgt spid="10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8" dur="1000" accel="50000">
                                          <p:stCondLst>
                                            <p:cond delay="0"/>
                                          </p:stCondLst>
                                        </p:cTn>
                                        <p:tgtEl>
                                          <p:spTgt spid="105"/>
                                        </p:tgtEl>
                                        <p:attrNameLst>
                                          <p:attrName>ppt_x</p:attrName>
                                          <p:attrName>ppt_y</p:attrName>
                                        </p:attrNameLst>
                                      </p:cBhvr>
                                    </p:animMotion>
                                    <p:animEffect transition="out" filter="fade">
                                      <p:cBhvr>
                                        <p:cTn id="49" dur="1000"/>
                                        <p:tgtEl>
                                          <p:spTgt spid="105"/>
                                        </p:tgtEl>
                                      </p:cBhvr>
                                    </p:animEffect>
                                    <p:set>
                                      <p:cBhvr>
                                        <p:cTn id="50" dur="1" fill="hold">
                                          <p:stCondLst>
                                            <p:cond delay="999"/>
                                          </p:stCondLst>
                                        </p:cTn>
                                        <p:tgtEl>
                                          <p:spTgt spid="105"/>
                                        </p:tgtEl>
                                        <p:attrNameLst>
                                          <p:attrName>style.visibility</p:attrName>
                                        </p:attrNameLst>
                                      </p:cBhvr>
                                      <p:to>
                                        <p:strVal val="hidden"/>
                                      </p:to>
                                    </p:set>
                                  </p:childTnLst>
                                </p:cTn>
                              </p:par>
                              <p:par>
                                <p:cTn id="51" presetID="49" presetClass="exit" presetSubtype="0" accel="100000" fill="hold" nodeType="withEffect">
                                  <p:stCondLst>
                                    <p:cond delay="200"/>
                                  </p:stCondLst>
                                  <p:childTnLst>
                                    <p:anim calcmode="lin" valueType="num">
                                      <p:cBhvr>
                                        <p:cTn id="52" dur="1000"/>
                                        <p:tgtEl>
                                          <p:spTgt spid="120"/>
                                        </p:tgtEl>
                                        <p:attrNameLst>
                                          <p:attrName>ppt_w</p:attrName>
                                        </p:attrNameLst>
                                      </p:cBhvr>
                                      <p:tavLst>
                                        <p:tav tm="0">
                                          <p:val>
                                            <p:strVal val="ppt_w"/>
                                          </p:val>
                                        </p:tav>
                                        <p:tav tm="100000">
                                          <p:val>
                                            <p:fltVal val="0"/>
                                          </p:val>
                                        </p:tav>
                                      </p:tavLst>
                                    </p:anim>
                                    <p:anim calcmode="lin" valueType="num">
                                      <p:cBhvr>
                                        <p:cTn id="53" dur="1000"/>
                                        <p:tgtEl>
                                          <p:spTgt spid="120"/>
                                        </p:tgtEl>
                                        <p:attrNameLst>
                                          <p:attrName>ppt_h</p:attrName>
                                        </p:attrNameLst>
                                      </p:cBhvr>
                                      <p:tavLst>
                                        <p:tav tm="0">
                                          <p:val>
                                            <p:strVal val="ppt_h"/>
                                          </p:val>
                                        </p:tav>
                                        <p:tav tm="100000">
                                          <p:val>
                                            <p:fltVal val="0"/>
                                          </p:val>
                                        </p:tav>
                                      </p:tavLst>
                                    </p:anim>
                                    <p:anim calcmode="lin" valueType="num">
                                      <p:cBhvr>
                                        <p:cTn id="54" dur="1000"/>
                                        <p:tgtEl>
                                          <p:spTgt spid="120"/>
                                        </p:tgtEl>
                                        <p:attrNameLst>
                                          <p:attrName>style.rotation</p:attrName>
                                        </p:attrNameLst>
                                      </p:cBhvr>
                                      <p:tavLst>
                                        <p:tav tm="0">
                                          <p:val>
                                            <p:fltVal val="0"/>
                                          </p:val>
                                        </p:tav>
                                        <p:tav tm="100000">
                                          <p:val>
                                            <p:fltVal val="360"/>
                                          </p:val>
                                        </p:tav>
                                      </p:tavLst>
                                    </p:anim>
                                    <p:animEffect transition="out" filter="fade">
                                      <p:cBhvr>
                                        <p:cTn id="55" dur="1000"/>
                                        <p:tgtEl>
                                          <p:spTgt spid="120"/>
                                        </p:tgtEl>
                                      </p:cBhvr>
                                    </p:animEffect>
                                    <p:set>
                                      <p:cBhvr>
                                        <p:cTn id="56" dur="1" fill="hold">
                                          <p:stCondLst>
                                            <p:cond delay="999"/>
                                          </p:stCondLst>
                                        </p:cTn>
                                        <p:tgtEl>
                                          <p:spTgt spid="12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style.rotation</p:attrName>
                                        </p:attrNameLst>
                                      </p:cBhvr>
                                      <p:tavLst>
                                        <p:tav tm="0">
                                          <p:val>
                                            <p:fltVal val="360"/>
                                          </p:val>
                                        </p:tav>
                                        <p:tav tm="100000">
                                          <p:val>
                                            <p:fltVal val="0"/>
                                          </p:val>
                                        </p:tav>
                                      </p:tavLst>
                                    </p:anim>
                                    <p:animEffect transition="in" filter="fade">
                                      <p:cBhvr>
                                        <p:cTn id="6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0533" y="263574"/>
            <a:ext cx="9401958" cy="587452"/>
            <a:chOff x="-90533" y="263574"/>
            <a:chExt cx="9401958" cy="587452"/>
          </a:xfrm>
        </p:grpSpPr>
        <p:sp>
          <p:nvSpPr>
            <p:cNvPr id="31" name="TextBox 1"/>
            <p:cNvSpPr>
              <a:spLocks noChangeArrowheads="1"/>
            </p:cNvSpPr>
            <p:nvPr/>
          </p:nvSpPr>
          <p:spPr bwMode="auto">
            <a:xfrm>
              <a:off x="2238641" y="266251"/>
              <a:ext cx="70727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3FC380"/>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Implementation&amp;Promotion</a:t>
              </a:r>
              <a:endParaRPr lang="zh-CN" altLang="en-US" sz="3200" b="1">
                <a:solidFill>
                  <a:srgbClr val="3FC380"/>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4" name="矩形 3"/>
            <p:cNvSpPr/>
            <p:nvPr/>
          </p:nvSpPr>
          <p:spPr>
            <a:xfrm>
              <a:off x="-90533" y="263574"/>
              <a:ext cx="1303697" cy="511301"/>
            </a:xfrm>
            <a:prstGeom prst="rect">
              <a:avLst/>
            </a:prstGeom>
            <a:solidFill>
              <a:srgbClr val="3FC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923" y="263574"/>
              <a:ext cx="757445" cy="528547"/>
            </a:xfrm>
            <a:prstGeom prst="rect">
              <a:avLst/>
            </a:prstGeom>
          </p:spPr>
        </p:pic>
      </p:grpSp>
      <p:pic>
        <p:nvPicPr>
          <p:cNvPr id="21" name="图片 20"/>
          <p:cNvPicPr/>
          <p:nvPr/>
        </p:nvPicPr>
        <p:blipFill>
          <a:blip r:embed="rId4"/>
          <a:stretch>
            <a:fillRect/>
          </a:stretch>
        </p:blipFill>
        <p:spPr>
          <a:xfrm>
            <a:off x="1213164" y="1490408"/>
            <a:ext cx="9450543" cy="47025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0" name="图片 19" descr="海报"/>
          <p:cNvPicPr/>
          <p:nvPr/>
        </p:nvPicPr>
        <p:blipFill>
          <a:blip r:embed="rId5">
            <a:extLst>
              <a:ext uri="{28A0092B-C50C-407E-A947-70E740481C1C}">
                <a14:useLocalDpi xmlns:a14="http://schemas.microsoft.com/office/drawing/2010/main" val="0"/>
              </a:ext>
            </a:extLst>
          </a:blip>
          <a:srcRect/>
          <a:stretch>
            <a:fillRect/>
          </a:stretch>
        </p:blipFill>
        <p:spPr bwMode="auto">
          <a:xfrm>
            <a:off x="1145613" y="1174732"/>
            <a:ext cx="9585643" cy="533393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6066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0492"/>
            <a:ext cx="12272790" cy="2908453"/>
          </a:xfrm>
          <a:prstGeom prst="rect">
            <a:avLst/>
          </a:prstGeom>
          <a:solidFill>
            <a:schemeClr val="bg1">
              <a:lumMod val="7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430" lvl="0"/>
            <a:r>
              <a:rPr lang="en-US" altLang="zh-CN" sz="8000" b="1" i="1" kern="100" spc="-150">
                <a:solidFill>
                  <a:prstClr val="black">
                    <a:lumMod val="75000"/>
                    <a:lumOff val="25000"/>
                  </a:prstClr>
                </a:solidFill>
                <a:latin typeface="Algerian" panose="04020705040A02060702" pitchFamily="82" charset="0"/>
                <a:ea typeface="华文行楷" panose="02010800040101010101" pitchFamily="2" charset="-122"/>
                <a:cs typeface="Times New Roman" panose="02020603050405020304" pitchFamily="18" charset="0"/>
              </a:rPr>
              <a:t>Strangeraise</a:t>
            </a:r>
            <a:endParaRPr lang="zh-CN" altLang="zh-CN" sz="3200" kern="100" spc="-150">
              <a:solidFill>
                <a:prstClr val="black">
                  <a:lumMod val="75000"/>
                  <a:lumOff val="25000"/>
                </a:prstClr>
              </a:solidFill>
              <a:latin typeface="Calibri" panose="020F0502020204030204" pitchFamily="34" charset="0"/>
              <a:cs typeface="Times New Roman" panose="02020603050405020304" pitchFamily="18" charset="0"/>
            </a:endParaRPr>
          </a:p>
          <a:p>
            <a:pPr marL="182563" lvl="0" algn="ctr">
              <a:lnSpc>
                <a:spcPts val="4000"/>
              </a:lnSpc>
            </a:pPr>
            <a:r>
              <a:rPr lang="en-US" altLang="zh-CN" sz="4400" i="1" kern="100" spc="-300">
                <a:solidFill>
                  <a:prstClr val="black">
                    <a:lumMod val="75000"/>
                    <a:lumOff val="25000"/>
                  </a:prstClr>
                </a:solidFill>
                <a:latin typeface="Estrangelo Edessa" panose="03080600000000000000" pitchFamily="66" charset="0"/>
                <a:ea typeface="华文行楷" panose="02010800040101010101" pitchFamily="2" charset="-122"/>
                <a:cs typeface="Times New Roman" panose="02020603050405020304" pitchFamily="18" charset="0"/>
              </a:rPr>
              <a:t>                 ——an entrepreneurial platform for undergraduates      </a:t>
            </a:r>
            <a:endParaRPr lang="zh-CN" altLang="zh-CN" sz="1600" kern="100" spc="-300">
              <a:solidFill>
                <a:prstClr val="black">
                  <a:lumMod val="75000"/>
                  <a:lumOff val="25000"/>
                </a:prstClr>
              </a:solidFill>
              <a:latin typeface="Calibri" panose="020F0502020204030204" pitchFamily="34" charset="0"/>
              <a:cs typeface="Times New Roman" panose="02020603050405020304" pitchFamily="18" charset="0"/>
            </a:endParaRPr>
          </a:p>
        </p:txBody>
      </p:sp>
      <p:sp>
        <p:nvSpPr>
          <p:cNvPr id="3" name="矩形 2"/>
          <p:cNvSpPr/>
          <p:nvPr/>
        </p:nvSpPr>
        <p:spPr>
          <a:xfrm>
            <a:off x="7382577" y="4908945"/>
            <a:ext cx="4186991" cy="769441"/>
          </a:xfrm>
          <a:prstGeom prst="rect">
            <a:avLst/>
          </a:prstGeom>
        </p:spPr>
        <p:txBody>
          <a:bodyPr wrap="square">
            <a:spAutoFit/>
          </a:bodyPr>
          <a:lstStyle/>
          <a:p>
            <a:pPr algn="ctr"/>
            <a:r>
              <a:rPr lang="en-US" altLang="zh-CN" sz="4400" b="1" smtClean="0">
                <a:solidFill>
                  <a:schemeClr val="tx1">
                    <a:lumMod val="75000"/>
                    <a:lumOff val="25000"/>
                  </a:schemeClr>
                </a:solidFill>
                <a:latin typeface="方正舒体" panose="02010601030101010101" pitchFamily="2" charset="-122"/>
                <a:ea typeface="方正舒体" panose="02010601030101010101" pitchFamily="2" charset="-122"/>
              </a:rPr>
              <a:t>BJTU  CNVS</a:t>
            </a:r>
            <a:endParaRPr lang="zh-CN" altLang="en-US" sz="5400" b="1" dirty="0">
              <a:solidFill>
                <a:schemeClr val="tx1">
                  <a:lumMod val="75000"/>
                  <a:lumOff val="2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25068954"/>
      </p:ext>
    </p:extLst>
  </p:cSld>
  <p:clrMapOvr>
    <a:masterClrMapping/>
  </p:clrMapOvr>
  <mc:AlternateContent xmlns:mc="http://schemas.openxmlformats.org/markup-compatibility/2006" xmlns:p15="http://schemas.microsoft.com/office/powerpoint/2012/main">
    <mc:Choice Requires="p15">
      <p:transition>
        <p15:prstTrans prst="drap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0533" y="251796"/>
            <a:ext cx="5306477" cy="599230"/>
            <a:chOff x="-90533" y="251796"/>
            <a:chExt cx="5306477" cy="599230"/>
          </a:xfrm>
        </p:grpSpPr>
        <p:sp>
          <p:nvSpPr>
            <p:cNvPr id="31" name="TextBox 1"/>
            <p:cNvSpPr>
              <a:spLocks noChangeArrowheads="1"/>
            </p:cNvSpPr>
            <p:nvPr/>
          </p:nvSpPr>
          <p:spPr bwMode="auto">
            <a:xfrm>
              <a:off x="2238641" y="266251"/>
              <a:ext cx="2977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FEC956"/>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Find Problem</a:t>
              </a:r>
              <a:endParaRPr lang="zh-CN" altLang="en-US" sz="3200" b="1" dirty="0">
                <a:solidFill>
                  <a:srgbClr val="FEC956"/>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4" name="矩形 3"/>
            <p:cNvSpPr/>
            <p:nvPr/>
          </p:nvSpPr>
          <p:spPr>
            <a:xfrm>
              <a:off x="-90533" y="263574"/>
              <a:ext cx="1303697" cy="511301"/>
            </a:xfrm>
            <a:prstGeom prst="rect">
              <a:avLst/>
            </a:prstGeom>
            <a:solidFill>
              <a:srgbClr val="FEC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064" y="251796"/>
              <a:ext cx="534856" cy="534856"/>
            </a:xfrm>
            <a:prstGeom prst="rect">
              <a:avLst/>
            </a:prstGeom>
          </p:spPr>
        </p:pic>
      </p:grpSp>
      <p:sp>
        <p:nvSpPr>
          <p:cNvPr id="59" name="矩形 58"/>
          <p:cNvSpPr/>
          <p:nvPr/>
        </p:nvSpPr>
        <p:spPr>
          <a:xfrm>
            <a:off x="1183961" y="1454414"/>
            <a:ext cx="1449407" cy="4201668"/>
          </a:xfrm>
          <a:prstGeom prst="rect">
            <a:avLst/>
          </a:prstGeom>
          <a:solidFill>
            <a:srgbClr val="FEC95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smtClean="0">
                <a:latin typeface="微软雅黑" panose="020B0503020204020204" pitchFamily="34" charset="-122"/>
                <a:ea typeface="微软雅黑" panose="020B0503020204020204" pitchFamily="34" charset="-122"/>
              </a:rPr>
              <a:t>Background</a:t>
            </a:r>
            <a:endParaRPr lang="zh-CN" altLang="en-US" sz="3200" dirty="0">
              <a:latin typeface="微软雅黑" panose="020B0503020204020204" pitchFamily="34" charset="-122"/>
              <a:ea typeface="微软雅黑" panose="020B0503020204020204" pitchFamily="34" charset="-122"/>
            </a:endParaRPr>
          </a:p>
        </p:txBody>
      </p:sp>
      <p:pic>
        <p:nvPicPr>
          <p:cNvPr id="58" name="图片 57"/>
          <p:cNvPicPr/>
          <p:nvPr/>
        </p:nvPicPr>
        <p:blipFill>
          <a:blip r:embed="rId4"/>
          <a:stretch>
            <a:fillRect/>
          </a:stretch>
        </p:blipFill>
        <p:spPr>
          <a:xfrm>
            <a:off x="2787072" y="1454414"/>
            <a:ext cx="8502976" cy="424863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65814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183961" y="1454414"/>
            <a:ext cx="1449407" cy="4201668"/>
          </a:xfrm>
          <a:prstGeom prst="rect">
            <a:avLst/>
          </a:prstGeom>
          <a:solidFill>
            <a:srgbClr val="FEC95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smtClean="0">
                <a:latin typeface="微软雅黑" panose="020B0503020204020204" pitchFamily="34" charset="-122"/>
                <a:ea typeface="微软雅黑" panose="020B0503020204020204" pitchFamily="34" charset="-122"/>
              </a:rPr>
              <a:t>Cause Analysis</a:t>
            </a:r>
            <a:endParaRPr lang="zh-CN" altLang="en-US" sz="3200" dirty="0">
              <a:latin typeface="微软雅黑" panose="020B0503020204020204" pitchFamily="34" charset="-122"/>
              <a:ea typeface="微软雅黑" panose="020B0503020204020204" pitchFamily="34" charset="-122"/>
            </a:endParaRPr>
          </a:p>
        </p:txBody>
      </p:sp>
      <p:pic>
        <p:nvPicPr>
          <p:cNvPr id="41" name="图片 40"/>
          <p:cNvPicPr/>
          <p:nvPr/>
        </p:nvPicPr>
        <p:blipFill>
          <a:blip r:embed="rId2"/>
          <a:stretch>
            <a:fillRect/>
          </a:stretch>
        </p:blipFill>
        <p:spPr>
          <a:xfrm>
            <a:off x="2701925" y="1454415"/>
            <a:ext cx="8296634" cy="420166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nvGrpSpPr>
          <p:cNvPr id="43" name="组合 42"/>
          <p:cNvGrpSpPr/>
          <p:nvPr/>
        </p:nvGrpSpPr>
        <p:grpSpPr>
          <a:xfrm>
            <a:off x="-90533" y="251796"/>
            <a:ext cx="5306477" cy="599230"/>
            <a:chOff x="-90533" y="251796"/>
            <a:chExt cx="5306477" cy="599230"/>
          </a:xfrm>
        </p:grpSpPr>
        <p:sp>
          <p:nvSpPr>
            <p:cNvPr id="45" name="TextBox 1"/>
            <p:cNvSpPr>
              <a:spLocks noChangeArrowheads="1"/>
            </p:cNvSpPr>
            <p:nvPr/>
          </p:nvSpPr>
          <p:spPr bwMode="auto">
            <a:xfrm>
              <a:off x="2238641" y="266251"/>
              <a:ext cx="2977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FEC956"/>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Find Problem</a:t>
              </a:r>
              <a:endParaRPr lang="zh-CN" altLang="en-US" sz="3200" b="1" dirty="0">
                <a:solidFill>
                  <a:srgbClr val="FEC956"/>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50" name="矩形 49"/>
            <p:cNvSpPr/>
            <p:nvPr/>
          </p:nvSpPr>
          <p:spPr>
            <a:xfrm>
              <a:off x="-90533" y="263574"/>
              <a:ext cx="1303697" cy="511301"/>
            </a:xfrm>
            <a:prstGeom prst="rect">
              <a:avLst/>
            </a:prstGeom>
            <a:solidFill>
              <a:srgbClr val="FEC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064" y="251796"/>
              <a:ext cx="534856" cy="534856"/>
            </a:xfrm>
            <a:prstGeom prst="rect">
              <a:avLst/>
            </a:prstGeom>
          </p:spPr>
        </p:pic>
      </p:grpSp>
    </p:spTree>
    <p:extLst>
      <p:ext uri="{BB962C8B-B14F-4D97-AF65-F5344CB8AC3E}">
        <p14:creationId xmlns:p14="http://schemas.microsoft.com/office/powerpoint/2010/main" val="4088553479"/>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183961" y="1454414"/>
            <a:ext cx="1449407" cy="4588034"/>
          </a:xfrm>
          <a:prstGeom prst="rect">
            <a:avLst/>
          </a:prstGeom>
          <a:solidFill>
            <a:srgbClr val="FEC95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400" b="1"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Strangeraise</a:t>
            </a:r>
            <a:endParaRPr lang="zh-CN" altLang="en-US" sz="4400" b="1" dirty="0">
              <a:latin typeface="微软雅黑" panose="020B0503020204020204" pitchFamily="34" charset="-122"/>
              <a:ea typeface="微软雅黑" panose="020B0503020204020204" pitchFamily="34" charset="-122"/>
            </a:endParaRPr>
          </a:p>
        </p:txBody>
      </p:sp>
      <p:pic>
        <p:nvPicPr>
          <p:cNvPr id="55" name="图片 54"/>
          <p:cNvPicPr/>
          <p:nvPr/>
        </p:nvPicPr>
        <p:blipFill>
          <a:blip r:embed="rId2"/>
          <a:stretch>
            <a:fillRect/>
          </a:stretch>
        </p:blipFill>
        <p:spPr>
          <a:xfrm>
            <a:off x="2787070" y="1454414"/>
            <a:ext cx="8502977" cy="458803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nvGrpSpPr>
          <p:cNvPr id="56" name="组合 55"/>
          <p:cNvGrpSpPr/>
          <p:nvPr/>
        </p:nvGrpSpPr>
        <p:grpSpPr>
          <a:xfrm>
            <a:off x="-90533" y="251796"/>
            <a:ext cx="5306477" cy="599230"/>
            <a:chOff x="-90533" y="251796"/>
            <a:chExt cx="5306477" cy="599230"/>
          </a:xfrm>
        </p:grpSpPr>
        <p:sp>
          <p:nvSpPr>
            <p:cNvPr id="57" name="TextBox 1"/>
            <p:cNvSpPr>
              <a:spLocks noChangeArrowheads="1"/>
            </p:cNvSpPr>
            <p:nvPr/>
          </p:nvSpPr>
          <p:spPr bwMode="auto">
            <a:xfrm>
              <a:off x="2238641" y="266251"/>
              <a:ext cx="2977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FEC956"/>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Find Problem</a:t>
              </a:r>
              <a:endParaRPr lang="zh-CN" altLang="en-US" sz="3200" b="1" dirty="0">
                <a:solidFill>
                  <a:srgbClr val="FEC956"/>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58" name="矩形 57"/>
            <p:cNvSpPr/>
            <p:nvPr/>
          </p:nvSpPr>
          <p:spPr>
            <a:xfrm>
              <a:off x="-90533" y="263574"/>
              <a:ext cx="1303697" cy="511301"/>
            </a:xfrm>
            <a:prstGeom prst="rect">
              <a:avLst/>
            </a:prstGeom>
            <a:solidFill>
              <a:srgbClr val="FEC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pic>
          <p:nvPicPr>
            <p:cNvPr id="60" name="图片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064" y="251796"/>
              <a:ext cx="534856" cy="534856"/>
            </a:xfrm>
            <a:prstGeom prst="rect">
              <a:avLst/>
            </a:prstGeom>
          </p:spPr>
        </p:pic>
      </p:grpSp>
    </p:spTree>
    <p:extLst>
      <p:ext uri="{BB962C8B-B14F-4D97-AF65-F5344CB8AC3E}">
        <p14:creationId xmlns:p14="http://schemas.microsoft.com/office/powerpoint/2010/main" val="355705329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2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1"/>
          <p:cNvSpPr>
            <a:spLocks noChangeArrowheads="1"/>
          </p:cNvSpPr>
          <p:nvPr/>
        </p:nvSpPr>
        <p:spPr bwMode="auto">
          <a:xfrm>
            <a:off x="1116013" y="339725"/>
            <a:ext cx="24902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rPr>
              <a:t>目录</a:t>
            </a:r>
            <a:endParaRPr lang="zh-CN" altLang="en-US" sz="4000" dirty="0">
              <a:solidFill>
                <a:schemeClr val="tx1">
                  <a:lumMod val="75000"/>
                  <a:lumOff val="25000"/>
                </a:schemeClr>
              </a:solidFill>
              <a:latin typeface="Microsoft New Tai Lue" panose="020B0502040204020203" pitchFamily="34" charset="0"/>
              <a:ea typeface="微软雅黑" panose="020B0503020204020204" pitchFamily="34" charset="-122"/>
              <a:sym typeface="Microsoft New Tai Lue" panose="020B0502040204020203" pitchFamily="34" charset="0"/>
            </a:endParaRPr>
          </a:p>
        </p:txBody>
      </p:sp>
      <p:pic>
        <p:nvPicPr>
          <p:cNvPr id="104" name="图片 38"/>
          <p:cNvPicPr>
            <a:picLocks noChangeAspect="1" noChangeArrowheads="1"/>
          </p:cNvPicPr>
          <p:nvPr/>
        </p:nvPicPr>
        <p:blipFill rotWithShape="1">
          <a:blip r:embed="rId3">
            <a:extLst>
              <a:ext uri="{28A0092B-C50C-407E-A947-70E740481C1C}">
                <a14:useLocalDpi xmlns:a14="http://schemas.microsoft.com/office/drawing/2010/main" val="0"/>
              </a:ext>
            </a:extLst>
          </a:blip>
          <a:srcRect l="4711" t="16188" b="42880"/>
          <a:stretch/>
        </p:blipFill>
        <p:spPr bwMode="auto">
          <a:xfrm>
            <a:off x="3679375" y="1291501"/>
            <a:ext cx="6798338" cy="151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组合 104"/>
          <p:cNvGrpSpPr/>
          <p:nvPr/>
        </p:nvGrpSpPr>
        <p:grpSpPr>
          <a:xfrm>
            <a:off x="1167681" y="1283443"/>
            <a:ext cx="2349814" cy="1514075"/>
            <a:chOff x="1116013" y="1283443"/>
            <a:chExt cx="2349814" cy="1514075"/>
          </a:xfrm>
        </p:grpSpPr>
        <p:sp>
          <p:nvSpPr>
            <p:cNvPr id="106" name="矩形 31"/>
            <p:cNvSpPr>
              <a:spLocks noChangeArrowheads="1"/>
            </p:cNvSpPr>
            <p:nvPr/>
          </p:nvSpPr>
          <p:spPr bwMode="auto">
            <a:xfrm>
              <a:off x="1116013" y="1283443"/>
              <a:ext cx="2349814" cy="1514075"/>
            </a:xfrm>
            <a:prstGeom prst="rect">
              <a:avLst/>
            </a:prstGeom>
            <a:solidFill>
              <a:srgbClr val="FEC956"/>
            </a:solidFill>
            <a:ln w="9525">
              <a:no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b="1">
                  <a:solidFill>
                    <a:srgbClr val="FFFFFF"/>
                  </a:solidFill>
                  <a:latin typeface="黑体" panose="02010609060101010101" pitchFamily="49" charset="-122"/>
                  <a:ea typeface="黑体" panose="02010609060101010101" pitchFamily="49" charset="-122"/>
                </a:rPr>
                <a:t> </a:t>
              </a: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Find    </a:t>
              </a:r>
            </a:p>
            <a:p>
              <a:pPr algn="ctr" eaLnBrk="1" hangingPunct="1">
                <a:buFont typeface="Arial" panose="020B0604020202020204" pitchFamily="34" charset="0"/>
                <a:buNone/>
              </a:pPr>
              <a:r>
                <a:rPr lang="en-US" altLang="zh-CN" sz="2800" b="1">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Problem</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07" name="图片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607" y="1646945"/>
              <a:ext cx="735647" cy="735647"/>
            </a:xfrm>
            <a:prstGeom prst="rect">
              <a:avLst/>
            </a:prstGeom>
          </p:spPr>
        </p:pic>
      </p:grpSp>
      <p:grpSp>
        <p:nvGrpSpPr>
          <p:cNvPr id="108" name="组合 107"/>
          <p:cNvGrpSpPr/>
          <p:nvPr/>
        </p:nvGrpSpPr>
        <p:grpSpPr>
          <a:xfrm>
            <a:off x="1148945" y="2947428"/>
            <a:ext cx="2359044" cy="3205578"/>
            <a:chOff x="1097277" y="2947428"/>
            <a:chExt cx="2359044" cy="3205578"/>
          </a:xfrm>
        </p:grpSpPr>
        <p:sp>
          <p:nvSpPr>
            <p:cNvPr id="109" name="矩形 27"/>
            <p:cNvSpPr>
              <a:spLocks noChangeArrowheads="1"/>
            </p:cNvSpPr>
            <p:nvPr/>
          </p:nvSpPr>
          <p:spPr bwMode="auto">
            <a:xfrm>
              <a:off x="1097277" y="2947428"/>
              <a:ext cx="2359044" cy="3205578"/>
            </a:xfrm>
            <a:prstGeom prst="rect">
              <a:avLst/>
            </a:prstGeom>
            <a:solidFill>
              <a:srgbClr val="89C4F4"/>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Problem</a:t>
              </a: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0" name="图片 1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8837" y="3521004"/>
              <a:ext cx="684843" cy="925267"/>
            </a:xfrm>
            <a:prstGeom prst="rect">
              <a:avLst/>
            </a:prstGeom>
          </p:spPr>
        </p:pic>
      </p:grpSp>
      <p:grpSp>
        <p:nvGrpSpPr>
          <p:cNvPr id="111" name="组合 110"/>
          <p:cNvGrpSpPr/>
          <p:nvPr/>
        </p:nvGrpSpPr>
        <p:grpSpPr>
          <a:xfrm>
            <a:off x="3657882" y="2958276"/>
            <a:ext cx="2354186" cy="1498843"/>
            <a:chOff x="3606214" y="2958276"/>
            <a:chExt cx="2354186" cy="1498843"/>
          </a:xfrm>
        </p:grpSpPr>
        <p:sp>
          <p:nvSpPr>
            <p:cNvPr id="112" name="矩形 33"/>
            <p:cNvSpPr>
              <a:spLocks noChangeArrowheads="1"/>
            </p:cNvSpPr>
            <p:nvPr/>
          </p:nvSpPr>
          <p:spPr bwMode="auto">
            <a:xfrm>
              <a:off x="3606214" y="2958276"/>
              <a:ext cx="2354186" cy="1498843"/>
            </a:xfrm>
            <a:prstGeom prst="rect">
              <a:avLst/>
            </a:prstGeom>
            <a:solidFill>
              <a:srgbClr val="C3D69B"/>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The Solution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3" name="图片 1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4575" y="2994742"/>
              <a:ext cx="849664" cy="849664"/>
            </a:xfrm>
            <a:prstGeom prst="rect">
              <a:avLst/>
            </a:prstGeom>
          </p:spPr>
        </p:pic>
      </p:grpSp>
      <p:grpSp>
        <p:nvGrpSpPr>
          <p:cNvPr id="114" name="组合 113"/>
          <p:cNvGrpSpPr/>
          <p:nvPr/>
        </p:nvGrpSpPr>
        <p:grpSpPr>
          <a:xfrm>
            <a:off x="3662254" y="4612664"/>
            <a:ext cx="2349814" cy="1519421"/>
            <a:chOff x="3610586" y="4612664"/>
            <a:chExt cx="2349814" cy="1519421"/>
          </a:xfrm>
        </p:grpSpPr>
        <p:sp>
          <p:nvSpPr>
            <p:cNvPr id="115" name="矩形 34"/>
            <p:cNvSpPr>
              <a:spLocks noChangeArrowheads="1"/>
            </p:cNvSpPr>
            <p:nvPr/>
          </p:nvSpPr>
          <p:spPr bwMode="auto">
            <a:xfrm>
              <a:off x="3610586" y="4612664"/>
              <a:ext cx="2349814" cy="1519421"/>
            </a:xfrm>
            <a:prstGeom prst="rect">
              <a:avLst/>
            </a:prstGeom>
            <a:solidFill>
              <a:srgbClr val="F79B4F"/>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800" b="1" dirty="0" smtClean="0">
                <a:solidFill>
                  <a:srgbClr val="FFFFFF"/>
                </a:solidFill>
                <a:latin typeface="黑体" panose="02010609060101010101" pitchFamily="49" charset="-122"/>
                <a:ea typeface="黑体" panose="02010609060101010101" pitchFamily="49" charset="-122"/>
              </a:endParaRPr>
            </a:p>
            <a:p>
              <a:pPr algn="ctr" eaLnBrk="1" hangingPunct="1">
                <a:buFont typeface="Arial" panose="020B0604020202020204" pitchFamily="34" charset="0"/>
                <a:buNone/>
              </a:pPr>
              <a:endParaRPr lang="en-US" altLang="zh-CN" sz="2800" b="1" dirty="0">
                <a:solidFill>
                  <a:srgbClr val="FFFFFF"/>
                </a:solidFill>
                <a:latin typeface="黑体" panose="02010609060101010101" pitchFamily="49" charset="-122"/>
                <a:ea typeface="黑体" panose="02010609060101010101" pitchFamily="49" charset="-122"/>
              </a:endParaRPr>
            </a:p>
            <a:p>
              <a:pPr algn="ctr" eaLnBrk="1" hangingPunct="1">
                <a:lnSpc>
                  <a:spcPts val="2400"/>
                </a:lnSpc>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Feasibility Analysis</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6" name="图片 1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6952" y="4707269"/>
              <a:ext cx="667287" cy="667287"/>
            </a:xfrm>
            <a:prstGeom prst="rect">
              <a:avLst/>
            </a:prstGeom>
          </p:spPr>
        </p:pic>
      </p:grpSp>
      <p:grpSp>
        <p:nvGrpSpPr>
          <p:cNvPr id="117" name="组合 116"/>
          <p:cNvGrpSpPr/>
          <p:nvPr/>
        </p:nvGrpSpPr>
        <p:grpSpPr>
          <a:xfrm>
            <a:off x="6204033" y="2947428"/>
            <a:ext cx="4273680" cy="1498843"/>
            <a:chOff x="6152365" y="2947428"/>
            <a:chExt cx="2354186" cy="1498843"/>
          </a:xfrm>
        </p:grpSpPr>
        <p:sp>
          <p:nvSpPr>
            <p:cNvPr id="118" name="矩形 33"/>
            <p:cNvSpPr>
              <a:spLocks noChangeArrowheads="1"/>
            </p:cNvSpPr>
            <p:nvPr/>
          </p:nvSpPr>
          <p:spPr bwMode="auto">
            <a:xfrm>
              <a:off x="6152365" y="2947428"/>
              <a:ext cx="2354186" cy="1498843"/>
            </a:xfrm>
            <a:prstGeom prst="rect">
              <a:avLst/>
            </a:prstGeom>
            <a:solidFill>
              <a:srgbClr val="E08283"/>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262063"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System</a:t>
              </a:r>
            </a:p>
            <a:p>
              <a:pPr marL="1262063"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     Design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19" name="图片 1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9825" y="3280853"/>
              <a:ext cx="552894" cy="831992"/>
            </a:xfrm>
            <a:prstGeom prst="rect">
              <a:avLst/>
            </a:prstGeom>
          </p:spPr>
        </p:pic>
      </p:grpSp>
      <p:grpSp>
        <p:nvGrpSpPr>
          <p:cNvPr id="120" name="组合 119"/>
          <p:cNvGrpSpPr/>
          <p:nvPr/>
        </p:nvGrpSpPr>
        <p:grpSpPr>
          <a:xfrm>
            <a:off x="6198703" y="4633242"/>
            <a:ext cx="4279010" cy="1498843"/>
            <a:chOff x="6147035" y="4633242"/>
            <a:chExt cx="4279010" cy="1498843"/>
          </a:xfrm>
        </p:grpSpPr>
        <p:sp>
          <p:nvSpPr>
            <p:cNvPr id="121" name="矩形 33"/>
            <p:cNvSpPr>
              <a:spLocks noChangeArrowheads="1"/>
            </p:cNvSpPr>
            <p:nvPr/>
          </p:nvSpPr>
          <p:spPr bwMode="auto">
            <a:xfrm>
              <a:off x="6147035" y="4633242"/>
              <a:ext cx="4279010" cy="1498843"/>
            </a:xfrm>
            <a:prstGeom prst="rect">
              <a:avLst/>
            </a:prstGeom>
            <a:solidFill>
              <a:srgbClr val="3FC380"/>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buFont typeface="Arial" panose="020B0604020202020204" pitchFamily="34" charset="0"/>
                <a:buNone/>
              </a:pPr>
              <a:r>
                <a:rPr lang="zh-CN" altLang="en-US" sz="2800" b="1" smtClean="0">
                  <a:solidFill>
                    <a:srgbClr val="FFFFFF"/>
                  </a:solidFill>
                  <a:latin typeface="黑体" panose="02010609060101010101" pitchFamily="49" charset="-122"/>
                  <a:ea typeface="黑体" panose="02010609060101010101" pitchFamily="49" charset="-122"/>
                </a:rPr>
                <a:t>        </a:t>
              </a:r>
              <a:r>
                <a:rPr lang="en-US" altLang="zh-CN" sz="2800" b="1" smtClean="0">
                  <a:solidFill>
                    <a:srgbClr val="FFFFFF"/>
                  </a:solidFill>
                  <a:latin typeface="黑体" panose="02010609060101010101" pitchFamily="49" charset="-122"/>
                  <a:ea typeface="黑体" panose="02010609060101010101" pitchFamily="49" charset="-122"/>
                </a:rPr>
                <a:t>Implementation </a:t>
              </a:r>
            </a:p>
            <a:p>
              <a:pPr algn="r" eaLnBrk="1" hangingPunct="1">
                <a:buFont typeface="Arial" panose="020B0604020202020204" pitchFamily="34" charset="0"/>
                <a:buNone/>
              </a:pPr>
              <a:r>
                <a:rPr lang="en-US" altLang="zh-CN" sz="2800" b="1" smtClean="0">
                  <a:solidFill>
                    <a:srgbClr val="FFFFFF"/>
                  </a:solidFill>
                  <a:latin typeface="黑体" panose="02010609060101010101" pitchFamily="49" charset="-122"/>
                  <a:ea typeface="黑体" panose="02010609060101010101" pitchFamily="49" charset="-122"/>
                </a:rPr>
                <a:t>&amp; Promotion</a:t>
              </a:r>
              <a:endParaRPr lang="zh-CN" altLang="en-US" sz="2800" b="1" dirty="0">
                <a:solidFill>
                  <a:srgbClr val="FFFFFF"/>
                </a:solidFill>
                <a:latin typeface="黑体" panose="02010609060101010101" pitchFamily="49" charset="-122"/>
                <a:ea typeface="黑体" panose="02010609060101010101" pitchFamily="49" charset="-122"/>
              </a:endParaRPr>
            </a:p>
          </p:txBody>
        </p:sp>
        <p:pic>
          <p:nvPicPr>
            <p:cNvPr id="122" name="图片 1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9088" y="5040912"/>
              <a:ext cx="1205015" cy="840862"/>
            </a:xfrm>
            <a:prstGeom prst="rect">
              <a:avLst/>
            </a:prstGeom>
          </p:spPr>
        </p:pic>
      </p:grpSp>
      <p:pic>
        <p:nvPicPr>
          <p:cNvPr id="24" name="遮罩"/>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9426"/>
            <a:ext cx="12192001" cy="6858000"/>
          </a:xfrm>
          <a:prstGeom prst="rect">
            <a:avLst/>
          </a:prstGeom>
        </p:spPr>
      </p:pic>
    </p:spTree>
    <p:extLst>
      <p:ext uri="{BB962C8B-B14F-4D97-AF65-F5344CB8AC3E}">
        <p14:creationId xmlns:p14="http://schemas.microsoft.com/office/powerpoint/2010/main" val="25314513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9"/>
                                          </p:stCondLst>
                                        </p:cTn>
                                        <p:tgtEl>
                                          <p:spTgt spid="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1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9"/>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9"/>
                                          </p:stCondLst>
                                        </p:cTn>
                                        <p:tgtEl>
                                          <p:spTgt spid="1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
                                          </p:stCondLst>
                                        </p:cTn>
                                        <p:tgtEl>
                                          <p:spTgt spid="1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2" presetClass="exit" presetSubtype="0" fill="hold" nodeType="clickEffect">
                                  <p:stCondLst>
                                    <p:cond delay="0"/>
                                  </p:stCondLst>
                                  <p:childTnLst>
                                    <p:animScale>
                                      <p:cBhvr>
                                        <p:cTn id="22" dur="1000" accel="50000">
                                          <p:stCondLst>
                                            <p:cond delay="0"/>
                                          </p:stCondLst>
                                        </p:cTn>
                                        <p:tgtEl>
                                          <p:spTgt spid="10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 dur="1000" accel="50000">
                                          <p:stCondLst>
                                            <p:cond delay="0"/>
                                          </p:stCondLst>
                                        </p:cTn>
                                        <p:tgtEl>
                                          <p:spTgt spid="104"/>
                                        </p:tgtEl>
                                        <p:attrNameLst>
                                          <p:attrName>ppt_x</p:attrName>
                                          <p:attrName>ppt_y</p:attrName>
                                        </p:attrNameLst>
                                      </p:cBhvr>
                                    </p:animMotion>
                                    <p:animEffect transition="out" filter="fade">
                                      <p:cBhvr>
                                        <p:cTn id="24" dur="1000"/>
                                        <p:tgtEl>
                                          <p:spTgt spid="104"/>
                                        </p:tgtEl>
                                      </p:cBhvr>
                                    </p:animEffect>
                                    <p:set>
                                      <p:cBhvr>
                                        <p:cTn id="25" dur="1" fill="hold">
                                          <p:stCondLst>
                                            <p:cond delay="999"/>
                                          </p:stCondLst>
                                        </p:cTn>
                                        <p:tgtEl>
                                          <p:spTgt spid="104"/>
                                        </p:tgtEl>
                                        <p:attrNameLst>
                                          <p:attrName>style.visibility</p:attrName>
                                        </p:attrNameLst>
                                      </p:cBhvr>
                                      <p:to>
                                        <p:strVal val="hidden"/>
                                      </p:to>
                                    </p:set>
                                  </p:childTnLst>
                                </p:cTn>
                              </p:par>
                              <p:par>
                                <p:cTn id="26" presetID="52" presetClass="exit" presetSubtype="0" fill="hold" nodeType="withEffect">
                                  <p:stCondLst>
                                    <p:cond delay="0"/>
                                  </p:stCondLst>
                                  <p:childTnLst>
                                    <p:animScale>
                                      <p:cBhvr>
                                        <p:cTn id="27" dur="1000" accel="50000">
                                          <p:stCondLst>
                                            <p:cond delay="0"/>
                                          </p:stCondLst>
                                        </p:cTn>
                                        <p:tgtEl>
                                          <p:spTgt spid="120"/>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8" dur="1000" accel="50000">
                                          <p:stCondLst>
                                            <p:cond delay="0"/>
                                          </p:stCondLst>
                                        </p:cTn>
                                        <p:tgtEl>
                                          <p:spTgt spid="120"/>
                                        </p:tgtEl>
                                        <p:attrNameLst>
                                          <p:attrName>ppt_x</p:attrName>
                                          <p:attrName>ppt_y</p:attrName>
                                        </p:attrNameLst>
                                      </p:cBhvr>
                                    </p:animMotion>
                                    <p:animEffect transition="out" filter="fade">
                                      <p:cBhvr>
                                        <p:cTn id="29" dur="1000"/>
                                        <p:tgtEl>
                                          <p:spTgt spid="120"/>
                                        </p:tgtEl>
                                      </p:cBhvr>
                                    </p:animEffect>
                                    <p:set>
                                      <p:cBhvr>
                                        <p:cTn id="30" dur="1" fill="hold">
                                          <p:stCondLst>
                                            <p:cond delay="999"/>
                                          </p:stCondLst>
                                        </p:cTn>
                                        <p:tgtEl>
                                          <p:spTgt spid="120"/>
                                        </p:tgtEl>
                                        <p:attrNameLst>
                                          <p:attrName>style.visibility</p:attrName>
                                        </p:attrNameLst>
                                      </p:cBhvr>
                                      <p:to>
                                        <p:strVal val="hidden"/>
                                      </p:to>
                                    </p:set>
                                  </p:childTnLst>
                                </p:cTn>
                              </p:par>
                              <p:par>
                                <p:cTn id="31" presetID="52" presetClass="exit" presetSubtype="0" fill="hold" nodeType="withEffect">
                                  <p:stCondLst>
                                    <p:cond delay="0"/>
                                  </p:stCondLst>
                                  <p:childTnLst>
                                    <p:animScale>
                                      <p:cBhvr>
                                        <p:cTn id="32" dur="1000" accel="50000">
                                          <p:stCondLst>
                                            <p:cond delay="0"/>
                                          </p:stCondLst>
                                        </p:cTn>
                                        <p:tgtEl>
                                          <p:spTgt spid="11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3" dur="1000" accel="50000">
                                          <p:stCondLst>
                                            <p:cond delay="0"/>
                                          </p:stCondLst>
                                        </p:cTn>
                                        <p:tgtEl>
                                          <p:spTgt spid="117"/>
                                        </p:tgtEl>
                                        <p:attrNameLst>
                                          <p:attrName>ppt_x</p:attrName>
                                          <p:attrName>ppt_y</p:attrName>
                                        </p:attrNameLst>
                                      </p:cBhvr>
                                    </p:animMotion>
                                    <p:animEffect transition="out" filter="fade">
                                      <p:cBhvr>
                                        <p:cTn id="34" dur="1000"/>
                                        <p:tgtEl>
                                          <p:spTgt spid="117"/>
                                        </p:tgtEl>
                                      </p:cBhvr>
                                    </p:animEffect>
                                    <p:set>
                                      <p:cBhvr>
                                        <p:cTn id="35" dur="1" fill="hold">
                                          <p:stCondLst>
                                            <p:cond delay="999"/>
                                          </p:stCondLst>
                                        </p:cTn>
                                        <p:tgtEl>
                                          <p:spTgt spid="117"/>
                                        </p:tgtEl>
                                        <p:attrNameLst>
                                          <p:attrName>style.visibility</p:attrName>
                                        </p:attrNameLst>
                                      </p:cBhvr>
                                      <p:to>
                                        <p:strVal val="hidden"/>
                                      </p:to>
                                    </p:set>
                                  </p:childTnLst>
                                </p:cTn>
                              </p:par>
                              <p:par>
                                <p:cTn id="36" presetID="52" presetClass="exit" presetSubtype="0" fill="hold" nodeType="withEffect">
                                  <p:stCondLst>
                                    <p:cond delay="0"/>
                                  </p:stCondLst>
                                  <p:childTnLst>
                                    <p:animScale>
                                      <p:cBhvr>
                                        <p:cTn id="37" dur="1000" accel="50000">
                                          <p:stCondLst>
                                            <p:cond delay="0"/>
                                          </p:stCondLst>
                                        </p:cTn>
                                        <p:tgtEl>
                                          <p:spTgt spid="111"/>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38" dur="1000" accel="50000">
                                          <p:stCondLst>
                                            <p:cond delay="0"/>
                                          </p:stCondLst>
                                        </p:cTn>
                                        <p:tgtEl>
                                          <p:spTgt spid="111"/>
                                        </p:tgtEl>
                                        <p:attrNameLst>
                                          <p:attrName>ppt_x</p:attrName>
                                          <p:attrName>ppt_y</p:attrName>
                                        </p:attrNameLst>
                                      </p:cBhvr>
                                    </p:animMotion>
                                    <p:animEffect transition="out" filter="fade">
                                      <p:cBhvr>
                                        <p:cTn id="39" dur="1000"/>
                                        <p:tgtEl>
                                          <p:spTgt spid="111"/>
                                        </p:tgtEl>
                                      </p:cBhvr>
                                    </p:animEffect>
                                    <p:set>
                                      <p:cBhvr>
                                        <p:cTn id="40" dur="1" fill="hold">
                                          <p:stCondLst>
                                            <p:cond delay="999"/>
                                          </p:stCondLst>
                                        </p:cTn>
                                        <p:tgtEl>
                                          <p:spTgt spid="111"/>
                                        </p:tgtEl>
                                        <p:attrNameLst>
                                          <p:attrName>style.visibility</p:attrName>
                                        </p:attrNameLst>
                                      </p:cBhvr>
                                      <p:to>
                                        <p:strVal val="hidden"/>
                                      </p:to>
                                    </p:set>
                                  </p:childTnLst>
                                </p:cTn>
                              </p:par>
                              <p:par>
                                <p:cTn id="41" presetID="52" presetClass="exit" presetSubtype="0" fill="hold" nodeType="withEffect">
                                  <p:stCondLst>
                                    <p:cond delay="0"/>
                                  </p:stCondLst>
                                  <p:childTnLst>
                                    <p:animScale>
                                      <p:cBhvr>
                                        <p:cTn id="42" dur="1000" accel="50000">
                                          <p:stCondLst>
                                            <p:cond delay="0"/>
                                          </p:stCondLst>
                                        </p:cTn>
                                        <p:tgtEl>
                                          <p:spTgt spid="114"/>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3" dur="1000" accel="50000">
                                          <p:stCondLst>
                                            <p:cond delay="0"/>
                                          </p:stCondLst>
                                        </p:cTn>
                                        <p:tgtEl>
                                          <p:spTgt spid="114"/>
                                        </p:tgtEl>
                                        <p:attrNameLst>
                                          <p:attrName>ppt_x</p:attrName>
                                          <p:attrName>ppt_y</p:attrName>
                                        </p:attrNameLst>
                                      </p:cBhvr>
                                    </p:animMotion>
                                    <p:animEffect transition="out" filter="fade">
                                      <p:cBhvr>
                                        <p:cTn id="44" dur="1000"/>
                                        <p:tgtEl>
                                          <p:spTgt spid="114"/>
                                        </p:tgtEl>
                                      </p:cBhvr>
                                    </p:animEffect>
                                    <p:set>
                                      <p:cBhvr>
                                        <p:cTn id="45" dur="1" fill="hold">
                                          <p:stCondLst>
                                            <p:cond delay="999"/>
                                          </p:stCondLst>
                                        </p:cTn>
                                        <p:tgtEl>
                                          <p:spTgt spid="114"/>
                                        </p:tgtEl>
                                        <p:attrNameLst>
                                          <p:attrName>style.visibility</p:attrName>
                                        </p:attrNameLst>
                                      </p:cBhvr>
                                      <p:to>
                                        <p:strVal val="hidden"/>
                                      </p:to>
                                    </p:set>
                                  </p:childTnLst>
                                </p:cTn>
                              </p:par>
                              <p:par>
                                <p:cTn id="46" presetID="52" presetClass="exit" presetSubtype="0" fill="hold" nodeType="withEffect">
                                  <p:stCondLst>
                                    <p:cond delay="0"/>
                                  </p:stCondLst>
                                  <p:childTnLst>
                                    <p:animScale>
                                      <p:cBhvr>
                                        <p:cTn id="47" dur="1000" accel="50000">
                                          <p:stCondLst>
                                            <p:cond delay="0"/>
                                          </p:stCondLst>
                                        </p:cTn>
                                        <p:tgtEl>
                                          <p:spTgt spid="10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48" dur="1000" accel="50000">
                                          <p:stCondLst>
                                            <p:cond delay="0"/>
                                          </p:stCondLst>
                                        </p:cTn>
                                        <p:tgtEl>
                                          <p:spTgt spid="105"/>
                                        </p:tgtEl>
                                        <p:attrNameLst>
                                          <p:attrName>ppt_x</p:attrName>
                                          <p:attrName>ppt_y</p:attrName>
                                        </p:attrNameLst>
                                      </p:cBhvr>
                                    </p:animMotion>
                                    <p:animEffect transition="out" filter="fade">
                                      <p:cBhvr>
                                        <p:cTn id="49" dur="1000"/>
                                        <p:tgtEl>
                                          <p:spTgt spid="105"/>
                                        </p:tgtEl>
                                      </p:cBhvr>
                                    </p:animEffect>
                                    <p:set>
                                      <p:cBhvr>
                                        <p:cTn id="50" dur="1" fill="hold">
                                          <p:stCondLst>
                                            <p:cond delay="999"/>
                                          </p:stCondLst>
                                        </p:cTn>
                                        <p:tgtEl>
                                          <p:spTgt spid="105"/>
                                        </p:tgtEl>
                                        <p:attrNameLst>
                                          <p:attrName>style.visibility</p:attrName>
                                        </p:attrNameLst>
                                      </p:cBhvr>
                                      <p:to>
                                        <p:strVal val="hidden"/>
                                      </p:to>
                                    </p:set>
                                  </p:childTnLst>
                                </p:cTn>
                              </p:par>
                              <p:par>
                                <p:cTn id="51" presetID="49" presetClass="exit" presetSubtype="0" accel="100000" fill="hold" nodeType="withEffect">
                                  <p:stCondLst>
                                    <p:cond delay="200"/>
                                  </p:stCondLst>
                                  <p:childTnLst>
                                    <p:anim calcmode="lin" valueType="num">
                                      <p:cBhvr>
                                        <p:cTn id="52" dur="1000"/>
                                        <p:tgtEl>
                                          <p:spTgt spid="108"/>
                                        </p:tgtEl>
                                        <p:attrNameLst>
                                          <p:attrName>ppt_w</p:attrName>
                                        </p:attrNameLst>
                                      </p:cBhvr>
                                      <p:tavLst>
                                        <p:tav tm="0">
                                          <p:val>
                                            <p:strVal val="ppt_w"/>
                                          </p:val>
                                        </p:tav>
                                        <p:tav tm="100000">
                                          <p:val>
                                            <p:fltVal val="0"/>
                                          </p:val>
                                        </p:tav>
                                      </p:tavLst>
                                    </p:anim>
                                    <p:anim calcmode="lin" valueType="num">
                                      <p:cBhvr>
                                        <p:cTn id="53" dur="1000"/>
                                        <p:tgtEl>
                                          <p:spTgt spid="108"/>
                                        </p:tgtEl>
                                        <p:attrNameLst>
                                          <p:attrName>ppt_h</p:attrName>
                                        </p:attrNameLst>
                                      </p:cBhvr>
                                      <p:tavLst>
                                        <p:tav tm="0">
                                          <p:val>
                                            <p:strVal val="ppt_h"/>
                                          </p:val>
                                        </p:tav>
                                        <p:tav tm="100000">
                                          <p:val>
                                            <p:fltVal val="0"/>
                                          </p:val>
                                        </p:tav>
                                      </p:tavLst>
                                    </p:anim>
                                    <p:anim calcmode="lin" valueType="num">
                                      <p:cBhvr>
                                        <p:cTn id="54" dur="1000"/>
                                        <p:tgtEl>
                                          <p:spTgt spid="108"/>
                                        </p:tgtEl>
                                        <p:attrNameLst>
                                          <p:attrName>style.rotation</p:attrName>
                                        </p:attrNameLst>
                                      </p:cBhvr>
                                      <p:tavLst>
                                        <p:tav tm="0">
                                          <p:val>
                                            <p:fltVal val="0"/>
                                          </p:val>
                                        </p:tav>
                                        <p:tav tm="100000">
                                          <p:val>
                                            <p:fltVal val="360"/>
                                          </p:val>
                                        </p:tav>
                                      </p:tavLst>
                                    </p:anim>
                                    <p:animEffect transition="out" filter="fade">
                                      <p:cBhvr>
                                        <p:cTn id="55" dur="1000"/>
                                        <p:tgtEl>
                                          <p:spTgt spid="108"/>
                                        </p:tgtEl>
                                      </p:cBhvr>
                                    </p:animEffect>
                                    <p:set>
                                      <p:cBhvr>
                                        <p:cTn id="56" dur="1" fill="hold">
                                          <p:stCondLst>
                                            <p:cond delay="999"/>
                                          </p:stCondLst>
                                        </p:cTn>
                                        <p:tgtEl>
                                          <p:spTgt spid="10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style.rotation</p:attrName>
                                        </p:attrNameLst>
                                      </p:cBhvr>
                                      <p:tavLst>
                                        <p:tav tm="0">
                                          <p:val>
                                            <p:fltVal val="360"/>
                                          </p:val>
                                        </p:tav>
                                        <p:tav tm="100000">
                                          <p:val>
                                            <p:fltVal val="0"/>
                                          </p:val>
                                        </p:tav>
                                      </p:tavLst>
                                    </p:anim>
                                    <p:animEffect transition="in" filter="fade">
                                      <p:cBhvr>
                                        <p:cTn id="6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64209" y="1426029"/>
            <a:ext cx="1713842" cy="4485374"/>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smtClean="0">
                <a:latin typeface="微软雅黑" panose="020B0503020204020204" pitchFamily="34" charset="-122"/>
                <a:ea typeface="微软雅黑" panose="020B0503020204020204" pitchFamily="34" charset="-122"/>
              </a:rPr>
              <a:t>商</a:t>
            </a:r>
            <a:endParaRPr lang="en-US" altLang="zh-CN" sz="5400" smtClean="0">
              <a:latin typeface="微软雅黑" panose="020B0503020204020204" pitchFamily="34" charset="-122"/>
              <a:ea typeface="微软雅黑" panose="020B0503020204020204" pitchFamily="34" charset="-122"/>
            </a:endParaRPr>
          </a:p>
          <a:p>
            <a:pPr algn="ctr"/>
            <a:r>
              <a:rPr lang="zh-CN" altLang="en-US" sz="5400" smtClean="0">
                <a:latin typeface="微软雅黑" panose="020B0503020204020204" pitchFamily="34" charset="-122"/>
                <a:ea typeface="微软雅黑" panose="020B0503020204020204" pitchFamily="34" charset="-122"/>
              </a:rPr>
              <a:t>家</a:t>
            </a:r>
            <a:endParaRPr lang="en-US" altLang="zh-CN" sz="5400" smtClean="0">
              <a:latin typeface="微软雅黑" panose="020B0503020204020204" pitchFamily="34" charset="-122"/>
              <a:ea typeface="微软雅黑" panose="020B0503020204020204" pitchFamily="34" charset="-122"/>
            </a:endParaRPr>
          </a:p>
          <a:p>
            <a:pPr algn="ctr"/>
            <a:r>
              <a:rPr lang="zh-CN" altLang="en-US" sz="5400" smtClean="0">
                <a:latin typeface="微软雅黑" panose="020B0503020204020204" pitchFamily="34" charset="-122"/>
                <a:ea typeface="微软雅黑" panose="020B0503020204020204" pitchFamily="34" charset="-122"/>
              </a:rPr>
              <a:t>对</a:t>
            </a:r>
            <a:endParaRPr lang="en-US" altLang="zh-CN" sz="5400" smtClean="0">
              <a:latin typeface="微软雅黑" panose="020B0503020204020204" pitchFamily="34" charset="-122"/>
              <a:ea typeface="微软雅黑" panose="020B0503020204020204" pitchFamily="34" charset="-122"/>
            </a:endParaRPr>
          </a:p>
          <a:p>
            <a:pPr algn="ctr"/>
            <a:r>
              <a:rPr lang="zh-CN" altLang="en-US" sz="5400" smtClean="0">
                <a:latin typeface="微软雅黑" panose="020B0503020204020204" pitchFamily="34" charset="-122"/>
                <a:ea typeface="微软雅黑" panose="020B0503020204020204" pitchFamily="34" charset="-122"/>
              </a:rPr>
              <a:t>比</a:t>
            </a:r>
            <a:endParaRPr lang="zh-CN" altLang="en-US" sz="5400" dirty="0">
              <a:latin typeface="微软雅黑" panose="020B0503020204020204" pitchFamily="34" charset="-122"/>
              <a:ea typeface="微软雅黑" panose="020B0503020204020204" pitchFamily="34" charset="-122"/>
            </a:endParaRPr>
          </a:p>
        </p:txBody>
      </p:sp>
      <p:pic>
        <p:nvPicPr>
          <p:cNvPr id="12" name="图片 11"/>
          <p:cNvPicPr/>
          <p:nvPr/>
        </p:nvPicPr>
        <p:blipFill>
          <a:blip r:embed="rId3"/>
          <a:stretch>
            <a:fillRect/>
          </a:stretch>
        </p:blipFill>
        <p:spPr>
          <a:xfrm>
            <a:off x="3269909" y="1426029"/>
            <a:ext cx="7973347" cy="448537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nvGrpSpPr>
          <p:cNvPr id="13" name="组合 12"/>
          <p:cNvGrpSpPr/>
          <p:nvPr/>
        </p:nvGrpSpPr>
        <p:grpSpPr>
          <a:xfrm>
            <a:off x="-90533" y="138487"/>
            <a:ext cx="6014815" cy="712539"/>
            <a:chOff x="-90533" y="138487"/>
            <a:chExt cx="6014815" cy="712539"/>
          </a:xfrm>
        </p:grpSpPr>
        <p:sp>
          <p:nvSpPr>
            <p:cNvPr id="14" name="TextBox 1"/>
            <p:cNvSpPr>
              <a:spLocks noChangeArrowheads="1"/>
            </p:cNvSpPr>
            <p:nvPr/>
          </p:nvSpPr>
          <p:spPr bwMode="auto">
            <a:xfrm>
              <a:off x="2238641" y="266251"/>
              <a:ext cx="36856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Problem Analysis</a:t>
              </a:r>
              <a:endParaRPr lang="zh-CN" altLang="en-US" sz="3200" b="1" dirty="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15" name="矩形 14"/>
            <p:cNvSpPr/>
            <p:nvPr/>
          </p:nvSpPr>
          <p:spPr>
            <a:xfrm>
              <a:off x="-90533" y="263574"/>
              <a:ext cx="1303697" cy="511301"/>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347" y="138487"/>
              <a:ext cx="471027" cy="636388"/>
            </a:xfrm>
            <a:prstGeom prst="rect">
              <a:avLst/>
            </a:prstGeom>
          </p:spPr>
        </p:pic>
      </p:grpSp>
    </p:spTree>
    <p:extLst>
      <p:ext uri="{BB962C8B-B14F-4D97-AF65-F5344CB8AC3E}">
        <p14:creationId xmlns:p14="http://schemas.microsoft.com/office/powerpoint/2010/main" val="472081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p:nvPr/>
        </p:nvPicPr>
        <p:blipFill>
          <a:blip r:embed="rId3"/>
          <a:stretch>
            <a:fillRect/>
          </a:stretch>
        </p:blipFill>
        <p:spPr>
          <a:xfrm>
            <a:off x="837127" y="1176859"/>
            <a:ext cx="8319219" cy="4601608"/>
          </a:xfrm>
          <a:prstGeom prst="rect">
            <a:avLst/>
          </a:prstGeom>
        </p:spPr>
      </p:pic>
      <p:pic>
        <p:nvPicPr>
          <p:cNvPr id="38" name="图片 37"/>
          <p:cNvPicPr/>
          <p:nvPr/>
        </p:nvPicPr>
        <p:blipFill>
          <a:blip r:embed="rId4"/>
          <a:stretch>
            <a:fillRect/>
          </a:stretch>
        </p:blipFill>
        <p:spPr>
          <a:xfrm>
            <a:off x="2365506" y="1578843"/>
            <a:ext cx="8396939" cy="4601608"/>
          </a:xfrm>
          <a:prstGeom prst="rect">
            <a:avLst/>
          </a:prstGeom>
        </p:spPr>
      </p:pic>
      <p:grpSp>
        <p:nvGrpSpPr>
          <p:cNvPr id="39" name="组合 38"/>
          <p:cNvGrpSpPr/>
          <p:nvPr/>
        </p:nvGrpSpPr>
        <p:grpSpPr>
          <a:xfrm>
            <a:off x="-90533" y="138487"/>
            <a:ext cx="6014815" cy="712539"/>
            <a:chOff x="-90533" y="138487"/>
            <a:chExt cx="6014815" cy="712539"/>
          </a:xfrm>
        </p:grpSpPr>
        <p:sp>
          <p:nvSpPr>
            <p:cNvPr id="40" name="TextBox 1"/>
            <p:cNvSpPr>
              <a:spLocks noChangeArrowheads="1"/>
            </p:cNvSpPr>
            <p:nvPr/>
          </p:nvSpPr>
          <p:spPr bwMode="auto">
            <a:xfrm>
              <a:off x="2238641" y="266251"/>
              <a:ext cx="36856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Problem Analysis</a:t>
              </a:r>
              <a:endParaRPr lang="zh-CN" altLang="en-US" sz="3200" b="1" dirty="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41" name="矩形 40"/>
            <p:cNvSpPr/>
            <p:nvPr/>
          </p:nvSpPr>
          <p:spPr>
            <a:xfrm>
              <a:off x="-90533" y="263574"/>
              <a:ext cx="1303697" cy="511301"/>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2347" y="138487"/>
              <a:ext cx="471027" cy="636388"/>
            </a:xfrm>
            <a:prstGeom prst="rect">
              <a:avLst/>
            </a:prstGeom>
          </p:spPr>
        </p:pic>
      </p:grpSp>
    </p:spTree>
    <p:extLst>
      <p:ext uri="{BB962C8B-B14F-4D97-AF65-F5344CB8AC3E}">
        <p14:creationId xmlns:p14="http://schemas.microsoft.com/office/powerpoint/2010/main" val="1898891203"/>
      </p:ext>
    </p:extLst>
  </p:cSld>
  <p:clrMapOvr>
    <a:masterClrMapping/>
  </p:clrMapOvr>
  <mc:AlternateContent xmlns:mc="http://schemas.openxmlformats.org/markup-compatibility/2006" xmlns:p14="http://schemas.microsoft.com/office/powerpoint/2010/main">
    <mc:Choice Requires="p14">
      <p:transition>
        <p14:prism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93374" y="1493948"/>
            <a:ext cx="7828054" cy="7988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4400" smtClean="0">
                <a:latin typeface="微软雅黑" panose="020B0503020204020204" pitchFamily="34" charset="-122"/>
                <a:ea typeface="微软雅黑" panose="020B0503020204020204" pitchFamily="34" charset="-122"/>
              </a:rPr>
              <a:t>Market Research</a:t>
            </a:r>
            <a:endParaRPr lang="zh-CN" altLang="en-US" sz="4400" dirty="0">
              <a:latin typeface="微软雅黑" panose="020B0503020204020204" pitchFamily="34" charset="-122"/>
              <a:ea typeface="微软雅黑" panose="020B0503020204020204" pitchFamily="34" charset="-122"/>
            </a:endParaRPr>
          </a:p>
        </p:txBody>
      </p:sp>
      <p:sp>
        <p:nvSpPr>
          <p:cNvPr id="20" name="矩形 19"/>
          <p:cNvSpPr/>
          <p:nvPr/>
        </p:nvSpPr>
        <p:spPr>
          <a:xfrm>
            <a:off x="2193375" y="2469033"/>
            <a:ext cx="2110607" cy="2012815"/>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2800" smtClean="0">
                <a:latin typeface="微软雅黑" panose="020B0503020204020204" pitchFamily="34" charset="-122"/>
                <a:ea typeface="微软雅黑" panose="020B0503020204020204" pitchFamily="34" charset="-122"/>
              </a:rPr>
              <a:t>Students</a:t>
            </a:r>
          </a:p>
        </p:txBody>
      </p:sp>
      <p:sp>
        <p:nvSpPr>
          <p:cNvPr id="21" name="矩形 20"/>
          <p:cNvSpPr/>
          <p:nvPr/>
        </p:nvSpPr>
        <p:spPr>
          <a:xfrm>
            <a:off x="4399659" y="2469033"/>
            <a:ext cx="3714476" cy="2012815"/>
          </a:xfrm>
          <a:prstGeom prst="rect">
            <a:avLst/>
          </a:prstGeom>
          <a:solidFill>
            <a:srgbClr val="ACC777"/>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720725" indent="-450850">
              <a:spcBef>
                <a:spcPts val="1200"/>
              </a:spcBef>
              <a:buFont typeface="Wingdings" panose="05000000000000000000" pitchFamily="2" charset="2"/>
              <a:buChar char="ü"/>
            </a:pPr>
            <a:r>
              <a:rPr lang="en-US" altLang="zh-CN" sz="2000" smtClean="0">
                <a:latin typeface="微软雅黑" panose="020B0503020204020204" pitchFamily="34" charset="-122"/>
                <a:ea typeface="微软雅黑" panose="020B0503020204020204" pitchFamily="34" charset="-122"/>
              </a:rPr>
              <a:t>High targeted</a:t>
            </a:r>
            <a:endParaRPr lang="en-US" altLang="zh-CN" sz="2000" dirty="0" smtClean="0">
              <a:latin typeface="微软雅黑" panose="020B0503020204020204" pitchFamily="34" charset="-122"/>
              <a:ea typeface="微软雅黑" panose="020B0503020204020204" pitchFamily="34" charset="-122"/>
            </a:endParaRPr>
          </a:p>
          <a:p>
            <a:pPr marL="720725" indent="-450850">
              <a:spcBef>
                <a:spcPts val="1200"/>
              </a:spcBef>
              <a:buFont typeface="Wingdings" panose="05000000000000000000" pitchFamily="2" charset="2"/>
              <a:buChar char="ü"/>
            </a:pPr>
            <a:r>
              <a:rPr lang="en-US" altLang="zh-CN" sz="2000" smtClean="0">
                <a:latin typeface="微软雅黑" panose="020B0503020204020204" pitchFamily="34" charset="-122"/>
                <a:ea typeface="微软雅黑" panose="020B0503020204020204" pitchFamily="34" charset="-122"/>
              </a:rPr>
              <a:t>Economically feasible</a:t>
            </a:r>
          </a:p>
          <a:p>
            <a:pPr marL="720725" indent="-450850">
              <a:spcBef>
                <a:spcPts val="1200"/>
              </a:spcBef>
              <a:buFont typeface="Wingdings" panose="05000000000000000000" pitchFamily="2" charset="2"/>
              <a:buChar char="ü"/>
            </a:pPr>
            <a:r>
              <a:rPr lang="en-US" altLang="zh-CN" sz="2000" smtClean="0">
                <a:latin typeface="微软雅黑" panose="020B0503020204020204" pitchFamily="34" charset="-122"/>
                <a:ea typeface="微软雅黑" panose="020B0503020204020204" pitchFamily="34" charset="-122"/>
              </a:rPr>
              <a:t>Convenient &amp; concise</a:t>
            </a:r>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193374" y="4681493"/>
            <a:ext cx="2110607" cy="734413"/>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2800" smtClean="0">
                <a:latin typeface="微软雅黑" panose="020B0503020204020204" pitchFamily="34" charset="-122"/>
                <a:ea typeface="微软雅黑" panose="020B0503020204020204" pitchFamily="34" charset="-122"/>
              </a:rPr>
              <a:t>Advertisers</a:t>
            </a:r>
            <a:r>
              <a:rPr lang="zh-CN" altLang="en-US" sz="2800" smtClean="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23" name="矩形 22"/>
          <p:cNvSpPr/>
          <p:nvPr/>
        </p:nvSpPr>
        <p:spPr>
          <a:xfrm>
            <a:off x="4399659" y="4689445"/>
            <a:ext cx="3714476" cy="726461"/>
          </a:xfrm>
          <a:prstGeom prst="rect">
            <a:avLst/>
          </a:prstGeom>
          <a:solidFill>
            <a:srgbClr val="ACC777"/>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457200" indent="-457200" algn="ctr">
              <a:spcBef>
                <a:spcPts val="1200"/>
              </a:spcBef>
              <a:buFont typeface="Wingdings" panose="05000000000000000000" pitchFamily="2" charset="2"/>
              <a:buChar char="ü"/>
            </a:pPr>
            <a:r>
              <a:rPr lang="en-US" altLang="zh-CN" sz="2000" smtClean="0">
                <a:latin typeface="微软雅黑" panose="020B0503020204020204" pitchFamily="34" charset="-122"/>
                <a:ea typeface="微软雅黑" panose="020B0503020204020204" pitchFamily="34" charset="-122"/>
              </a:rPr>
              <a:t>Cooperation platform</a:t>
            </a:r>
            <a:endParaRPr lang="zh-CN" altLang="en-US" sz="2000" dirty="0">
              <a:latin typeface="微软雅黑" panose="020B0503020204020204" pitchFamily="34" charset="-122"/>
              <a:ea typeface="微软雅黑" panose="020B0503020204020204" pitchFamily="34" charset="-122"/>
            </a:endParaRPr>
          </a:p>
        </p:txBody>
      </p:sp>
      <p:sp>
        <p:nvSpPr>
          <p:cNvPr id="24" name="矩形 23"/>
          <p:cNvSpPr/>
          <p:nvPr/>
        </p:nvSpPr>
        <p:spPr>
          <a:xfrm>
            <a:off x="8250684" y="2469033"/>
            <a:ext cx="1770744" cy="2946873"/>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spcBef>
                <a:spcPts val="1200"/>
              </a:spcBef>
            </a:pPr>
            <a:r>
              <a:rPr lang="en-US" altLang="zh-CN" sz="2400" smtClean="0">
                <a:latin typeface="微软雅黑" panose="020B0503020204020204" pitchFamily="34" charset="-122"/>
                <a:ea typeface="微软雅黑" panose="020B0503020204020204" pitchFamily="34" charset="-122"/>
              </a:rPr>
              <a:t>Market demand</a:t>
            </a:r>
            <a:endParaRPr lang="en-US" altLang="zh-CN" sz="2400" dirty="0" smtClean="0">
              <a:latin typeface="微软雅黑" panose="020B0503020204020204" pitchFamily="34" charset="-122"/>
              <a:ea typeface="微软雅黑" panose="020B0503020204020204" pitchFamily="34" charset="-122"/>
            </a:endParaRPr>
          </a:p>
          <a:p>
            <a:pPr algn="ctr">
              <a:spcBef>
                <a:spcPts val="1200"/>
              </a:spcBef>
            </a:pPr>
            <a:endParaRPr lang="en-US" altLang="zh-CN" sz="2400" dirty="0">
              <a:latin typeface="微软雅黑" panose="020B0503020204020204" pitchFamily="34" charset="-122"/>
              <a:ea typeface="微软雅黑" panose="020B0503020204020204" pitchFamily="34" charset="-122"/>
            </a:endParaRPr>
          </a:p>
          <a:p>
            <a:pPr algn="ctr">
              <a:spcBef>
                <a:spcPts val="1200"/>
              </a:spcBef>
            </a:pPr>
            <a:r>
              <a:rPr lang="en-US" altLang="zh-CN" sz="2400" smtClean="0">
                <a:latin typeface="微软雅黑" panose="020B0503020204020204" pitchFamily="34" charset="-122"/>
                <a:ea typeface="微软雅黑" panose="020B0503020204020204" pitchFamily="34" charset="-122"/>
              </a:rPr>
              <a:t>Profit condition</a:t>
            </a:r>
            <a:endParaRPr lang="zh-CN" altLang="en-US" sz="2400"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90533" y="138487"/>
            <a:ext cx="6014815" cy="712539"/>
            <a:chOff x="-90533" y="138487"/>
            <a:chExt cx="6014815" cy="712539"/>
          </a:xfrm>
        </p:grpSpPr>
        <p:sp>
          <p:nvSpPr>
            <p:cNvPr id="26" name="TextBox 1"/>
            <p:cNvSpPr>
              <a:spLocks noChangeArrowheads="1"/>
            </p:cNvSpPr>
            <p:nvPr/>
          </p:nvSpPr>
          <p:spPr bwMode="auto">
            <a:xfrm>
              <a:off x="2238641" y="266251"/>
              <a:ext cx="36856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smtClean="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rPr>
                <a:t>Problem Analysis</a:t>
              </a:r>
              <a:endParaRPr lang="zh-CN" altLang="en-US" sz="3200" b="1" dirty="0">
                <a:solidFill>
                  <a:srgbClr val="89C4F4"/>
                </a:solidFill>
                <a:effectLst>
                  <a:outerShdw blurRad="38100" dist="38100" dir="2700000" algn="tl">
                    <a:srgbClr val="000000">
                      <a:alpha val="43137"/>
                    </a:srgbClr>
                  </a:outerShdw>
                </a:effectLst>
                <a:latin typeface="Microsoft New Tai Lue" panose="020B0502040204020203" pitchFamily="34" charset="0"/>
                <a:ea typeface="微软雅黑" panose="020B0503020204020204" pitchFamily="34" charset="-122"/>
                <a:sym typeface="Microsoft New Tai Lue" panose="020B0502040204020203" pitchFamily="34" charset="0"/>
              </a:endParaRPr>
            </a:p>
          </p:txBody>
        </p:sp>
        <p:sp>
          <p:nvSpPr>
            <p:cNvPr id="27" name="矩形 26"/>
            <p:cNvSpPr/>
            <p:nvPr/>
          </p:nvSpPr>
          <p:spPr>
            <a:xfrm>
              <a:off x="-90533" y="263574"/>
              <a:ext cx="1303697" cy="511301"/>
            </a:xfrm>
            <a:prstGeom prst="rect">
              <a:avLst/>
            </a:prstGeom>
            <a:solidFill>
              <a:srgbClr val="89C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347" y="138487"/>
              <a:ext cx="471027" cy="636388"/>
            </a:xfrm>
            <a:prstGeom prst="rect">
              <a:avLst/>
            </a:prstGeom>
          </p:spPr>
        </p:pic>
      </p:grpSp>
    </p:spTree>
    <p:extLst>
      <p:ext uri="{BB962C8B-B14F-4D97-AF65-F5344CB8AC3E}">
        <p14:creationId xmlns:p14="http://schemas.microsoft.com/office/powerpoint/2010/main" val="2186402061"/>
      </p:ext>
    </p:extLst>
  </p:cSld>
  <p:clrMapOvr>
    <a:masterClrMapping/>
  </p:clrMapOvr>
  <mc:AlternateContent xmlns:mc="http://schemas.openxmlformats.org/markup-compatibility/2006" xmlns:p14="http://schemas.microsoft.com/office/powerpoint/2010/main">
    <mc:Choice Requires="p14">
      <p:transition>
        <p14:prism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20" grpId="0" animBg="1"/>
      <p:bldP spid="21" grpId="0" animBg="1"/>
      <p:bldP spid="22" grpId="0" animBg="1"/>
      <p:bldP spid="23" grpId="0" animBg="1"/>
      <p:bldP spid="2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3758</TotalTime>
  <Words>2172</Words>
  <Application>Microsoft Office PowerPoint</Application>
  <PresentationFormat>宽屏</PresentationFormat>
  <Paragraphs>299</Paragraphs>
  <Slides>25</Slides>
  <Notes>23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Adobe 楷体 Std R</vt:lpstr>
      <vt:lpstr>方正舒体</vt:lpstr>
      <vt:lpstr>黑体</vt:lpstr>
      <vt:lpstr>华文行楷</vt:lpstr>
      <vt:lpstr>宋体</vt:lpstr>
      <vt:lpstr>微软雅黑</vt:lpstr>
      <vt:lpstr>Algerian</vt:lpstr>
      <vt:lpstr>Arial</vt:lpstr>
      <vt:lpstr>Calibri</vt:lpstr>
      <vt:lpstr>Estrangelo Edessa</vt:lpstr>
      <vt:lpstr>Microsoft New Tai Lue</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杨鑫</dc:creator>
  <cp:lastModifiedBy>杨鑫</cp:lastModifiedBy>
  <cp:revision>716</cp:revision>
  <dcterms:created xsi:type="dcterms:W3CDTF">2015-01-17T01:53:35Z</dcterms:created>
  <dcterms:modified xsi:type="dcterms:W3CDTF">2015-07-14T06:38:45Z</dcterms:modified>
</cp:coreProperties>
</file>