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22"/>
  </p:notesMasterIdLst>
  <p:sldIdLst>
    <p:sldId id="289" r:id="rId2"/>
    <p:sldId id="290" r:id="rId3"/>
    <p:sldId id="303" r:id="rId4"/>
    <p:sldId id="307" r:id="rId5"/>
    <p:sldId id="300" r:id="rId6"/>
    <p:sldId id="293" r:id="rId7"/>
    <p:sldId id="308" r:id="rId8"/>
    <p:sldId id="350" r:id="rId9"/>
    <p:sldId id="328" r:id="rId10"/>
    <p:sldId id="349" r:id="rId11"/>
    <p:sldId id="326" r:id="rId12"/>
    <p:sldId id="263" r:id="rId13"/>
    <p:sldId id="284" r:id="rId14"/>
    <p:sldId id="320" r:id="rId15"/>
    <p:sldId id="322" r:id="rId16"/>
    <p:sldId id="325" r:id="rId17"/>
    <p:sldId id="344" r:id="rId18"/>
    <p:sldId id="316" r:id="rId19"/>
    <p:sldId id="257" r:id="rId20"/>
    <p:sldId id="3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262" autoAdjust="0"/>
  </p:normalViewPr>
  <p:slideViewPr>
    <p:cSldViewPr snapToGrid="0">
      <p:cViewPr varScale="1">
        <p:scale>
          <a:sx n="90" d="100"/>
          <a:sy n="90" d="100"/>
        </p:scale>
        <p:origin x="102" y="684"/>
      </p:cViewPr>
      <p:guideLst/>
    </p:cSldViewPr>
  </p:slideViewPr>
  <p:notesTextViewPr>
    <p:cViewPr>
      <p:scale>
        <a:sx n="1" d="1"/>
        <a:sy n="1" d="1"/>
      </p:scale>
      <p:origin x="0" y="0"/>
    </p:cViewPr>
  </p:notesTextViewPr>
  <p:sorterViewPr>
    <p:cViewPr>
      <p:scale>
        <a:sx n="100" d="100"/>
        <a:sy n="100" d="100"/>
      </p:scale>
      <p:origin x="0" y="-33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747F6-5D2E-43F7-B26D-55AB4266FB58}"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045CF-BB78-47E7-AD29-455C81C8F12D}" type="slidenum">
              <a:rPr lang="en-US" smtClean="0"/>
              <a:t>‹#›</a:t>
            </a:fld>
            <a:endParaRPr lang="en-US"/>
          </a:p>
        </p:txBody>
      </p:sp>
    </p:spTree>
    <p:extLst>
      <p:ext uri="{BB962C8B-B14F-4D97-AF65-F5344CB8AC3E}">
        <p14:creationId xmlns:p14="http://schemas.microsoft.com/office/powerpoint/2010/main" val="307883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D09EAE9-B1C4-484C-ACE6-7808F660DC3C}" type="slidenum">
              <a:rPr lang="en-US" altLang="en-US" sz="1300" smtClean="0"/>
              <a:pPr>
                <a:spcBef>
                  <a:spcPct val="0"/>
                </a:spcBef>
              </a:pPr>
              <a:t>1</a:t>
            </a:fld>
            <a:endParaRPr lang="en-US" altLang="en-US" sz="1300" smtClean="0"/>
          </a:p>
        </p:txBody>
      </p:sp>
      <p:sp>
        <p:nvSpPr>
          <p:cNvPr id="1536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4C38CC9-3B29-48C0-AE21-E7459BFFA8A0}" type="datetime6">
              <a:rPr lang="en-US" altLang="en-US" sz="1300" smtClean="0"/>
              <a:pPr>
                <a:spcBef>
                  <a:spcPct val="0"/>
                </a:spcBef>
              </a:pPr>
              <a:t>March 18</a:t>
            </a:fld>
            <a:endParaRPr lang="en-US" altLang="en-US" sz="1300" smtClean="0"/>
          </a:p>
        </p:txBody>
      </p:sp>
    </p:spTree>
    <p:extLst>
      <p:ext uri="{BB962C8B-B14F-4D97-AF65-F5344CB8AC3E}">
        <p14:creationId xmlns:p14="http://schemas.microsoft.com/office/powerpoint/2010/main" val="3648842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045CF-BB78-47E7-AD29-455C81C8F12D}" type="slidenum">
              <a:rPr lang="en-US" smtClean="0"/>
              <a:t>18</a:t>
            </a:fld>
            <a:endParaRPr lang="en-US"/>
          </a:p>
        </p:txBody>
      </p:sp>
    </p:spTree>
    <p:extLst>
      <p:ext uri="{BB962C8B-B14F-4D97-AF65-F5344CB8AC3E}">
        <p14:creationId xmlns:p14="http://schemas.microsoft.com/office/powerpoint/2010/main" val="377491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B66CFCE-7BE7-4EDB-AE17-019EC81874B4}" type="slidenum">
              <a:rPr lang="en-US" altLang="en-US" sz="1300" smtClean="0"/>
              <a:pPr>
                <a:spcBef>
                  <a:spcPct val="0"/>
                </a:spcBef>
              </a:pPr>
              <a:t>20</a:t>
            </a:fld>
            <a:endParaRPr lang="en-US" altLang="en-US" sz="1300" smtClean="0"/>
          </a:p>
        </p:txBody>
      </p:sp>
      <p:sp>
        <p:nvSpPr>
          <p:cNvPr id="8090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B07D62C-2AF4-4E47-BF7A-65A40C4BD06B}" type="datetime6">
              <a:rPr lang="en-US" altLang="en-US" sz="1300" smtClean="0"/>
              <a:pPr>
                <a:spcBef>
                  <a:spcPct val="0"/>
                </a:spcBef>
              </a:pPr>
              <a:t>March 18</a:t>
            </a:fld>
            <a:endParaRPr lang="en-US" altLang="en-US" sz="1300" smtClean="0"/>
          </a:p>
        </p:txBody>
      </p:sp>
    </p:spTree>
    <p:extLst>
      <p:ext uri="{BB962C8B-B14F-4D97-AF65-F5344CB8AC3E}">
        <p14:creationId xmlns:p14="http://schemas.microsoft.com/office/powerpoint/2010/main" val="3407125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97DD3EE-69BF-4867-B816-05871249F89E}" type="slidenum">
              <a:rPr lang="en-US" altLang="en-US" sz="1300" smtClean="0"/>
              <a:pPr>
                <a:spcBef>
                  <a:spcPct val="0"/>
                </a:spcBef>
              </a:pPr>
              <a:t>2</a:t>
            </a:fld>
            <a:endParaRPr lang="en-US" altLang="en-US" sz="1300" smtClean="0"/>
          </a:p>
        </p:txBody>
      </p:sp>
      <p:sp>
        <p:nvSpPr>
          <p:cNvPr id="1741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7D42873-1118-4E5C-AE3F-78EFE82A9A60}" type="datetime6">
              <a:rPr lang="en-US" altLang="en-US" sz="1300" smtClean="0"/>
              <a:pPr>
                <a:spcBef>
                  <a:spcPct val="0"/>
                </a:spcBef>
              </a:pPr>
              <a:t>March 18</a:t>
            </a:fld>
            <a:endParaRPr lang="en-US" altLang="en-US" sz="1300" smtClean="0"/>
          </a:p>
        </p:txBody>
      </p:sp>
    </p:spTree>
    <p:extLst>
      <p:ext uri="{BB962C8B-B14F-4D97-AF65-F5344CB8AC3E}">
        <p14:creationId xmlns:p14="http://schemas.microsoft.com/office/powerpoint/2010/main" val="251816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045CF-BB78-47E7-AD29-455C81C8F12D}" type="slidenum">
              <a:rPr lang="en-US" smtClean="0"/>
              <a:t>3</a:t>
            </a:fld>
            <a:endParaRPr lang="en-US"/>
          </a:p>
        </p:txBody>
      </p:sp>
    </p:spTree>
    <p:extLst>
      <p:ext uri="{BB962C8B-B14F-4D97-AF65-F5344CB8AC3E}">
        <p14:creationId xmlns:p14="http://schemas.microsoft.com/office/powerpoint/2010/main" val="2347795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4680E70-7458-471B-A646-96AA2BF0443A}" type="slidenum">
              <a:rPr lang="en-US" altLang="en-US" sz="1300" smtClean="0"/>
              <a:pPr>
                <a:spcBef>
                  <a:spcPct val="0"/>
                </a:spcBef>
              </a:pPr>
              <a:t>5</a:t>
            </a:fld>
            <a:endParaRPr lang="en-US" altLang="en-US" sz="1300" smtClean="0"/>
          </a:p>
        </p:txBody>
      </p:sp>
      <p:sp>
        <p:nvSpPr>
          <p:cNvPr id="3789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9519283-8F1C-4D50-B853-692CF72CAE28}" type="datetime6">
              <a:rPr lang="en-US" altLang="en-US" sz="1300" smtClean="0"/>
              <a:pPr>
                <a:spcBef>
                  <a:spcPct val="0"/>
                </a:spcBef>
              </a:pPr>
              <a:t>March 18</a:t>
            </a:fld>
            <a:endParaRPr lang="en-US" altLang="en-US" sz="1300" smtClean="0"/>
          </a:p>
        </p:txBody>
      </p:sp>
    </p:spTree>
    <p:extLst>
      <p:ext uri="{BB962C8B-B14F-4D97-AF65-F5344CB8AC3E}">
        <p14:creationId xmlns:p14="http://schemas.microsoft.com/office/powerpoint/2010/main" val="1184921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EF3A461-8BD0-4F7F-A10E-F9C1CE926837}" type="slidenum">
              <a:rPr lang="en-US" altLang="en-US" sz="1300" smtClean="0"/>
              <a:pPr>
                <a:spcBef>
                  <a:spcPct val="0"/>
                </a:spcBef>
              </a:pPr>
              <a:t>6</a:t>
            </a:fld>
            <a:endParaRPr lang="en-US" altLang="en-US" sz="1300" smtClean="0"/>
          </a:p>
        </p:txBody>
      </p:sp>
      <p:sp>
        <p:nvSpPr>
          <p:cNvPr id="23557"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7B43BD7-AFB4-4EED-BF73-7E8D89AC7605}" type="datetime6">
              <a:rPr lang="en-US" altLang="en-US" sz="1300" smtClean="0"/>
              <a:pPr>
                <a:spcBef>
                  <a:spcPct val="0"/>
                </a:spcBef>
              </a:pPr>
              <a:t>March 18</a:t>
            </a:fld>
            <a:endParaRPr lang="en-US" altLang="en-US" sz="1300" smtClean="0"/>
          </a:p>
        </p:txBody>
      </p:sp>
    </p:spTree>
    <p:extLst>
      <p:ext uri="{BB962C8B-B14F-4D97-AF65-F5344CB8AC3E}">
        <p14:creationId xmlns:p14="http://schemas.microsoft.com/office/powerpoint/2010/main" val="93494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887F584-05F1-416D-BB50-33835317B9F6}" type="slidenum">
              <a:rPr lang="en-US" altLang="en-US" sz="1200"/>
              <a:pPr eaLnBrk="1" hangingPunct="1"/>
              <a:t>7</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399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78FF055-9B23-48C0-88B7-94D2063C69DB}" type="slidenum">
              <a:rPr lang="en-US" altLang="en-US" sz="1300" smtClean="0"/>
              <a:pPr>
                <a:spcBef>
                  <a:spcPct val="0"/>
                </a:spcBef>
              </a:pPr>
              <a:t>9</a:t>
            </a:fld>
            <a:endParaRPr lang="en-US" altLang="en-US" sz="1300" smtClean="0"/>
          </a:p>
        </p:txBody>
      </p:sp>
      <p:sp>
        <p:nvSpPr>
          <p:cNvPr id="5837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A9EBAA8-CF07-423E-833C-F0D6A0D114DD}" type="datetime6">
              <a:rPr lang="en-US" altLang="en-US" sz="1300" smtClean="0"/>
              <a:pPr>
                <a:spcBef>
                  <a:spcPct val="0"/>
                </a:spcBef>
              </a:pPr>
              <a:t>March 18</a:t>
            </a:fld>
            <a:endParaRPr lang="en-US" altLang="en-US" sz="1300" smtClean="0"/>
          </a:p>
        </p:txBody>
      </p:sp>
    </p:spTree>
    <p:extLst>
      <p:ext uri="{BB962C8B-B14F-4D97-AF65-F5344CB8AC3E}">
        <p14:creationId xmlns:p14="http://schemas.microsoft.com/office/powerpoint/2010/main" val="215466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22</a:t>
            </a:r>
            <a:r>
              <a:rPr lang="en-US" baseline="0" dirty="0" smtClean="0"/>
              <a:t> (red-red) x 10 (multiplier brown) = 220 ohms,  +/-5% tolerance (gold band)</a:t>
            </a:r>
          </a:p>
          <a:p>
            <a:r>
              <a:rPr lang="en-US" baseline="0" dirty="0" smtClean="0"/>
              <a:t>It can be hard to tell which side to start from on some resistors. Gold and silver colors are only used for tolerance, and are the most common tolerances, so if present that can help make it clearer where </a:t>
            </a:r>
            <a:r>
              <a:rPr lang="en-US" baseline="0" smtClean="0"/>
              <a:t>to start from.</a:t>
            </a:r>
            <a:endParaRPr lang="en-US" dirty="0"/>
          </a:p>
        </p:txBody>
      </p:sp>
      <p:sp>
        <p:nvSpPr>
          <p:cNvPr id="4" name="Slide Number Placeholder 3"/>
          <p:cNvSpPr>
            <a:spLocks noGrp="1"/>
          </p:cNvSpPr>
          <p:nvPr>
            <p:ph type="sldNum" sz="quarter" idx="10"/>
          </p:nvPr>
        </p:nvSpPr>
        <p:spPr/>
        <p:txBody>
          <a:bodyPr/>
          <a:lstStyle/>
          <a:p>
            <a:fld id="{DDE045CF-BB78-47E7-AD29-455C81C8F12D}" type="slidenum">
              <a:rPr lang="en-US" smtClean="0"/>
              <a:t>10</a:t>
            </a:fld>
            <a:endParaRPr lang="en-US"/>
          </a:p>
        </p:txBody>
      </p:sp>
    </p:spTree>
    <p:extLst>
      <p:ext uri="{BB962C8B-B14F-4D97-AF65-F5344CB8AC3E}">
        <p14:creationId xmlns:p14="http://schemas.microsoft.com/office/powerpoint/2010/main" val="2616380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C5CC710-4CFA-4A85-AC6D-A16E46D366DD}" type="slidenum">
              <a:rPr lang="en-US" altLang="en-US" sz="1300" smtClean="0"/>
              <a:pPr>
                <a:spcBef>
                  <a:spcPct val="0"/>
                </a:spcBef>
              </a:pPr>
              <a:t>11</a:t>
            </a:fld>
            <a:endParaRPr lang="en-US" altLang="en-US" sz="1300" smtClean="0"/>
          </a:p>
        </p:txBody>
      </p:sp>
      <p:sp>
        <p:nvSpPr>
          <p:cNvPr id="54277"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D9A37A8-65AE-49D4-B9B3-61AB2D82809D}" type="datetime6">
              <a:rPr lang="en-US" altLang="en-US" sz="1300" smtClean="0"/>
              <a:pPr>
                <a:spcBef>
                  <a:spcPct val="0"/>
                </a:spcBef>
              </a:pPr>
              <a:t>March 18</a:t>
            </a:fld>
            <a:endParaRPr lang="en-US" altLang="en-US" sz="1300" smtClean="0"/>
          </a:p>
        </p:txBody>
      </p:sp>
    </p:spTree>
    <p:extLst>
      <p:ext uri="{BB962C8B-B14F-4D97-AF65-F5344CB8AC3E}">
        <p14:creationId xmlns:p14="http://schemas.microsoft.com/office/powerpoint/2010/main" val="265605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B8EBEF-D35C-428F-9E4B-925AB2B9BC79}"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79C-6366-4780-B008-9388AC99C4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53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B8EBEF-D35C-428F-9E4B-925AB2B9BC79}"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79C-6366-4780-B008-9388AC99C48B}" type="slidenum">
              <a:rPr lang="en-US" smtClean="0"/>
              <a:t>‹#›</a:t>
            </a:fld>
            <a:endParaRPr lang="en-US"/>
          </a:p>
        </p:txBody>
      </p:sp>
    </p:spTree>
    <p:extLst>
      <p:ext uri="{BB962C8B-B14F-4D97-AF65-F5344CB8AC3E}">
        <p14:creationId xmlns:p14="http://schemas.microsoft.com/office/powerpoint/2010/main" val="77130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B8EBEF-D35C-428F-9E4B-925AB2B9BC79}"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79C-6366-4780-B008-9388AC99C48B}" type="slidenum">
              <a:rPr lang="en-US" smtClean="0"/>
              <a:t>‹#›</a:t>
            </a:fld>
            <a:endParaRPr lang="en-US"/>
          </a:p>
        </p:txBody>
      </p:sp>
    </p:spTree>
    <p:extLst>
      <p:ext uri="{BB962C8B-B14F-4D97-AF65-F5344CB8AC3E}">
        <p14:creationId xmlns:p14="http://schemas.microsoft.com/office/powerpoint/2010/main" val="719834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9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endParaRPr lang="en-US" altLang="en-US"/>
          </a:p>
        </p:txBody>
      </p:sp>
      <p:sp>
        <p:nvSpPr>
          <p:cNvPr id="7" name="Rectangle 5"/>
          <p:cNvSpPr>
            <a:spLocks noGrp="1" noChangeArrowheads="1"/>
          </p:cNvSpPr>
          <p:nvPr>
            <p:ph type="ftr" sz="quarter" idx="11"/>
          </p:nvPr>
        </p:nvSpPr>
        <p:spPr>
          <a:ln/>
        </p:spPr>
        <p:txBody>
          <a:bodyPr/>
          <a:lstStyle>
            <a:lvl1pPr>
              <a:defRPr/>
            </a:lvl1pPr>
          </a:lstStyle>
          <a:p>
            <a:endParaRPr lang="en-US" altLang="en-US"/>
          </a:p>
        </p:txBody>
      </p:sp>
      <p:sp>
        <p:nvSpPr>
          <p:cNvPr id="8" name="Rectangle 6"/>
          <p:cNvSpPr>
            <a:spLocks noGrp="1" noChangeArrowheads="1"/>
          </p:cNvSpPr>
          <p:nvPr>
            <p:ph type="sldNum" sz="quarter" idx="12"/>
          </p:nvPr>
        </p:nvSpPr>
        <p:spPr>
          <a:ln/>
        </p:spPr>
        <p:txBody>
          <a:bodyPr/>
          <a:lstStyle>
            <a:lvl1pPr>
              <a:defRPr/>
            </a:lvl1pPr>
          </a:lstStyle>
          <a:p>
            <a:fld id="{89F378EA-71F5-4222-8FC1-0E74DE4233C2}" type="slidenum">
              <a:rPr lang="en-US" altLang="en-US"/>
              <a:pPr/>
              <a:t>‹#›</a:t>
            </a:fld>
            <a:endParaRPr lang="en-US" altLang="en-US"/>
          </a:p>
        </p:txBody>
      </p:sp>
    </p:spTree>
    <p:extLst>
      <p:ext uri="{BB962C8B-B14F-4D97-AF65-F5344CB8AC3E}">
        <p14:creationId xmlns:p14="http://schemas.microsoft.com/office/powerpoint/2010/main" val="197458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B8EBEF-D35C-428F-9E4B-925AB2B9BC79}"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79C-6366-4780-B008-9388AC99C48B}" type="slidenum">
              <a:rPr lang="en-US" smtClean="0"/>
              <a:t>‹#›</a:t>
            </a:fld>
            <a:endParaRPr lang="en-US"/>
          </a:p>
        </p:txBody>
      </p:sp>
    </p:spTree>
    <p:extLst>
      <p:ext uri="{BB962C8B-B14F-4D97-AF65-F5344CB8AC3E}">
        <p14:creationId xmlns:p14="http://schemas.microsoft.com/office/powerpoint/2010/main" val="80149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B8EBEF-D35C-428F-9E4B-925AB2B9BC79}"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79C-6366-4780-B008-9388AC99C4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73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8EBEF-D35C-428F-9E4B-925AB2B9BC79}"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5D79C-6366-4780-B008-9388AC99C48B}" type="slidenum">
              <a:rPr lang="en-US" smtClean="0"/>
              <a:t>‹#›</a:t>
            </a:fld>
            <a:endParaRPr lang="en-US"/>
          </a:p>
        </p:txBody>
      </p:sp>
    </p:spTree>
    <p:extLst>
      <p:ext uri="{BB962C8B-B14F-4D97-AF65-F5344CB8AC3E}">
        <p14:creationId xmlns:p14="http://schemas.microsoft.com/office/powerpoint/2010/main" val="213917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B8EBEF-D35C-428F-9E4B-925AB2B9BC79}"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5D79C-6366-4780-B008-9388AC99C48B}" type="slidenum">
              <a:rPr lang="en-US" smtClean="0"/>
              <a:t>‹#›</a:t>
            </a:fld>
            <a:endParaRPr lang="en-US"/>
          </a:p>
        </p:txBody>
      </p:sp>
    </p:spTree>
    <p:extLst>
      <p:ext uri="{BB962C8B-B14F-4D97-AF65-F5344CB8AC3E}">
        <p14:creationId xmlns:p14="http://schemas.microsoft.com/office/powerpoint/2010/main" val="84664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B8EBEF-D35C-428F-9E4B-925AB2B9BC79}"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55D79C-6366-4780-B008-9388AC99C48B}" type="slidenum">
              <a:rPr lang="en-US" smtClean="0"/>
              <a:t>‹#›</a:t>
            </a:fld>
            <a:endParaRPr lang="en-US"/>
          </a:p>
        </p:txBody>
      </p:sp>
    </p:spTree>
    <p:extLst>
      <p:ext uri="{BB962C8B-B14F-4D97-AF65-F5344CB8AC3E}">
        <p14:creationId xmlns:p14="http://schemas.microsoft.com/office/powerpoint/2010/main" val="117095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B8EBEF-D35C-428F-9E4B-925AB2B9BC79}" type="datetimeFigureOut">
              <a:rPr lang="en-US" smtClean="0"/>
              <a:t>3/13/2018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55D79C-6366-4780-B008-9388AC99C48B}" type="slidenum">
              <a:rPr lang="en-US" smtClean="0"/>
              <a:t>‹#›</a:t>
            </a:fld>
            <a:endParaRPr lang="en-US"/>
          </a:p>
        </p:txBody>
      </p:sp>
    </p:spTree>
    <p:extLst>
      <p:ext uri="{BB962C8B-B14F-4D97-AF65-F5344CB8AC3E}">
        <p14:creationId xmlns:p14="http://schemas.microsoft.com/office/powerpoint/2010/main" val="248668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B8EBEF-D35C-428F-9E4B-925AB2B9BC79}" type="datetimeFigureOut">
              <a:rPr lang="en-US" smtClean="0"/>
              <a:t>3/13/2018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5D79C-6366-4780-B008-9388AC99C48B}" type="slidenum">
              <a:rPr lang="en-US" smtClean="0"/>
              <a:t>‹#›</a:t>
            </a:fld>
            <a:endParaRPr lang="en-US"/>
          </a:p>
        </p:txBody>
      </p:sp>
    </p:spTree>
    <p:extLst>
      <p:ext uri="{BB962C8B-B14F-4D97-AF65-F5344CB8AC3E}">
        <p14:creationId xmlns:p14="http://schemas.microsoft.com/office/powerpoint/2010/main" val="363667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B8EBEF-D35C-428F-9E4B-925AB2B9BC79}"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5D79C-6366-4780-B008-9388AC99C48B}" type="slidenum">
              <a:rPr lang="en-US" smtClean="0"/>
              <a:t>‹#›</a:t>
            </a:fld>
            <a:endParaRPr lang="en-US"/>
          </a:p>
        </p:txBody>
      </p:sp>
    </p:spTree>
    <p:extLst>
      <p:ext uri="{BB962C8B-B14F-4D97-AF65-F5344CB8AC3E}">
        <p14:creationId xmlns:p14="http://schemas.microsoft.com/office/powerpoint/2010/main" val="266542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B8EBEF-D35C-428F-9E4B-925AB2B9BC79}" type="datetimeFigureOut">
              <a:rPr lang="en-US" smtClean="0"/>
              <a:t>3/13/2018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55D79C-6366-4780-B008-9388AC99C4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7463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eaLnBrk="1" hangingPunct="1"/>
            <a:r>
              <a:rPr lang="en-IE" altLang="en-US" b="1" dirty="0" smtClean="0">
                <a:ea typeface="ＭＳ Ｐゴシック" panose="020B0600070205080204" pitchFamily="34" charset="-128"/>
              </a:rPr>
              <a:t>What is Electricity?</a:t>
            </a:r>
            <a:endParaRPr lang="en-US" altLang="en-US" b="1" dirty="0">
              <a:ea typeface="ＭＳ Ｐゴシック" panose="020B0600070205080204" pitchFamily="34" charset="-128"/>
            </a:endParaRPr>
          </a:p>
        </p:txBody>
      </p:sp>
      <p:sp>
        <p:nvSpPr>
          <p:cNvPr id="14339" name="Content Placeholder 2"/>
          <p:cNvSpPr>
            <a:spLocks noGrp="1"/>
          </p:cNvSpPr>
          <p:nvPr>
            <p:ph idx="1"/>
          </p:nvPr>
        </p:nvSpPr>
        <p:spPr/>
        <p:txBody>
          <a:bodyPr>
            <a:normAutofit/>
          </a:bodyPr>
          <a:lstStyle/>
          <a:p>
            <a:pPr eaLnBrk="1" hangingPunct="1"/>
            <a:r>
              <a:rPr lang="en-IE" altLang="en-US" dirty="0" smtClean="0">
                <a:ea typeface="ＭＳ Ｐゴシック" panose="020B0600070205080204" pitchFamily="34" charset="-128"/>
              </a:rPr>
              <a:t>Electricity is the flow of tiny charged particles called electrons.</a:t>
            </a:r>
          </a:p>
          <a:p>
            <a:pPr eaLnBrk="1" hangingPunct="1"/>
            <a:r>
              <a:rPr lang="en-IE" altLang="en-US" dirty="0" smtClean="0">
                <a:ea typeface="ＭＳ Ｐゴシック" panose="020B0600070205080204" pitchFamily="34" charset="-128"/>
              </a:rPr>
              <a:t>Electrons are present in all substances, but in some materials they are not free to move.</a:t>
            </a:r>
            <a:r>
              <a:rPr lang="en-US" altLang="en-US" dirty="0" smtClean="0">
                <a:ea typeface="ＭＳ Ｐゴシック" panose="020B0600070205080204" pitchFamily="34" charset="-128"/>
              </a:rPr>
              <a:t> These substances are known as </a:t>
            </a:r>
            <a:r>
              <a:rPr lang="en-US" altLang="en-US" dirty="0" smtClean="0">
                <a:solidFill>
                  <a:srgbClr val="C00000"/>
                </a:solidFill>
                <a:ea typeface="ＭＳ Ｐゴシック" panose="020B0600070205080204" pitchFamily="34" charset="-128"/>
              </a:rPr>
              <a:t>insulators</a:t>
            </a:r>
            <a:r>
              <a:rPr lang="en-US" altLang="en-US" dirty="0" smtClean="0">
                <a:ea typeface="ＭＳ Ｐゴシック" panose="020B0600070205080204" pitchFamily="34" charset="-128"/>
              </a:rPr>
              <a:t>.</a:t>
            </a:r>
          </a:p>
          <a:p>
            <a:pPr eaLnBrk="1" hangingPunct="1"/>
            <a:r>
              <a:rPr lang="en-IE" altLang="en-US" dirty="0" smtClean="0">
                <a:ea typeface="ＭＳ Ｐゴシック" panose="020B0600070205080204" pitchFamily="34" charset="-128"/>
              </a:rPr>
              <a:t>Substances which permit the flow of electricity are called </a:t>
            </a:r>
            <a:r>
              <a:rPr lang="en-IE" altLang="en-US" dirty="0" smtClean="0">
                <a:solidFill>
                  <a:srgbClr val="C00000"/>
                </a:solidFill>
                <a:ea typeface="ＭＳ Ｐゴシック" panose="020B0600070205080204" pitchFamily="34" charset="-128"/>
              </a:rPr>
              <a:t>conductors</a:t>
            </a:r>
            <a:r>
              <a:rPr lang="en-IE" altLang="en-US" dirty="0" smtClean="0">
                <a:ea typeface="ＭＳ Ｐゴシック" panose="020B0600070205080204" pitchFamily="34" charset="-128"/>
              </a:rPr>
              <a:t>.</a:t>
            </a:r>
          </a:p>
          <a:p>
            <a:r>
              <a:rPr lang="en-IE" altLang="en-US" dirty="0">
                <a:ea typeface="ＭＳ Ｐゴシック" panose="020B0600070205080204" pitchFamily="34" charset="-128"/>
              </a:rPr>
              <a:t>There are three basic electrical characteristics that come into play in every circuit:</a:t>
            </a:r>
          </a:p>
          <a:p>
            <a:pPr lvl="1"/>
            <a:r>
              <a:rPr lang="en-IE" altLang="en-US" dirty="0" smtClean="0">
                <a:solidFill>
                  <a:srgbClr val="C00000"/>
                </a:solidFill>
                <a:ea typeface="ＭＳ Ｐゴシック" panose="020B0600070205080204" pitchFamily="34" charset="-128"/>
              </a:rPr>
              <a:t>Voltage</a:t>
            </a:r>
            <a:endParaRPr lang="en-IE" altLang="en-US" dirty="0">
              <a:solidFill>
                <a:srgbClr val="C00000"/>
              </a:solidFill>
              <a:ea typeface="ＭＳ Ｐゴシック" panose="020B0600070205080204" pitchFamily="34" charset="-128"/>
            </a:endParaRPr>
          </a:p>
          <a:p>
            <a:pPr lvl="1"/>
            <a:r>
              <a:rPr lang="en-IE" altLang="en-US" dirty="0" smtClean="0">
                <a:solidFill>
                  <a:srgbClr val="C00000"/>
                </a:solidFill>
                <a:ea typeface="ＭＳ Ｐゴシック" panose="020B0600070205080204" pitchFamily="34" charset="-128"/>
              </a:rPr>
              <a:t>Current</a:t>
            </a:r>
            <a:endParaRPr lang="en-IE" altLang="en-US" dirty="0">
              <a:solidFill>
                <a:srgbClr val="C00000"/>
              </a:solidFill>
              <a:ea typeface="ＭＳ Ｐゴシック" panose="020B0600070205080204" pitchFamily="34" charset="-128"/>
            </a:endParaRPr>
          </a:p>
          <a:p>
            <a:pPr lvl="1"/>
            <a:r>
              <a:rPr lang="en-IE" altLang="en-US" dirty="0" smtClean="0">
                <a:solidFill>
                  <a:srgbClr val="C00000"/>
                </a:solidFill>
                <a:ea typeface="ＭＳ Ｐゴシック" panose="020B0600070205080204" pitchFamily="34" charset="-128"/>
              </a:rPr>
              <a:t>Resistance</a:t>
            </a:r>
            <a:endParaRPr lang="en-IE" altLang="en-US" dirty="0">
              <a:solidFill>
                <a:srgbClr val="C00000"/>
              </a:solidFill>
              <a:ea typeface="ＭＳ Ｐゴシック" panose="020B0600070205080204" pitchFamily="34" charset="-128"/>
            </a:endParaRPr>
          </a:p>
          <a:p>
            <a:pPr eaLnBrk="1" hangingPunct="1"/>
            <a:endParaRPr lang="en-IE" altLang="en-US" dirty="0" smtClean="0">
              <a:ea typeface="ＭＳ Ｐゴシック" panose="020B0600070205080204" pitchFamily="34" charset="-128"/>
            </a:endParaRPr>
          </a:p>
        </p:txBody>
      </p:sp>
    </p:spTree>
    <p:extLst>
      <p:ext uri="{BB962C8B-B14F-4D97-AF65-F5344CB8AC3E}">
        <p14:creationId xmlns:p14="http://schemas.microsoft.com/office/powerpoint/2010/main" val="1013427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resistance?</a:t>
            </a:r>
            <a:endParaRPr lang="en-US" b="1" dirty="0"/>
          </a:p>
        </p:txBody>
      </p:sp>
      <p:pic>
        <p:nvPicPr>
          <p:cNvPr id="5" name="Picture 4"/>
          <p:cNvPicPr>
            <a:picLocks noChangeAspect="1"/>
          </p:cNvPicPr>
          <p:nvPr/>
        </p:nvPicPr>
        <p:blipFill>
          <a:blip r:embed="rId3"/>
          <a:stretch>
            <a:fillRect/>
          </a:stretch>
        </p:blipFill>
        <p:spPr>
          <a:xfrm>
            <a:off x="4066796" y="2000924"/>
            <a:ext cx="4119368" cy="4119368"/>
          </a:xfrm>
          <a:prstGeom prst="rect">
            <a:avLst/>
          </a:prstGeom>
        </p:spPr>
      </p:pic>
    </p:spTree>
    <p:extLst>
      <p:ext uri="{BB962C8B-B14F-4D97-AF65-F5344CB8AC3E}">
        <p14:creationId xmlns:p14="http://schemas.microsoft.com/office/powerpoint/2010/main" val="395014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pPr eaLnBrk="1" hangingPunct="1"/>
            <a:r>
              <a:rPr lang="en-IE" altLang="en-US" b="1" dirty="0">
                <a:ea typeface="ＭＳ Ｐゴシック" panose="020B0600070205080204" pitchFamily="34" charset="-128"/>
              </a:rPr>
              <a:t>Switches</a:t>
            </a:r>
            <a:endParaRPr lang="en-US" altLang="en-US" b="1" dirty="0">
              <a:ea typeface="ＭＳ Ｐゴシック" panose="020B0600070205080204" pitchFamily="34" charset="-128"/>
            </a:endParaRPr>
          </a:p>
        </p:txBody>
      </p:sp>
      <p:sp>
        <p:nvSpPr>
          <p:cNvPr id="53251" name="Content Placeholder 2"/>
          <p:cNvSpPr>
            <a:spLocks noGrp="1"/>
          </p:cNvSpPr>
          <p:nvPr>
            <p:ph idx="1"/>
          </p:nvPr>
        </p:nvSpPr>
        <p:spPr/>
        <p:txBody>
          <a:bodyPr/>
          <a:lstStyle/>
          <a:p>
            <a:pPr eaLnBrk="1" hangingPunct="1"/>
            <a:r>
              <a:rPr lang="en-IE" altLang="en-US" sz="2400" dirty="0">
                <a:ea typeface="ＭＳ Ｐゴシック" panose="020B0600070205080204" pitchFamily="34" charset="-128"/>
              </a:rPr>
              <a:t>Switches </a:t>
            </a:r>
            <a:r>
              <a:rPr lang="en-IE" altLang="en-US" sz="2400" dirty="0" smtClean="0">
                <a:ea typeface="ＭＳ Ｐゴシック" panose="020B0600070205080204" pitchFamily="34" charset="-128"/>
              </a:rPr>
              <a:t>passes </a:t>
            </a:r>
            <a:r>
              <a:rPr lang="en-IE" altLang="en-US" sz="2400" dirty="0">
                <a:ea typeface="ＭＳ Ｐゴシック" panose="020B0600070205080204" pitchFamily="34" charset="-128"/>
              </a:rPr>
              <a:t>or interrupt the flow of electricity</a:t>
            </a:r>
          </a:p>
          <a:p>
            <a:pPr eaLnBrk="1" hangingPunct="1"/>
            <a:r>
              <a:rPr lang="en-IE" altLang="en-US" sz="2400" dirty="0" smtClean="0">
                <a:ea typeface="ＭＳ Ｐゴシック" panose="020B0600070205080204" pitchFamily="34" charset="-128"/>
              </a:rPr>
              <a:t>A </a:t>
            </a:r>
            <a:r>
              <a:rPr lang="en-IE" altLang="en-US" sz="2400" dirty="0">
                <a:ea typeface="ＭＳ Ｐゴシック" panose="020B0600070205080204" pitchFamily="34" charset="-128"/>
              </a:rPr>
              <a:t>simple switch has two interchangeable leads. The leads are attached to two contacts inside the switch that can put them in contact with each other or be separated by the actions of the switch</a:t>
            </a:r>
            <a:r>
              <a:rPr lang="en-IE" altLang="en-US" sz="2400" dirty="0" smtClean="0">
                <a:ea typeface="ＭＳ Ｐゴシック" panose="020B0600070205080204" pitchFamily="34" charset="-128"/>
              </a:rPr>
              <a:t>.</a:t>
            </a:r>
          </a:p>
          <a:p>
            <a:pPr eaLnBrk="1" hangingPunct="1"/>
            <a:r>
              <a:rPr lang="en-IE" altLang="en-US" sz="2400" dirty="0" smtClean="0">
                <a:ea typeface="ＭＳ Ｐゴシック" panose="020B0600070205080204" pitchFamily="34" charset="-128"/>
              </a:rPr>
              <a:t>Momentary vs. toggle switches</a:t>
            </a:r>
          </a:p>
          <a:p>
            <a:pPr eaLnBrk="1" hangingPunct="1"/>
            <a:endParaRPr lang="en-US" altLang="en-US" dirty="0" smtClean="0">
              <a:ea typeface="ＭＳ Ｐゴシック" panose="020B0600070205080204" pitchFamily="34" charset="-128"/>
            </a:endParaRPr>
          </a:p>
        </p:txBody>
      </p:sp>
      <p:pic>
        <p:nvPicPr>
          <p:cNvPr id="18436" name="Picture 4" descr="Image result for switch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14" r="28411"/>
          <a:stretch/>
        </p:blipFill>
        <p:spPr bwMode="auto">
          <a:xfrm rot="10800000" flipV="1">
            <a:off x="1231307" y="4177600"/>
            <a:ext cx="5837888" cy="1886017"/>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Image result for switch schematic symbol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7571" b="31071"/>
          <a:stretch/>
        </p:blipFill>
        <p:spPr bwMode="auto">
          <a:xfrm>
            <a:off x="8367248" y="4501926"/>
            <a:ext cx="2653242"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668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392" y="272561"/>
            <a:ext cx="5794131" cy="553915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4248443" cy="1450757"/>
          </a:xfrm>
        </p:spPr>
        <p:txBody>
          <a:bodyPr>
            <a:normAutofit/>
          </a:bodyPr>
          <a:lstStyle/>
          <a:p>
            <a:r>
              <a:rPr lang="en-US" sz="4000" b="1" dirty="0" smtClean="0"/>
              <a:t>Naming Convention in Circuit Diagrams</a:t>
            </a:r>
            <a:endParaRPr lang="en-US" sz="4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79226429"/>
              </p:ext>
            </p:extLst>
          </p:nvPr>
        </p:nvGraphicFramePr>
        <p:xfrm>
          <a:off x="828365" y="2000964"/>
          <a:ext cx="4314698" cy="3291840"/>
        </p:xfrm>
        <a:graphic>
          <a:graphicData uri="http://schemas.openxmlformats.org/drawingml/2006/table">
            <a:tbl>
              <a:tblPr/>
              <a:tblGrid>
                <a:gridCol w="1949260"/>
                <a:gridCol w="2365438"/>
              </a:tblGrid>
              <a:tr h="339890">
                <a:tc>
                  <a:txBody>
                    <a:bodyPr/>
                    <a:lstStyle/>
                    <a:p>
                      <a:pPr algn="ctr" defTabSz="795338"/>
                      <a:r>
                        <a:rPr lang="en-US" b="1" dirty="0" smtClean="0">
                          <a:effectLst/>
                        </a:rPr>
                        <a:t>Identifier</a:t>
                      </a:r>
                      <a:endParaRPr lang="en-US" b="1" dirty="0">
                        <a:effectLst/>
                      </a:endParaRPr>
                    </a:p>
                  </a:txBody>
                  <a:tcPr anchor="ctr">
                    <a:lnL>
                      <a:noFill/>
                    </a:lnL>
                    <a:lnR>
                      <a:noFill/>
                    </a:lnR>
                    <a:lnT>
                      <a:noFill/>
                    </a:lnT>
                    <a:lnB>
                      <a:noFill/>
                    </a:lnB>
                    <a:solidFill>
                      <a:schemeClr val="accent1">
                        <a:lumMod val="20000"/>
                        <a:lumOff val="80000"/>
                      </a:schemeClr>
                    </a:solidFill>
                  </a:tcPr>
                </a:tc>
                <a:tc>
                  <a:txBody>
                    <a:bodyPr/>
                    <a:lstStyle/>
                    <a:p>
                      <a:pPr algn="ctr"/>
                      <a:r>
                        <a:rPr lang="en-US" b="1" dirty="0" smtClean="0">
                          <a:effectLst/>
                        </a:rPr>
                        <a:t>Component</a:t>
                      </a:r>
                      <a:endParaRPr lang="en-US" b="1" dirty="0">
                        <a:effectLst/>
                      </a:endParaRPr>
                    </a:p>
                  </a:txBody>
                  <a:tcPr anchor="ctr">
                    <a:lnL>
                      <a:noFill/>
                    </a:lnL>
                    <a:lnR>
                      <a:noFill/>
                    </a:lnR>
                    <a:lnT>
                      <a:noFill/>
                    </a:lnT>
                    <a:lnB>
                      <a:noFill/>
                    </a:lnB>
                    <a:solidFill>
                      <a:schemeClr val="accent1">
                        <a:lumMod val="20000"/>
                        <a:lumOff val="80000"/>
                      </a:schemeClr>
                    </a:solidFill>
                  </a:tcPr>
                </a:tc>
              </a:tr>
              <a:tr h="228544">
                <a:tc>
                  <a:txBody>
                    <a:bodyPr/>
                    <a:lstStyle/>
                    <a:p>
                      <a:pPr algn="ctr"/>
                      <a:r>
                        <a:rPr lang="en-US" dirty="0">
                          <a:effectLst/>
                        </a:rPr>
                        <a:t>R</a:t>
                      </a:r>
                    </a:p>
                  </a:txBody>
                  <a:tcPr anchor="ctr">
                    <a:lnL>
                      <a:noFill/>
                    </a:lnL>
                    <a:lnR>
                      <a:noFill/>
                    </a:lnR>
                    <a:lnT>
                      <a:noFill/>
                    </a:lnT>
                    <a:lnB>
                      <a:noFill/>
                    </a:lnB>
                    <a:solidFill>
                      <a:schemeClr val="accent1">
                        <a:lumMod val="20000"/>
                        <a:lumOff val="80000"/>
                      </a:schemeClr>
                    </a:solidFill>
                  </a:tcPr>
                </a:tc>
                <a:tc>
                  <a:txBody>
                    <a:bodyPr/>
                    <a:lstStyle/>
                    <a:p>
                      <a:pPr algn="ctr"/>
                      <a:r>
                        <a:rPr lang="en-US">
                          <a:effectLst/>
                        </a:rPr>
                        <a:t>Resistors</a:t>
                      </a:r>
                    </a:p>
                  </a:txBody>
                  <a:tcPr anchor="ctr">
                    <a:lnL>
                      <a:noFill/>
                    </a:lnL>
                    <a:lnR>
                      <a:noFill/>
                    </a:lnR>
                    <a:lnT>
                      <a:noFill/>
                    </a:lnT>
                    <a:lnB>
                      <a:noFill/>
                    </a:lnB>
                    <a:solidFill>
                      <a:schemeClr val="accent1">
                        <a:lumMod val="20000"/>
                        <a:lumOff val="80000"/>
                      </a:schemeClr>
                    </a:solidFill>
                  </a:tcPr>
                </a:tc>
              </a:tr>
              <a:tr h="228544">
                <a:tc>
                  <a:txBody>
                    <a:bodyPr/>
                    <a:lstStyle/>
                    <a:p>
                      <a:pPr algn="ctr"/>
                      <a:r>
                        <a:rPr lang="en-US">
                          <a:effectLst/>
                        </a:rPr>
                        <a:t>C</a:t>
                      </a:r>
                    </a:p>
                  </a:txBody>
                  <a:tcPr anchor="ctr">
                    <a:lnL>
                      <a:noFill/>
                    </a:lnL>
                    <a:lnR>
                      <a:noFill/>
                    </a:lnR>
                    <a:lnT>
                      <a:noFill/>
                    </a:lnT>
                    <a:lnB>
                      <a:noFill/>
                    </a:lnB>
                    <a:solidFill>
                      <a:schemeClr val="accent1">
                        <a:lumMod val="20000"/>
                        <a:lumOff val="80000"/>
                      </a:schemeClr>
                    </a:solidFill>
                  </a:tcPr>
                </a:tc>
                <a:tc>
                  <a:txBody>
                    <a:bodyPr/>
                    <a:lstStyle/>
                    <a:p>
                      <a:pPr algn="ctr"/>
                      <a:r>
                        <a:rPr lang="en-US">
                          <a:effectLst/>
                        </a:rPr>
                        <a:t>Capacitors</a:t>
                      </a:r>
                    </a:p>
                  </a:txBody>
                  <a:tcPr anchor="ctr">
                    <a:lnL>
                      <a:noFill/>
                    </a:lnL>
                    <a:lnR>
                      <a:noFill/>
                    </a:lnR>
                    <a:lnT>
                      <a:noFill/>
                    </a:lnT>
                    <a:lnB>
                      <a:noFill/>
                    </a:lnB>
                    <a:solidFill>
                      <a:schemeClr val="accent1">
                        <a:lumMod val="20000"/>
                        <a:lumOff val="80000"/>
                      </a:schemeClr>
                    </a:solidFill>
                  </a:tcPr>
                </a:tc>
              </a:tr>
              <a:tr h="228544">
                <a:tc>
                  <a:txBody>
                    <a:bodyPr/>
                    <a:lstStyle/>
                    <a:p>
                      <a:pPr algn="ctr"/>
                      <a:r>
                        <a:rPr lang="en-US" dirty="0">
                          <a:effectLst/>
                        </a:rPr>
                        <a:t>L</a:t>
                      </a:r>
                    </a:p>
                  </a:txBody>
                  <a:tcPr anchor="ctr">
                    <a:lnL>
                      <a:noFill/>
                    </a:lnL>
                    <a:lnR>
                      <a:noFill/>
                    </a:lnR>
                    <a:lnT>
                      <a:noFill/>
                    </a:lnT>
                    <a:lnB>
                      <a:noFill/>
                    </a:lnB>
                    <a:solidFill>
                      <a:schemeClr val="accent1">
                        <a:lumMod val="20000"/>
                        <a:lumOff val="80000"/>
                      </a:schemeClr>
                    </a:solidFill>
                  </a:tcPr>
                </a:tc>
                <a:tc>
                  <a:txBody>
                    <a:bodyPr/>
                    <a:lstStyle/>
                    <a:p>
                      <a:pPr algn="ctr"/>
                      <a:r>
                        <a:rPr lang="en-US">
                          <a:effectLst/>
                        </a:rPr>
                        <a:t>Inductors</a:t>
                      </a:r>
                    </a:p>
                  </a:txBody>
                  <a:tcPr anchor="ctr">
                    <a:lnL>
                      <a:noFill/>
                    </a:lnL>
                    <a:lnR>
                      <a:noFill/>
                    </a:lnR>
                    <a:lnT>
                      <a:noFill/>
                    </a:lnT>
                    <a:lnB>
                      <a:noFill/>
                    </a:lnB>
                    <a:solidFill>
                      <a:schemeClr val="accent1">
                        <a:lumMod val="20000"/>
                        <a:lumOff val="80000"/>
                      </a:schemeClr>
                    </a:solidFill>
                  </a:tcPr>
                </a:tc>
              </a:tr>
              <a:tr h="228544">
                <a:tc>
                  <a:txBody>
                    <a:bodyPr/>
                    <a:lstStyle/>
                    <a:p>
                      <a:pPr algn="ctr"/>
                      <a:r>
                        <a:rPr lang="en-US">
                          <a:effectLst/>
                        </a:rPr>
                        <a:t>S</a:t>
                      </a:r>
                    </a:p>
                  </a:txBody>
                  <a:tcPr anchor="ctr">
                    <a:lnL>
                      <a:noFill/>
                    </a:lnL>
                    <a:lnR>
                      <a:noFill/>
                    </a:lnR>
                    <a:lnT>
                      <a:noFill/>
                    </a:lnT>
                    <a:lnB>
                      <a:noFill/>
                    </a:lnB>
                    <a:solidFill>
                      <a:schemeClr val="accent1">
                        <a:lumMod val="20000"/>
                        <a:lumOff val="80000"/>
                      </a:schemeClr>
                    </a:solidFill>
                  </a:tcPr>
                </a:tc>
                <a:tc>
                  <a:txBody>
                    <a:bodyPr/>
                    <a:lstStyle/>
                    <a:p>
                      <a:pPr algn="ctr"/>
                      <a:r>
                        <a:rPr lang="en-US">
                          <a:effectLst/>
                        </a:rPr>
                        <a:t>Switches</a:t>
                      </a:r>
                    </a:p>
                  </a:txBody>
                  <a:tcPr anchor="ctr">
                    <a:lnL>
                      <a:noFill/>
                    </a:lnL>
                    <a:lnR>
                      <a:noFill/>
                    </a:lnR>
                    <a:lnT>
                      <a:noFill/>
                    </a:lnT>
                    <a:lnB>
                      <a:noFill/>
                    </a:lnB>
                    <a:solidFill>
                      <a:schemeClr val="accent1">
                        <a:lumMod val="20000"/>
                        <a:lumOff val="80000"/>
                      </a:schemeClr>
                    </a:solidFill>
                  </a:tcPr>
                </a:tc>
              </a:tr>
              <a:tr h="228544">
                <a:tc>
                  <a:txBody>
                    <a:bodyPr/>
                    <a:lstStyle/>
                    <a:p>
                      <a:pPr algn="ctr"/>
                      <a:r>
                        <a:rPr lang="en-US" dirty="0">
                          <a:effectLst/>
                        </a:rPr>
                        <a:t>D</a:t>
                      </a:r>
                    </a:p>
                  </a:txBody>
                  <a:tcPr anchor="ctr">
                    <a:lnL>
                      <a:noFill/>
                    </a:lnL>
                    <a:lnR>
                      <a:noFill/>
                    </a:lnR>
                    <a:lnT>
                      <a:noFill/>
                    </a:lnT>
                    <a:lnB>
                      <a:noFill/>
                    </a:lnB>
                    <a:solidFill>
                      <a:schemeClr val="accent1">
                        <a:lumMod val="20000"/>
                        <a:lumOff val="80000"/>
                      </a:schemeClr>
                    </a:solidFill>
                  </a:tcPr>
                </a:tc>
                <a:tc>
                  <a:txBody>
                    <a:bodyPr/>
                    <a:lstStyle/>
                    <a:p>
                      <a:pPr algn="ctr"/>
                      <a:r>
                        <a:rPr lang="en-US" dirty="0" smtClean="0">
                          <a:effectLst/>
                        </a:rPr>
                        <a:t>Diodes/LEDs</a:t>
                      </a:r>
                      <a:endParaRPr lang="en-US" dirty="0">
                        <a:effectLst/>
                      </a:endParaRPr>
                    </a:p>
                  </a:txBody>
                  <a:tcPr anchor="ctr">
                    <a:lnL>
                      <a:noFill/>
                    </a:lnL>
                    <a:lnR>
                      <a:noFill/>
                    </a:lnR>
                    <a:lnT>
                      <a:noFill/>
                    </a:lnT>
                    <a:lnB>
                      <a:noFill/>
                    </a:lnB>
                    <a:solidFill>
                      <a:schemeClr val="accent1">
                        <a:lumMod val="20000"/>
                        <a:lumOff val="80000"/>
                      </a:schemeClr>
                    </a:solidFill>
                  </a:tcPr>
                </a:tc>
              </a:tr>
              <a:tr h="228544">
                <a:tc>
                  <a:txBody>
                    <a:bodyPr/>
                    <a:lstStyle/>
                    <a:p>
                      <a:pPr algn="ctr"/>
                      <a:endParaRPr lang="en-US" dirty="0">
                        <a:effectLst/>
                      </a:endParaRPr>
                    </a:p>
                  </a:txBody>
                  <a:tcPr anchor="ctr">
                    <a:lnL>
                      <a:noFill/>
                    </a:lnL>
                    <a:lnR>
                      <a:noFill/>
                    </a:lnR>
                    <a:lnT>
                      <a:noFill/>
                    </a:lnT>
                    <a:lnB>
                      <a:noFill/>
                    </a:lnB>
                    <a:solidFill>
                      <a:schemeClr val="accent1">
                        <a:lumMod val="20000"/>
                        <a:lumOff val="80000"/>
                      </a:schemeClr>
                    </a:solidFill>
                  </a:tcPr>
                </a:tc>
                <a:tc>
                  <a:txBody>
                    <a:bodyPr/>
                    <a:lstStyle/>
                    <a:p>
                      <a:pPr algn="ctr"/>
                      <a:endParaRPr lang="en-US" dirty="0">
                        <a:effectLst/>
                      </a:endParaRPr>
                    </a:p>
                  </a:txBody>
                  <a:tcPr anchor="ctr">
                    <a:lnL>
                      <a:noFill/>
                    </a:lnL>
                    <a:lnR>
                      <a:noFill/>
                    </a:lnR>
                    <a:lnT>
                      <a:noFill/>
                    </a:lnT>
                    <a:lnB>
                      <a:noFill/>
                    </a:lnB>
                    <a:solidFill>
                      <a:schemeClr val="accent1">
                        <a:lumMod val="20000"/>
                        <a:lumOff val="80000"/>
                      </a:schemeClr>
                    </a:solidFill>
                  </a:tcPr>
                </a:tc>
              </a:tr>
              <a:tr h="228544">
                <a:tc>
                  <a:txBody>
                    <a:bodyPr/>
                    <a:lstStyle/>
                    <a:p>
                      <a:pPr algn="ctr"/>
                      <a:endParaRPr lang="en-US" dirty="0">
                        <a:effectLst/>
                      </a:endParaRPr>
                    </a:p>
                  </a:txBody>
                  <a:tcPr anchor="ctr">
                    <a:lnL>
                      <a:noFill/>
                    </a:lnL>
                    <a:lnR>
                      <a:noFill/>
                    </a:lnR>
                    <a:lnT>
                      <a:noFill/>
                    </a:lnT>
                    <a:lnB>
                      <a:noFill/>
                    </a:lnB>
                    <a:solidFill>
                      <a:schemeClr val="accent1">
                        <a:lumMod val="20000"/>
                        <a:lumOff val="80000"/>
                      </a:schemeClr>
                    </a:solidFill>
                  </a:tcPr>
                </a:tc>
                <a:tc>
                  <a:txBody>
                    <a:bodyPr/>
                    <a:lstStyle/>
                    <a:p>
                      <a:pPr algn="ctr"/>
                      <a:endParaRPr lang="en-US">
                        <a:effectLst/>
                      </a:endParaRPr>
                    </a:p>
                  </a:txBody>
                  <a:tcPr anchor="ctr">
                    <a:lnL>
                      <a:noFill/>
                    </a:lnL>
                    <a:lnR>
                      <a:noFill/>
                    </a:lnR>
                    <a:lnT>
                      <a:noFill/>
                    </a:lnT>
                    <a:lnB>
                      <a:noFill/>
                    </a:lnB>
                    <a:solidFill>
                      <a:schemeClr val="accent1">
                        <a:lumMod val="20000"/>
                        <a:lumOff val="80000"/>
                      </a:schemeClr>
                    </a:solidFill>
                  </a:tcPr>
                </a:tc>
              </a:tr>
              <a:tr h="228544">
                <a:tc>
                  <a:txBody>
                    <a:bodyPr/>
                    <a:lstStyle/>
                    <a:p>
                      <a:pPr algn="ctr"/>
                      <a:endParaRPr lang="en-US" dirty="0">
                        <a:effectLst/>
                      </a:endParaRPr>
                    </a:p>
                  </a:txBody>
                  <a:tcPr anchor="ctr">
                    <a:lnL>
                      <a:noFill/>
                    </a:lnL>
                    <a:lnR>
                      <a:noFill/>
                    </a:lnR>
                    <a:lnT>
                      <a:noFill/>
                    </a:lnT>
                    <a:lnB>
                      <a:noFill/>
                    </a:lnB>
                    <a:solidFill>
                      <a:schemeClr val="accent1">
                        <a:lumMod val="20000"/>
                        <a:lumOff val="80000"/>
                      </a:schemeClr>
                    </a:solidFill>
                  </a:tcPr>
                </a:tc>
                <a:tc>
                  <a:txBody>
                    <a:bodyPr/>
                    <a:lstStyle/>
                    <a:p>
                      <a:pPr algn="ctr"/>
                      <a:endParaRPr lang="en-US" dirty="0">
                        <a:effectLst/>
                      </a:endParaRPr>
                    </a:p>
                  </a:txBody>
                  <a:tcPr anchor="ctr">
                    <a:lnL>
                      <a:noFill/>
                    </a:lnL>
                    <a:lnR>
                      <a:noFill/>
                    </a:lnR>
                    <a:lnT>
                      <a:noFill/>
                    </a:lnT>
                    <a:lnB>
                      <a:noFill/>
                    </a:lnB>
                    <a:solidFill>
                      <a:schemeClr val="accent1">
                        <a:lumMod val="20000"/>
                        <a:lumOff val="80000"/>
                      </a:schemeClr>
                    </a:solidFill>
                  </a:tcPr>
                </a:tc>
              </a:tr>
            </a:tbl>
          </a:graphicData>
        </a:graphic>
      </p:graphicFrame>
      <p:sp>
        <p:nvSpPr>
          <p:cNvPr id="6" name="Rounded Rectangle 5"/>
          <p:cNvSpPr/>
          <p:nvPr/>
        </p:nvSpPr>
        <p:spPr>
          <a:xfrm>
            <a:off x="6205802" y="276106"/>
            <a:ext cx="5794131" cy="553915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6666615" y="169645"/>
            <a:ext cx="5050465" cy="11700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smtClean="0"/>
              <a:t>Circuit Diagram Example</a:t>
            </a:r>
            <a:endParaRPr lang="en-US" sz="4000" b="1" dirty="0"/>
          </a:p>
        </p:txBody>
      </p:sp>
      <p:pic>
        <p:nvPicPr>
          <p:cNvPr id="8" name="Picture 6" descr="Example of nets on a schema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963" y="1868054"/>
            <a:ext cx="5326082" cy="279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05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2999" y="591670"/>
            <a:ext cx="10098741" cy="1072289"/>
          </a:xfrm>
        </p:spPr>
        <p:txBody>
          <a:bodyPr/>
          <a:lstStyle/>
          <a:p>
            <a:pPr eaLnBrk="1" hangingPunct="1"/>
            <a:r>
              <a:rPr lang="en-US" altLang="en-US" sz="5400" b="1" dirty="0"/>
              <a:t>Simple Circuits </a:t>
            </a:r>
          </a:p>
        </p:txBody>
      </p:sp>
      <p:pic>
        <p:nvPicPr>
          <p:cNvPr id="30723" name="Picture 3" descr="parallel_circuit4"/>
          <p:cNvPicPr>
            <a:picLocks noGrp="1" noChangeAspect="1" noChangeArrowheads="1" noCrop="1"/>
          </p:cNvPicPr>
          <p:nvPr>
            <p:ph sz="quarter" idx="1"/>
          </p:nvPr>
        </p:nvPicPr>
        <p:blipFill>
          <a:blip r:embed="rId2">
            <a:extLst>
              <a:ext uri="{28A0092B-C50C-407E-A947-70E740481C1C}">
                <a14:useLocalDpi xmlns:a14="http://schemas.microsoft.com/office/drawing/2010/main" val="0"/>
              </a:ext>
            </a:extLst>
          </a:blip>
          <a:stretch>
            <a:fillRect/>
          </a:stretch>
        </p:blipFill>
        <p:spPr>
          <a:xfrm>
            <a:off x="1828799" y="4017407"/>
            <a:ext cx="2896606" cy="2049906"/>
          </a:xfrm>
          <a:noFill/>
        </p:spPr>
      </p:pic>
      <p:pic>
        <p:nvPicPr>
          <p:cNvPr id="30725" name="Picture 5" descr="series_circuit4"/>
          <p:cNvPicPr>
            <a:picLocks noGrp="1" noChangeAspect="1" noChangeArrowheads="1" noCrop="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828799" y="1816894"/>
            <a:ext cx="2894105" cy="2047579"/>
          </a:xfrm>
          <a:noFill/>
        </p:spPr>
      </p:pic>
      <p:sp>
        <p:nvSpPr>
          <p:cNvPr id="30724" name="Rectangle 4"/>
          <p:cNvSpPr>
            <a:spLocks noGrp="1" noChangeArrowheads="1"/>
          </p:cNvSpPr>
          <p:nvPr>
            <p:ph type="body" sz="half" idx="3"/>
          </p:nvPr>
        </p:nvSpPr>
        <p:spPr>
          <a:xfrm>
            <a:off x="6172200" y="1816894"/>
            <a:ext cx="4038600" cy="4250419"/>
          </a:xfrm>
        </p:spPr>
        <p:txBody>
          <a:bodyPr/>
          <a:lstStyle/>
          <a:p>
            <a:pPr eaLnBrk="1" hangingPunct="1">
              <a:lnSpc>
                <a:spcPct val="90000"/>
              </a:lnSpc>
            </a:pPr>
            <a:r>
              <a:rPr lang="en-US" altLang="en-US" dirty="0">
                <a:solidFill>
                  <a:srgbClr val="C00000"/>
                </a:solidFill>
              </a:rPr>
              <a:t>Series circuit</a:t>
            </a:r>
          </a:p>
          <a:p>
            <a:pPr lvl="1" eaLnBrk="1" hangingPunct="1">
              <a:lnSpc>
                <a:spcPct val="90000"/>
              </a:lnSpc>
            </a:pPr>
            <a:r>
              <a:rPr lang="en-US" altLang="en-US" dirty="0">
                <a:ea typeface="ＭＳ Ｐゴシック" panose="020B0600070205080204" pitchFamily="34" charset="-128"/>
              </a:rPr>
              <a:t>All in a row</a:t>
            </a:r>
          </a:p>
          <a:p>
            <a:pPr lvl="1" eaLnBrk="1" hangingPunct="1">
              <a:lnSpc>
                <a:spcPct val="90000"/>
              </a:lnSpc>
            </a:pPr>
            <a:r>
              <a:rPr lang="en-US" altLang="en-US" dirty="0">
                <a:solidFill>
                  <a:srgbClr val="FFC000"/>
                </a:solidFill>
                <a:ea typeface="ＭＳ Ｐゴシック" panose="020B0600070205080204" pitchFamily="34" charset="-128"/>
              </a:rPr>
              <a:t>1 path </a:t>
            </a:r>
            <a:r>
              <a:rPr lang="en-US" altLang="en-US" dirty="0">
                <a:ea typeface="ＭＳ Ｐゴシック" panose="020B0600070205080204" pitchFamily="34" charset="-128"/>
              </a:rPr>
              <a:t>for electricity</a:t>
            </a:r>
          </a:p>
          <a:p>
            <a:pPr lvl="1" eaLnBrk="1" hangingPunct="1">
              <a:lnSpc>
                <a:spcPct val="90000"/>
              </a:lnSpc>
            </a:pPr>
            <a:r>
              <a:rPr lang="en-US" altLang="en-US" dirty="0">
                <a:ea typeface="ＭＳ Ｐゴシック" panose="020B0600070205080204" pitchFamily="34" charset="-128"/>
              </a:rPr>
              <a:t>1 light goes out and the circuit is broken</a:t>
            </a:r>
          </a:p>
          <a:p>
            <a:pPr lvl="1" eaLnBrk="1" hangingPunct="1">
              <a:lnSpc>
                <a:spcPct val="90000"/>
              </a:lnSpc>
            </a:pPr>
            <a:endParaRPr lang="en-US" altLang="en-US" dirty="0">
              <a:ea typeface="ＭＳ Ｐゴシック" panose="020B0600070205080204" pitchFamily="34" charset="-128"/>
            </a:endParaRPr>
          </a:p>
          <a:p>
            <a:pPr lvl="1" eaLnBrk="1" hangingPunct="1">
              <a:lnSpc>
                <a:spcPct val="90000"/>
              </a:lnSpc>
            </a:pPr>
            <a:endParaRPr lang="en-US" altLang="en-US" dirty="0">
              <a:ea typeface="ＭＳ Ｐゴシック" panose="020B0600070205080204" pitchFamily="34" charset="-128"/>
            </a:endParaRPr>
          </a:p>
          <a:p>
            <a:pPr eaLnBrk="1" hangingPunct="1">
              <a:lnSpc>
                <a:spcPct val="90000"/>
              </a:lnSpc>
            </a:pPr>
            <a:r>
              <a:rPr lang="en-US" altLang="en-US" dirty="0">
                <a:solidFill>
                  <a:srgbClr val="C00000"/>
                </a:solidFill>
              </a:rPr>
              <a:t>Parallel circuit</a:t>
            </a:r>
          </a:p>
          <a:p>
            <a:pPr lvl="1" eaLnBrk="1" hangingPunct="1">
              <a:lnSpc>
                <a:spcPct val="90000"/>
              </a:lnSpc>
            </a:pPr>
            <a:r>
              <a:rPr lang="en-US" altLang="en-US" sz="2100" dirty="0">
                <a:solidFill>
                  <a:srgbClr val="FFC000"/>
                </a:solidFill>
                <a:ea typeface="ＭＳ Ｐゴシック" panose="020B0600070205080204" pitchFamily="34" charset="-128"/>
              </a:rPr>
              <a:t>Many paths </a:t>
            </a:r>
            <a:r>
              <a:rPr lang="en-US" altLang="en-US" sz="2100" dirty="0">
                <a:ea typeface="ＭＳ Ｐゴシック" panose="020B0600070205080204" pitchFamily="34" charset="-128"/>
              </a:rPr>
              <a:t>for electricity</a:t>
            </a:r>
          </a:p>
          <a:p>
            <a:pPr lvl="1" eaLnBrk="1" hangingPunct="1">
              <a:lnSpc>
                <a:spcPct val="90000"/>
              </a:lnSpc>
            </a:pPr>
            <a:r>
              <a:rPr lang="en-US" altLang="en-US" sz="2100" dirty="0">
                <a:ea typeface="ＭＳ Ｐゴシック" panose="020B0600070205080204" pitchFamily="34" charset="-128"/>
              </a:rPr>
              <a:t>1 light goes out and the others stay on</a:t>
            </a:r>
          </a:p>
          <a:p>
            <a:pPr lvl="1" eaLnBrk="1" hangingPunct="1">
              <a:lnSpc>
                <a:spcPct val="90000"/>
              </a:lnSpc>
            </a:pPr>
            <a:endParaRPr lang="en-US" altLang="en-US" sz="2100" dirty="0">
              <a:ea typeface="ＭＳ Ｐゴシック" panose="020B0600070205080204" pitchFamily="34" charset="-128"/>
            </a:endParaRPr>
          </a:p>
        </p:txBody>
      </p:sp>
    </p:spTree>
    <p:extLst>
      <p:ext uri="{BB962C8B-B14F-4D97-AF65-F5344CB8AC3E}">
        <p14:creationId xmlns:p14="http://schemas.microsoft.com/office/powerpoint/2010/main" val="645219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99460" y="4348716"/>
            <a:ext cx="2052084" cy="156298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p:cNvSpPr>
            <a:spLocks noGrp="1" noChangeArrowheads="1"/>
          </p:cNvSpPr>
          <p:nvPr>
            <p:ph type="title"/>
          </p:nvPr>
        </p:nvSpPr>
        <p:spPr>
          <a:xfrm>
            <a:off x="1045487" y="647117"/>
            <a:ext cx="7772400" cy="1143000"/>
          </a:xfrm>
        </p:spPr>
        <p:txBody>
          <a:bodyPr/>
          <a:lstStyle/>
          <a:p>
            <a:r>
              <a:rPr lang="en-US" altLang="en-US" b="1" dirty="0" smtClean="0"/>
              <a:t>Formulas for </a:t>
            </a:r>
            <a:r>
              <a:rPr lang="en-US" altLang="en-US" b="1" dirty="0" smtClean="0">
                <a:solidFill>
                  <a:srgbClr val="C00000"/>
                </a:solidFill>
              </a:rPr>
              <a:t>Series Circuits</a:t>
            </a:r>
          </a:p>
        </p:txBody>
      </p:sp>
      <p:sp>
        <p:nvSpPr>
          <p:cNvPr id="26627" name="Rectangle 3"/>
          <p:cNvSpPr>
            <a:spLocks noGrp="1" noChangeArrowheads="1"/>
          </p:cNvSpPr>
          <p:nvPr>
            <p:ph idx="1"/>
          </p:nvPr>
        </p:nvSpPr>
        <p:spPr>
          <a:xfrm>
            <a:off x="1189950" y="1823454"/>
            <a:ext cx="7772400" cy="4114800"/>
          </a:xfrm>
          <a:extLst>
            <a:ext uri="{909E8E84-426E-40DD-AFC4-6F175D3DCCD1}">
              <a14:hiddenFill xmlns:a14="http://schemas.microsoft.com/office/drawing/2010/main">
                <a:solidFill>
                  <a:srgbClr val="008000"/>
                </a:solidFill>
              </a14:hiddenFill>
            </a:ext>
          </a:extLst>
        </p:spPr>
        <p:txBody>
          <a:bodyPr>
            <a:normAutofit/>
          </a:bodyPr>
          <a:lstStyle/>
          <a:p>
            <a:pPr>
              <a:lnSpc>
                <a:spcPct val="90000"/>
              </a:lnSpc>
              <a:buFontTx/>
              <a:buNone/>
            </a:pPr>
            <a:r>
              <a:rPr lang="en-US" altLang="en-US" dirty="0" smtClean="0"/>
              <a:t>Using </a:t>
            </a:r>
            <a:r>
              <a:rPr lang="en-US" altLang="en-US" b="1" dirty="0" smtClean="0">
                <a:solidFill>
                  <a:srgbClr val="FF0000"/>
                </a:solidFill>
              </a:rPr>
              <a:t>V = I*R</a:t>
            </a:r>
            <a:r>
              <a:rPr lang="en-US" altLang="en-US" dirty="0" smtClean="0"/>
              <a:t>, we see that in </a:t>
            </a:r>
            <a:r>
              <a:rPr lang="en-US" altLang="en-US" b="1" dirty="0" smtClean="0">
                <a:solidFill>
                  <a:srgbClr val="C00000"/>
                </a:solidFill>
              </a:rPr>
              <a:t>series</a:t>
            </a:r>
            <a:r>
              <a:rPr lang="en-US" altLang="en-US" dirty="0" smtClean="0"/>
              <a:t> the same current must move through both resistors. </a:t>
            </a:r>
          </a:p>
          <a:p>
            <a:pPr>
              <a:lnSpc>
                <a:spcPct val="90000"/>
              </a:lnSpc>
              <a:buFontTx/>
              <a:buNone/>
            </a:pPr>
            <a:r>
              <a:rPr lang="en-US" altLang="en-US" dirty="0" smtClean="0"/>
              <a:t>The voltage drop across the two resistors adds to give the total voltage drop</a:t>
            </a:r>
          </a:p>
          <a:p>
            <a:pPr>
              <a:lnSpc>
                <a:spcPct val="90000"/>
              </a:lnSpc>
              <a:buFontTx/>
              <a:buNone/>
            </a:pPr>
            <a:r>
              <a:rPr lang="en-US" altLang="en-US" sz="2400" dirty="0" smtClean="0"/>
              <a:t>(Analogy: Think of each resistor as a waterfall. The </a:t>
            </a:r>
            <a:r>
              <a:rPr lang="en-US" altLang="en-US" sz="2400" dirty="0"/>
              <a:t>total height that the water </a:t>
            </a:r>
            <a:r>
              <a:rPr lang="en-US" altLang="en-US" sz="2400" dirty="0" smtClean="0"/>
              <a:t>falls </a:t>
            </a:r>
            <a:r>
              <a:rPr lang="en-US" altLang="en-US" sz="2400" dirty="0"/>
              <a:t>is the addition of the </a:t>
            </a:r>
            <a:r>
              <a:rPr lang="en-US" altLang="en-US" sz="2400" dirty="0" smtClean="0"/>
              <a:t>heights </a:t>
            </a:r>
            <a:r>
              <a:rPr lang="en-US" altLang="en-US" sz="2400" dirty="0"/>
              <a:t>of the </a:t>
            </a:r>
            <a:r>
              <a:rPr lang="en-US" altLang="en-US" sz="2400" dirty="0" smtClean="0"/>
              <a:t>two waterfalls</a:t>
            </a:r>
            <a:r>
              <a:rPr lang="en-US" altLang="en-US" sz="2400" dirty="0"/>
              <a:t>.)</a:t>
            </a:r>
          </a:p>
          <a:p>
            <a:pPr>
              <a:lnSpc>
                <a:spcPct val="90000"/>
              </a:lnSpc>
              <a:buFontTx/>
              <a:buNone/>
            </a:pPr>
            <a:r>
              <a:rPr lang="en-US" altLang="en-US" b="1" dirty="0" err="1" smtClean="0">
                <a:solidFill>
                  <a:srgbClr val="008000"/>
                </a:solidFill>
              </a:rPr>
              <a:t>V</a:t>
            </a:r>
            <a:r>
              <a:rPr lang="en-US" altLang="en-US" b="1" baseline="-25000" dirty="0" err="1" smtClean="0">
                <a:solidFill>
                  <a:srgbClr val="008000"/>
                </a:solidFill>
              </a:rPr>
              <a:t>total</a:t>
            </a:r>
            <a:r>
              <a:rPr lang="en-US" altLang="en-US" b="1" dirty="0" smtClean="0">
                <a:solidFill>
                  <a:srgbClr val="008000"/>
                </a:solidFill>
              </a:rPr>
              <a:t> = (V</a:t>
            </a:r>
            <a:r>
              <a:rPr lang="en-US" altLang="en-US" b="1" baseline="-25000" dirty="0" smtClean="0">
                <a:solidFill>
                  <a:srgbClr val="008000"/>
                </a:solidFill>
              </a:rPr>
              <a:t>1</a:t>
            </a:r>
            <a:r>
              <a:rPr lang="en-US" altLang="en-US" b="1" dirty="0" smtClean="0">
                <a:solidFill>
                  <a:srgbClr val="008000"/>
                </a:solidFill>
              </a:rPr>
              <a:t> + V</a:t>
            </a:r>
            <a:r>
              <a:rPr lang="en-US" altLang="en-US" b="1" baseline="-25000" dirty="0" smtClean="0">
                <a:solidFill>
                  <a:srgbClr val="008000"/>
                </a:solidFill>
              </a:rPr>
              <a:t>2</a:t>
            </a:r>
            <a:r>
              <a:rPr lang="en-US" altLang="en-US" b="1" dirty="0" smtClean="0">
                <a:solidFill>
                  <a:srgbClr val="008000"/>
                </a:solidFill>
              </a:rPr>
              <a:t>)</a:t>
            </a:r>
            <a:endParaRPr lang="en-US" altLang="en-US" dirty="0" smtClean="0"/>
          </a:p>
          <a:p>
            <a:pPr>
              <a:lnSpc>
                <a:spcPct val="90000"/>
              </a:lnSpc>
              <a:buFontTx/>
              <a:buNone/>
            </a:pPr>
            <a:r>
              <a:rPr lang="en-US" altLang="en-US" b="1" dirty="0" err="1" smtClean="0">
                <a:solidFill>
                  <a:schemeClr val="accent2"/>
                </a:solidFill>
              </a:rPr>
              <a:t>R</a:t>
            </a:r>
            <a:r>
              <a:rPr lang="en-US" altLang="en-US" b="1" baseline="-25000" dirty="0" err="1" smtClean="0">
                <a:solidFill>
                  <a:schemeClr val="accent2"/>
                </a:solidFill>
              </a:rPr>
              <a:t>eff</a:t>
            </a:r>
            <a:r>
              <a:rPr lang="en-US" altLang="en-US" b="1" baseline="-25000" dirty="0" smtClean="0">
                <a:solidFill>
                  <a:schemeClr val="accent2"/>
                </a:solidFill>
              </a:rPr>
              <a:t> </a:t>
            </a:r>
            <a:r>
              <a:rPr lang="en-US" altLang="en-US" dirty="0" smtClean="0"/>
              <a:t> =  </a:t>
            </a:r>
            <a:r>
              <a:rPr lang="en-US" altLang="en-US" b="1" dirty="0" smtClean="0">
                <a:solidFill>
                  <a:schemeClr val="accent2"/>
                </a:solidFill>
              </a:rPr>
              <a:t>R</a:t>
            </a:r>
            <a:r>
              <a:rPr lang="en-US" altLang="en-US" b="1" baseline="-25000" dirty="0" smtClean="0">
                <a:solidFill>
                  <a:schemeClr val="accent2"/>
                </a:solidFill>
              </a:rPr>
              <a:t>1</a:t>
            </a:r>
            <a:r>
              <a:rPr lang="en-US" altLang="en-US" b="1" dirty="0" smtClean="0">
                <a:solidFill>
                  <a:schemeClr val="accent2"/>
                </a:solidFill>
              </a:rPr>
              <a:t> + R</a:t>
            </a:r>
            <a:r>
              <a:rPr lang="en-US" altLang="en-US" b="1" baseline="-25000" dirty="0" smtClean="0">
                <a:solidFill>
                  <a:schemeClr val="accent2"/>
                </a:solidFill>
              </a:rPr>
              <a:t>2</a:t>
            </a:r>
            <a:endParaRPr lang="en-US" altLang="en-US" dirty="0" smtClean="0"/>
          </a:p>
          <a:p>
            <a:pPr>
              <a:lnSpc>
                <a:spcPct val="90000"/>
              </a:lnSpc>
              <a:buFontTx/>
              <a:buNone/>
            </a:pPr>
            <a:r>
              <a:rPr lang="en-US" altLang="en-US" dirty="0" smtClean="0"/>
              <a:t>I = </a:t>
            </a:r>
            <a:r>
              <a:rPr lang="en-US" altLang="en-US" dirty="0" err="1" smtClean="0"/>
              <a:t>V</a:t>
            </a:r>
            <a:r>
              <a:rPr lang="en-US" altLang="en-US" baseline="-25000" dirty="0" err="1" smtClean="0"/>
              <a:t>total</a:t>
            </a:r>
            <a:r>
              <a:rPr lang="en-US" altLang="en-US" dirty="0" smtClean="0"/>
              <a:t> / </a:t>
            </a:r>
            <a:r>
              <a:rPr lang="en-US" altLang="en-US" dirty="0" err="1" smtClean="0"/>
              <a:t>R</a:t>
            </a:r>
            <a:r>
              <a:rPr lang="en-US" altLang="en-US" baseline="-25000" dirty="0" err="1" smtClean="0"/>
              <a:t>eff</a:t>
            </a:r>
            <a:endParaRPr lang="en-US" altLang="en-US" baseline="-25000" dirty="0" smtClean="0"/>
          </a:p>
        </p:txBody>
      </p:sp>
      <p:grpSp>
        <p:nvGrpSpPr>
          <p:cNvPr id="4" name="Group 3"/>
          <p:cNvGrpSpPr/>
          <p:nvPr/>
        </p:nvGrpSpPr>
        <p:grpSpPr>
          <a:xfrm>
            <a:off x="4267402" y="4172827"/>
            <a:ext cx="4191000" cy="1981200"/>
            <a:chOff x="5334000" y="3200400"/>
            <a:chExt cx="4191000" cy="1981200"/>
          </a:xfrm>
        </p:grpSpPr>
        <p:sp>
          <p:nvSpPr>
            <p:cNvPr id="5" name="Line 4"/>
            <p:cNvSpPr>
              <a:spLocks noChangeShapeType="1"/>
            </p:cNvSpPr>
            <p:nvPr/>
          </p:nvSpPr>
          <p:spPr bwMode="auto">
            <a:xfrm>
              <a:off x="6019800" y="4495800"/>
              <a:ext cx="8382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5"/>
            <p:cNvSpPr>
              <a:spLocks noChangeShapeType="1"/>
            </p:cNvSpPr>
            <p:nvPr/>
          </p:nvSpPr>
          <p:spPr bwMode="auto">
            <a:xfrm>
              <a:off x="6324600" y="4648200"/>
              <a:ext cx="3048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flipV="1">
              <a:off x="6477000" y="3886200"/>
              <a:ext cx="0" cy="6096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7"/>
            <p:cNvSpPr>
              <a:spLocks noChangeShapeType="1"/>
            </p:cNvSpPr>
            <p:nvPr/>
          </p:nvSpPr>
          <p:spPr bwMode="auto">
            <a:xfrm>
              <a:off x="6477000" y="3886200"/>
              <a:ext cx="9144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p:cNvSpPr>
              <a:spLocks noChangeShapeType="1"/>
            </p:cNvSpPr>
            <p:nvPr/>
          </p:nvSpPr>
          <p:spPr bwMode="auto">
            <a:xfrm>
              <a:off x="8001000" y="3886200"/>
              <a:ext cx="6096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p:cNvSpPr>
              <a:spLocks noChangeShapeType="1"/>
            </p:cNvSpPr>
            <p:nvPr/>
          </p:nvSpPr>
          <p:spPr bwMode="auto">
            <a:xfrm>
              <a:off x="8610600" y="3886200"/>
              <a:ext cx="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p:cNvSpPr>
              <a:spLocks noChangeShapeType="1"/>
            </p:cNvSpPr>
            <p:nvPr/>
          </p:nvSpPr>
          <p:spPr bwMode="auto">
            <a:xfrm>
              <a:off x="8610600" y="4648200"/>
              <a:ext cx="0" cy="533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p:cNvSpPr>
              <a:spLocks noChangeShapeType="1"/>
            </p:cNvSpPr>
            <p:nvPr/>
          </p:nvSpPr>
          <p:spPr bwMode="auto">
            <a:xfrm flipH="1">
              <a:off x="6477000" y="5181600"/>
              <a:ext cx="21336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2"/>
            <p:cNvSpPr>
              <a:spLocks noChangeShapeType="1"/>
            </p:cNvSpPr>
            <p:nvPr/>
          </p:nvSpPr>
          <p:spPr bwMode="auto">
            <a:xfrm flipV="1">
              <a:off x="6477000" y="4648200"/>
              <a:ext cx="0" cy="533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3"/>
            <p:cNvSpPr>
              <a:spLocks/>
            </p:cNvSpPr>
            <p:nvPr/>
          </p:nvSpPr>
          <p:spPr bwMode="auto">
            <a:xfrm>
              <a:off x="7404100" y="3792539"/>
              <a:ext cx="604838" cy="192087"/>
            </a:xfrm>
            <a:custGeom>
              <a:avLst/>
              <a:gdLst>
                <a:gd name="T0" fmla="*/ 0 w 381"/>
                <a:gd name="T1" fmla="*/ 158768637 h 121"/>
                <a:gd name="T2" fmla="*/ 146169183 w 381"/>
                <a:gd name="T3" fmla="*/ 0 h 121"/>
                <a:gd name="T4" fmla="*/ 214214252 w 381"/>
                <a:gd name="T5" fmla="*/ 158768637 h 121"/>
                <a:gd name="T6" fmla="*/ 267136783 w 381"/>
                <a:gd name="T7" fmla="*/ 279735822 h 121"/>
                <a:gd name="T8" fmla="*/ 372983433 w 381"/>
                <a:gd name="T9" fmla="*/ 186491077 h 121"/>
                <a:gd name="T10" fmla="*/ 400705969 w 381"/>
                <a:gd name="T11" fmla="*/ 93244745 h 121"/>
                <a:gd name="T12" fmla="*/ 425907552 w 381"/>
                <a:gd name="T13" fmla="*/ 12599955 h 121"/>
                <a:gd name="T14" fmla="*/ 574596100 w 381"/>
                <a:gd name="T15" fmla="*/ 146168682 h 121"/>
                <a:gd name="T16" fmla="*/ 599797683 w 381"/>
                <a:gd name="T17" fmla="*/ 186491077 h 121"/>
                <a:gd name="T18" fmla="*/ 640120217 w 381"/>
                <a:gd name="T19" fmla="*/ 224292529 h 121"/>
                <a:gd name="T20" fmla="*/ 667842752 w 381"/>
                <a:gd name="T21" fmla="*/ 304937319 h 121"/>
                <a:gd name="T22" fmla="*/ 798890985 w 381"/>
                <a:gd name="T23" fmla="*/ 25201497 h 121"/>
                <a:gd name="T24" fmla="*/ 960181119 w 381"/>
                <a:gd name="T25" fmla="*/ 158768637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1" h="121">
                  <a:moveTo>
                    <a:pt x="0" y="63"/>
                  </a:moveTo>
                  <a:cubicBezTo>
                    <a:pt x="26" y="45"/>
                    <a:pt x="26" y="11"/>
                    <a:pt x="58" y="0"/>
                  </a:cubicBezTo>
                  <a:cubicBezTo>
                    <a:pt x="67" y="22"/>
                    <a:pt x="71" y="43"/>
                    <a:pt x="85" y="63"/>
                  </a:cubicBezTo>
                  <a:cubicBezTo>
                    <a:pt x="91" y="81"/>
                    <a:pt x="100" y="93"/>
                    <a:pt x="106" y="111"/>
                  </a:cubicBezTo>
                  <a:cubicBezTo>
                    <a:pt x="127" y="103"/>
                    <a:pt x="132" y="89"/>
                    <a:pt x="148" y="74"/>
                  </a:cubicBezTo>
                  <a:cubicBezTo>
                    <a:pt x="160" y="41"/>
                    <a:pt x="148" y="77"/>
                    <a:pt x="159" y="37"/>
                  </a:cubicBezTo>
                  <a:cubicBezTo>
                    <a:pt x="162" y="26"/>
                    <a:pt x="169" y="5"/>
                    <a:pt x="169" y="5"/>
                  </a:cubicBezTo>
                  <a:cubicBezTo>
                    <a:pt x="193" y="20"/>
                    <a:pt x="205" y="42"/>
                    <a:pt x="228" y="58"/>
                  </a:cubicBezTo>
                  <a:cubicBezTo>
                    <a:pt x="231" y="63"/>
                    <a:pt x="234" y="69"/>
                    <a:pt x="238" y="74"/>
                  </a:cubicBezTo>
                  <a:cubicBezTo>
                    <a:pt x="243" y="80"/>
                    <a:pt x="250" y="83"/>
                    <a:pt x="254" y="89"/>
                  </a:cubicBezTo>
                  <a:cubicBezTo>
                    <a:pt x="260" y="98"/>
                    <a:pt x="261" y="110"/>
                    <a:pt x="265" y="121"/>
                  </a:cubicBezTo>
                  <a:cubicBezTo>
                    <a:pt x="288" y="85"/>
                    <a:pt x="295" y="45"/>
                    <a:pt x="317" y="10"/>
                  </a:cubicBezTo>
                  <a:cubicBezTo>
                    <a:pt x="341" y="27"/>
                    <a:pt x="348" y="63"/>
                    <a:pt x="381" y="63"/>
                  </a:cubicBez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4"/>
            <p:cNvSpPr>
              <a:spLocks/>
            </p:cNvSpPr>
            <p:nvPr/>
          </p:nvSpPr>
          <p:spPr bwMode="auto">
            <a:xfrm>
              <a:off x="8448675" y="4202114"/>
              <a:ext cx="298450" cy="479425"/>
            </a:xfrm>
            <a:custGeom>
              <a:avLst/>
              <a:gdLst>
                <a:gd name="T0" fmla="*/ 274697825 w 188"/>
                <a:gd name="T1" fmla="*/ 0 h 302"/>
                <a:gd name="T2" fmla="*/ 473789375 w 188"/>
                <a:gd name="T3" fmla="*/ 93246575 h 302"/>
                <a:gd name="T4" fmla="*/ 312499375 w 188"/>
                <a:gd name="T5" fmla="*/ 161290000 h 302"/>
                <a:gd name="T6" fmla="*/ 194052825 w 188"/>
                <a:gd name="T7" fmla="*/ 241935000 h 302"/>
                <a:gd name="T8" fmla="*/ 113407825 w 188"/>
                <a:gd name="T9" fmla="*/ 267136563 h 302"/>
                <a:gd name="T10" fmla="*/ 73085325 w 188"/>
                <a:gd name="T11" fmla="*/ 294859075 h 302"/>
                <a:gd name="T12" fmla="*/ 181451250 w 188"/>
                <a:gd name="T13" fmla="*/ 320060638 h 302"/>
                <a:gd name="T14" fmla="*/ 299899388 w 188"/>
                <a:gd name="T15" fmla="*/ 372983125 h 302"/>
                <a:gd name="T16" fmla="*/ 340221888 w 188"/>
                <a:gd name="T17" fmla="*/ 400705638 h 302"/>
                <a:gd name="T18" fmla="*/ 380544388 w 188"/>
                <a:gd name="T19" fmla="*/ 413305625 h 302"/>
                <a:gd name="T20" fmla="*/ 287297813 w 188"/>
                <a:gd name="T21" fmla="*/ 493950625 h 302"/>
                <a:gd name="T22" fmla="*/ 47883763 w 188"/>
                <a:gd name="T23" fmla="*/ 640119688 h 302"/>
                <a:gd name="T24" fmla="*/ 7561263 w 188"/>
                <a:gd name="T25" fmla="*/ 667842200 h 302"/>
                <a:gd name="T26" fmla="*/ 274697825 w 188"/>
                <a:gd name="T27" fmla="*/ 761087188 h 3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8" h="302">
                  <a:moveTo>
                    <a:pt x="109" y="0"/>
                  </a:moveTo>
                  <a:cubicBezTo>
                    <a:pt x="137" y="11"/>
                    <a:pt x="160" y="28"/>
                    <a:pt x="188" y="37"/>
                  </a:cubicBezTo>
                  <a:cubicBezTo>
                    <a:pt x="166" y="45"/>
                    <a:pt x="146" y="57"/>
                    <a:pt x="124" y="64"/>
                  </a:cubicBezTo>
                  <a:cubicBezTo>
                    <a:pt x="88" y="89"/>
                    <a:pt x="103" y="78"/>
                    <a:pt x="77" y="96"/>
                  </a:cubicBezTo>
                  <a:cubicBezTo>
                    <a:pt x="68" y="102"/>
                    <a:pt x="45" y="106"/>
                    <a:pt x="45" y="106"/>
                  </a:cubicBezTo>
                  <a:cubicBezTo>
                    <a:pt x="40" y="110"/>
                    <a:pt x="24" y="113"/>
                    <a:pt x="29" y="117"/>
                  </a:cubicBezTo>
                  <a:cubicBezTo>
                    <a:pt x="41" y="126"/>
                    <a:pt x="58" y="122"/>
                    <a:pt x="72" y="127"/>
                  </a:cubicBezTo>
                  <a:cubicBezTo>
                    <a:pt x="88" y="134"/>
                    <a:pt x="102" y="143"/>
                    <a:pt x="119" y="148"/>
                  </a:cubicBezTo>
                  <a:cubicBezTo>
                    <a:pt x="124" y="152"/>
                    <a:pt x="129" y="156"/>
                    <a:pt x="135" y="159"/>
                  </a:cubicBezTo>
                  <a:cubicBezTo>
                    <a:pt x="140" y="161"/>
                    <a:pt x="148" y="159"/>
                    <a:pt x="151" y="164"/>
                  </a:cubicBezTo>
                  <a:cubicBezTo>
                    <a:pt x="161" y="182"/>
                    <a:pt x="123" y="193"/>
                    <a:pt x="114" y="196"/>
                  </a:cubicBezTo>
                  <a:cubicBezTo>
                    <a:pt x="84" y="217"/>
                    <a:pt x="54" y="243"/>
                    <a:pt x="19" y="254"/>
                  </a:cubicBezTo>
                  <a:cubicBezTo>
                    <a:pt x="14" y="258"/>
                    <a:pt x="0" y="259"/>
                    <a:pt x="3" y="265"/>
                  </a:cubicBezTo>
                  <a:cubicBezTo>
                    <a:pt x="14" y="288"/>
                    <a:pt x="88" y="302"/>
                    <a:pt x="109" y="302"/>
                  </a:cubicBez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5"/>
            <p:cNvSpPr txBox="1">
              <a:spLocks noChangeArrowheads="1"/>
            </p:cNvSpPr>
            <p:nvPr/>
          </p:nvSpPr>
          <p:spPr bwMode="auto">
            <a:xfrm>
              <a:off x="5334000" y="4267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008080"/>
                  </a:solidFill>
                </a:rPr>
                <a:t>V</a:t>
              </a:r>
              <a:r>
                <a:rPr lang="en-US" altLang="en-US" sz="2400" b="1" baseline="-25000">
                  <a:solidFill>
                    <a:srgbClr val="008080"/>
                  </a:solidFill>
                </a:rPr>
                <a:t>bat</a:t>
              </a:r>
              <a:endParaRPr lang="en-US" altLang="en-US" sz="2400" b="1">
                <a:solidFill>
                  <a:srgbClr val="008080"/>
                </a:solidFill>
              </a:endParaRPr>
            </a:p>
          </p:txBody>
        </p:sp>
        <p:sp>
          <p:nvSpPr>
            <p:cNvPr id="17" name="Text Box 16"/>
            <p:cNvSpPr txBox="1">
              <a:spLocks noChangeArrowheads="1"/>
            </p:cNvSpPr>
            <p:nvPr/>
          </p:nvSpPr>
          <p:spPr bwMode="auto">
            <a:xfrm>
              <a:off x="7467600" y="3200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R</a:t>
              </a:r>
              <a:r>
                <a:rPr lang="en-US" altLang="en-US" sz="2400" baseline="-25000"/>
                <a:t>1</a:t>
              </a:r>
              <a:endParaRPr lang="en-US" altLang="en-US" sz="2400"/>
            </a:p>
          </p:txBody>
        </p:sp>
        <p:sp>
          <p:nvSpPr>
            <p:cNvPr id="18" name="Text Box 17"/>
            <p:cNvSpPr txBox="1">
              <a:spLocks noChangeArrowheads="1"/>
            </p:cNvSpPr>
            <p:nvPr/>
          </p:nvSpPr>
          <p:spPr bwMode="auto">
            <a:xfrm>
              <a:off x="8839200" y="4191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R</a:t>
              </a:r>
              <a:r>
                <a:rPr lang="en-US" altLang="en-US" sz="2400" baseline="-25000"/>
                <a:t>2</a:t>
              </a:r>
              <a:endParaRPr lang="en-US" altLang="en-US" sz="2400"/>
            </a:p>
          </p:txBody>
        </p:sp>
        <p:sp>
          <p:nvSpPr>
            <p:cNvPr id="19" name="Text Box 18"/>
            <p:cNvSpPr txBox="1">
              <a:spLocks noChangeArrowheads="1"/>
            </p:cNvSpPr>
            <p:nvPr/>
          </p:nvSpPr>
          <p:spPr bwMode="auto">
            <a:xfrm>
              <a:off x="6096000" y="4202114"/>
              <a:ext cx="3048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600" b="1"/>
                <a:t>+</a:t>
              </a:r>
            </a:p>
          </p:txBody>
        </p:sp>
        <p:sp>
          <p:nvSpPr>
            <p:cNvPr id="20" name="Text Box 19"/>
            <p:cNvSpPr txBox="1">
              <a:spLocks noChangeArrowheads="1"/>
            </p:cNvSpPr>
            <p:nvPr/>
          </p:nvSpPr>
          <p:spPr bwMode="auto">
            <a:xfrm>
              <a:off x="6164263" y="4681538"/>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600"/>
                <a:t>-</a:t>
              </a:r>
            </a:p>
          </p:txBody>
        </p:sp>
        <p:sp>
          <p:nvSpPr>
            <p:cNvPr id="21" name="Line 20"/>
            <p:cNvSpPr>
              <a:spLocks noChangeShapeType="1"/>
            </p:cNvSpPr>
            <p:nvPr/>
          </p:nvSpPr>
          <p:spPr bwMode="auto">
            <a:xfrm>
              <a:off x="6553200" y="3733800"/>
              <a:ext cx="533400" cy="0"/>
            </a:xfrm>
            <a:prstGeom prst="line">
              <a:avLst/>
            </a:prstGeom>
            <a:noFill/>
            <a:ln w="952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1"/>
            <p:cNvSpPr txBox="1">
              <a:spLocks noChangeArrowheads="1"/>
            </p:cNvSpPr>
            <p:nvPr/>
          </p:nvSpPr>
          <p:spPr bwMode="auto">
            <a:xfrm>
              <a:off x="6705600" y="3276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CC0099"/>
                  </a:solidFill>
                </a:rPr>
                <a:t>I</a:t>
              </a:r>
            </a:p>
          </p:txBody>
        </p:sp>
        <p:sp>
          <p:nvSpPr>
            <p:cNvPr id="23" name="Line 23"/>
            <p:cNvSpPr>
              <a:spLocks noChangeShapeType="1"/>
            </p:cNvSpPr>
            <p:nvPr/>
          </p:nvSpPr>
          <p:spPr bwMode="auto">
            <a:xfrm>
              <a:off x="7391400" y="4114800"/>
              <a:ext cx="609600" cy="0"/>
            </a:xfrm>
            <a:prstGeom prst="line">
              <a:avLst/>
            </a:prstGeom>
            <a:noFill/>
            <a:ln w="9525">
              <a:solidFill>
                <a:srgbClr val="008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4"/>
            <p:cNvSpPr txBox="1">
              <a:spLocks noChangeArrowheads="1"/>
            </p:cNvSpPr>
            <p:nvPr/>
          </p:nvSpPr>
          <p:spPr bwMode="auto">
            <a:xfrm>
              <a:off x="7391400" y="4114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008080"/>
                  </a:solidFill>
                </a:rPr>
                <a:t>V</a:t>
              </a:r>
              <a:r>
                <a:rPr lang="en-US" altLang="en-US" sz="2400" b="1" baseline="-25000">
                  <a:solidFill>
                    <a:srgbClr val="008080"/>
                  </a:solidFill>
                </a:rPr>
                <a:t>1</a:t>
              </a:r>
              <a:endParaRPr lang="en-US" altLang="en-US" sz="2400" b="1">
                <a:solidFill>
                  <a:srgbClr val="008080"/>
                </a:solidFill>
              </a:endParaRPr>
            </a:p>
          </p:txBody>
        </p:sp>
        <p:sp>
          <p:nvSpPr>
            <p:cNvPr id="25" name="Line 25"/>
            <p:cNvSpPr>
              <a:spLocks noChangeShapeType="1"/>
            </p:cNvSpPr>
            <p:nvPr/>
          </p:nvSpPr>
          <p:spPr bwMode="auto">
            <a:xfrm>
              <a:off x="8382000" y="4191000"/>
              <a:ext cx="0" cy="609600"/>
            </a:xfrm>
            <a:prstGeom prst="line">
              <a:avLst/>
            </a:prstGeom>
            <a:noFill/>
            <a:ln w="9525">
              <a:solidFill>
                <a:srgbClr val="008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6"/>
            <p:cNvSpPr txBox="1">
              <a:spLocks noChangeArrowheads="1"/>
            </p:cNvSpPr>
            <p:nvPr/>
          </p:nvSpPr>
          <p:spPr bwMode="auto">
            <a:xfrm>
              <a:off x="7848600" y="4267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008080"/>
                  </a:solidFill>
                </a:rPr>
                <a:t>V</a:t>
              </a:r>
              <a:r>
                <a:rPr lang="en-US" altLang="en-US" sz="2400" b="1" baseline="-25000">
                  <a:solidFill>
                    <a:srgbClr val="008080"/>
                  </a:solidFill>
                </a:rPr>
                <a:t>2</a:t>
              </a:r>
              <a:endParaRPr lang="en-US" altLang="en-US" sz="2400" b="1">
                <a:solidFill>
                  <a:srgbClr val="008080"/>
                </a:solidFill>
              </a:endParaRPr>
            </a:p>
          </p:txBody>
        </p:sp>
      </p:grpSp>
    </p:spTree>
    <p:extLst>
      <p:ext uri="{BB962C8B-B14F-4D97-AF65-F5344CB8AC3E}">
        <p14:creationId xmlns:p14="http://schemas.microsoft.com/office/powerpoint/2010/main" val="303150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21237" y="626883"/>
            <a:ext cx="7772400" cy="1143000"/>
          </a:xfrm>
        </p:spPr>
        <p:txBody>
          <a:bodyPr/>
          <a:lstStyle/>
          <a:p>
            <a:r>
              <a:rPr lang="en-US" altLang="en-US" b="1" dirty="0" smtClean="0"/>
              <a:t>Formulas for </a:t>
            </a:r>
            <a:r>
              <a:rPr lang="en-US" altLang="en-US" b="1" dirty="0" smtClean="0">
                <a:solidFill>
                  <a:srgbClr val="FF0000"/>
                </a:solidFill>
              </a:rPr>
              <a:t>Parallel</a:t>
            </a:r>
            <a:r>
              <a:rPr lang="en-US" altLang="en-US" b="1" dirty="0" smtClean="0"/>
              <a:t> Resistors</a:t>
            </a:r>
          </a:p>
        </p:txBody>
      </p:sp>
      <p:sp>
        <p:nvSpPr>
          <p:cNvPr id="28675" name="Rectangle 3"/>
          <p:cNvSpPr>
            <a:spLocks noGrp="1" noChangeArrowheads="1"/>
          </p:cNvSpPr>
          <p:nvPr>
            <p:ph idx="1"/>
          </p:nvPr>
        </p:nvSpPr>
        <p:spPr>
          <a:xfrm>
            <a:off x="1249837" y="1819095"/>
            <a:ext cx="6905335" cy="4114800"/>
          </a:xfrm>
        </p:spPr>
        <p:txBody>
          <a:bodyPr>
            <a:normAutofit/>
          </a:bodyPr>
          <a:lstStyle/>
          <a:p>
            <a:pPr marL="0" indent="0">
              <a:buFontTx/>
              <a:buNone/>
            </a:pPr>
            <a:r>
              <a:rPr lang="en-US" altLang="en-US" dirty="0" smtClean="0"/>
              <a:t>In a parallel circuit, the voltage drop for each path is the same, but the current is different</a:t>
            </a:r>
          </a:p>
          <a:p>
            <a:pPr lvl="1">
              <a:buFontTx/>
              <a:buNone/>
            </a:pPr>
            <a:r>
              <a:rPr lang="en-US" altLang="en-US" dirty="0" smtClean="0"/>
              <a:t>(Think </a:t>
            </a:r>
            <a:r>
              <a:rPr lang="en-US" altLang="en-US" dirty="0"/>
              <a:t>of water in a river that splits with some water flowing over one fall and the rest falling over the other but all the water ending up joining back together again.) </a:t>
            </a:r>
            <a:endParaRPr lang="en-US" altLang="en-US" dirty="0" smtClean="0"/>
          </a:p>
          <a:p>
            <a:pPr marL="0" indent="0">
              <a:buFontTx/>
              <a:buNone/>
            </a:pPr>
            <a:r>
              <a:rPr lang="en-US" altLang="en-US" dirty="0" smtClean="0"/>
              <a:t>Current into any branch or merge point must be equal to the current leaving the point.</a:t>
            </a:r>
          </a:p>
          <a:p>
            <a:pPr lvl="1">
              <a:buFontTx/>
              <a:buNone/>
            </a:pPr>
            <a:endParaRPr lang="en-US" altLang="en-US" baseline="-25000" dirty="0" smtClean="0"/>
          </a:p>
          <a:p>
            <a:pPr>
              <a:buFontTx/>
              <a:buNone/>
            </a:pPr>
            <a:r>
              <a:rPr lang="en-US" altLang="en-US" dirty="0" smtClean="0"/>
              <a:t> </a:t>
            </a:r>
          </a:p>
        </p:txBody>
      </p:sp>
      <p:grpSp>
        <p:nvGrpSpPr>
          <p:cNvPr id="2" name="Group 1"/>
          <p:cNvGrpSpPr/>
          <p:nvPr/>
        </p:nvGrpSpPr>
        <p:grpSpPr>
          <a:xfrm>
            <a:off x="2779216" y="4230507"/>
            <a:ext cx="5181600" cy="1752600"/>
            <a:chOff x="3231037" y="4589283"/>
            <a:chExt cx="5181600" cy="1752600"/>
          </a:xfrm>
        </p:grpSpPr>
        <p:sp>
          <p:nvSpPr>
            <p:cNvPr id="28676" name="Line 4"/>
            <p:cNvSpPr>
              <a:spLocks noChangeShapeType="1"/>
            </p:cNvSpPr>
            <p:nvPr/>
          </p:nvSpPr>
          <p:spPr bwMode="auto">
            <a:xfrm>
              <a:off x="3993037" y="5579883"/>
              <a:ext cx="914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7" name="Line 5"/>
            <p:cNvSpPr>
              <a:spLocks noChangeShapeType="1"/>
            </p:cNvSpPr>
            <p:nvPr/>
          </p:nvSpPr>
          <p:spPr bwMode="auto">
            <a:xfrm>
              <a:off x="4221637" y="5884683"/>
              <a:ext cx="381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6"/>
            <p:cNvSpPr>
              <a:spLocks noChangeShapeType="1"/>
            </p:cNvSpPr>
            <p:nvPr/>
          </p:nvSpPr>
          <p:spPr bwMode="auto">
            <a:xfrm flipV="1">
              <a:off x="4450237" y="5122683"/>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Line 7"/>
            <p:cNvSpPr>
              <a:spLocks noChangeShapeType="1"/>
            </p:cNvSpPr>
            <p:nvPr/>
          </p:nvSpPr>
          <p:spPr bwMode="auto">
            <a:xfrm>
              <a:off x="4450237" y="5122683"/>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8"/>
            <p:cNvSpPr>
              <a:spLocks noChangeShapeType="1"/>
            </p:cNvSpPr>
            <p:nvPr/>
          </p:nvSpPr>
          <p:spPr bwMode="auto">
            <a:xfrm>
              <a:off x="5974237" y="512268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9"/>
            <p:cNvSpPr>
              <a:spLocks noChangeShapeType="1"/>
            </p:cNvSpPr>
            <p:nvPr/>
          </p:nvSpPr>
          <p:spPr bwMode="auto">
            <a:xfrm>
              <a:off x="7345837" y="5122683"/>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10"/>
            <p:cNvSpPr>
              <a:spLocks noChangeShapeType="1"/>
            </p:cNvSpPr>
            <p:nvPr/>
          </p:nvSpPr>
          <p:spPr bwMode="auto">
            <a:xfrm>
              <a:off x="4450237" y="5884683"/>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11"/>
            <p:cNvSpPr>
              <a:spLocks noChangeShapeType="1"/>
            </p:cNvSpPr>
            <p:nvPr/>
          </p:nvSpPr>
          <p:spPr bwMode="auto">
            <a:xfrm>
              <a:off x="4450237" y="6341883"/>
              <a:ext cx="2895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Line 12"/>
            <p:cNvSpPr>
              <a:spLocks noChangeShapeType="1"/>
            </p:cNvSpPr>
            <p:nvPr/>
          </p:nvSpPr>
          <p:spPr bwMode="auto">
            <a:xfrm>
              <a:off x="5974237" y="5884683"/>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Line 13"/>
            <p:cNvSpPr>
              <a:spLocks noChangeShapeType="1"/>
            </p:cNvSpPr>
            <p:nvPr/>
          </p:nvSpPr>
          <p:spPr bwMode="auto">
            <a:xfrm>
              <a:off x="7345837" y="5884683"/>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Freeform 14"/>
            <p:cNvSpPr>
              <a:spLocks/>
            </p:cNvSpPr>
            <p:nvPr/>
          </p:nvSpPr>
          <p:spPr bwMode="auto">
            <a:xfrm>
              <a:off x="5872637" y="5505271"/>
              <a:ext cx="209550" cy="379412"/>
            </a:xfrm>
            <a:custGeom>
              <a:avLst/>
              <a:gdLst>
                <a:gd name="T0" fmla="*/ 173891575 w 132"/>
                <a:gd name="T1" fmla="*/ 0 h 239"/>
                <a:gd name="T2" fmla="*/ 332660625 w 132"/>
                <a:gd name="T3" fmla="*/ 65523976 h 239"/>
                <a:gd name="T4" fmla="*/ 93246575 w 132"/>
                <a:gd name="T5" fmla="*/ 146168870 h 239"/>
                <a:gd name="T6" fmla="*/ 52924075 w 132"/>
                <a:gd name="T7" fmla="*/ 186491317 h 239"/>
                <a:gd name="T8" fmla="*/ 12601575 w 132"/>
                <a:gd name="T9" fmla="*/ 211692846 h 239"/>
                <a:gd name="T10" fmla="*/ 93246575 w 132"/>
                <a:gd name="T11" fmla="*/ 252015293 h 239"/>
                <a:gd name="T12" fmla="*/ 292338125 w 132"/>
                <a:gd name="T13" fmla="*/ 385582604 h 239"/>
                <a:gd name="T14" fmla="*/ 173891575 w 132"/>
                <a:gd name="T15" fmla="*/ 425905051 h 239"/>
                <a:gd name="T16" fmla="*/ 80645000 w 132"/>
                <a:gd name="T17" fmla="*/ 466227498 h 239"/>
                <a:gd name="T18" fmla="*/ 0 w 132"/>
                <a:gd name="T19" fmla="*/ 519151503 h 239"/>
                <a:gd name="T20" fmla="*/ 120967500 w 132"/>
                <a:gd name="T21" fmla="*/ 572073921 h 239"/>
                <a:gd name="T22" fmla="*/ 173891575 w 132"/>
                <a:gd name="T23" fmla="*/ 599796397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2" h="239">
                  <a:moveTo>
                    <a:pt x="69" y="0"/>
                  </a:moveTo>
                  <a:cubicBezTo>
                    <a:pt x="101" y="5"/>
                    <a:pt x="107" y="10"/>
                    <a:pt x="132" y="26"/>
                  </a:cubicBezTo>
                  <a:cubicBezTo>
                    <a:pt x="106" y="44"/>
                    <a:pt x="68" y="48"/>
                    <a:pt x="37" y="58"/>
                  </a:cubicBezTo>
                  <a:cubicBezTo>
                    <a:pt x="32" y="63"/>
                    <a:pt x="27" y="69"/>
                    <a:pt x="21" y="74"/>
                  </a:cubicBezTo>
                  <a:cubicBezTo>
                    <a:pt x="16" y="78"/>
                    <a:pt x="5" y="78"/>
                    <a:pt x="5" y="84"/>
                  </a:cubicBezTo>
                  <a:cubicBezTo>
                    <a:pt x="5" y="92"/>
                    <a:pt x="33" y="99"/>
                    <a:pt x="37" y="100"/>
                  </a:cubicBezTo>
                  <a:cubicBezTo>
                    <a:pt x="64" y="118"/>
                    <a:pt x="84" y="142"/>
                    <a:pt x="116" y="153"/>
                  </a:cubicBezTo>
                  <a:cubicBezTo>
                    <a:pt x="100" y="158"/>
                    <a:pt x="85" y="164"/>
                    <a:pt x="69" y="169"/>
                  </a:cubicBezTo>
                  <a:cubicBezTo>
                    <a:pt x="16" y="206"/>
                    <a:pt x="94" y="154"/>
                    <a:pt x="32" y="185"/>
                  </a:cubicBezTo>
                  <a:cubicBezTo>
                    <a:pt x="21" y="191"/>
                    <a:pt x="0" y="206"/>
                    <a:pt x="0" y="206"/>
                  </a:cubicBezTo>
                  <a:cubicBezTo>
                    <a:pt x="18" y="212"/>
                    <a:pt x="30" y="221"/>
                    <a:pt x="48" y="227"/>
                  </a:cubicBezTo>
                  <a:cubicBezTo>
                    <a:pt x="65" y="239"/>
                    <a:pt x="58" y="238"/>
                    <a:pt x="69" y="238"/>
                  </a:cubicBez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Freeform 15"/>
            <p:cNvSpPr>
              <a:spLocks/>
            </p:cNvSpPr>
            <p:nvPr/>
          </p:nvSpPr>
          <p:spPr bwMode="auto">
            <a:xfrm>
              <a:off x="7175976" y="5505271"/>
              <a:ext cx="333375" cy="393700"/>
            </a:xfrm>
            <a:custGeom>
              <a:avLst/>
              <a:gdLst>
                <a:gd name="T0" fmla="*/ 287297813 w 210"/>
                <a:gd name="T1" fmla="*/ 0 h 248"/>
                <a:gd name="T2" fmla="*/ 435987825 w 210"/>
                <a:gd name="T3" fmla="*/ 65524063 h 248"/>
                <a:gd name="T4" fmla="*/ 435987825 w 210"/>
                <a:gd name="T5" fmla="*/ 65524063 h 248"/>
                <a:gd name="T6" fmla="*/ 529232813 w 210"/>
                <a:gd name="T7" fmla="*/ 93246575 h 248"/>
                <a:gd name="T8" fmla="*/ 367942813 w 210"/>
                <a:gd name="T9" fmla="*/ 173891575 h 248"/>
                <a:gd name="T10" fmla="*/ 262096250 w 210"/>
                <a:gd name="T11" fmla="*/ 239415638 h 248"/>
                <a:gd name="T12" fmla="*/ 141128750 w 210"/>
                <a:gd name="T13" fmla="*/ 292338125 h 248"/>
                <a:gd name="T14" fmla="*/ 103327200 w 210"/>
                <a:gd name="T15" fmla="*/ 304939700 h 248"/>
                <a:gd name="T16" fmla="*/ 488910313 w 210"/>
                <a:gd name="T17" fmla="*/ 413305625 h 248"/>
                <a:gd name="T18" fmla="*/ 168851263 w 210"/>
                <a:gd name="T19" fmla="*/ 531753763 h 248"/>
                <a:gd name="T20" fmla="*/ 75604688 w 210"/>
                <a:gd name="T21" fmla="*/ 559474688 h 248"/>
                <a:gd name="T22" fmla="*/ 35282188 w 210"/>
                <a:gd name="T23" fmla="*/ 572076263 h 248"/>
                <a:gd name="T24" fmla="*/ 287297813 w 210"/>
                <a:gd name="T25" fmla="*/ 624998750 h 2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0" h="248">
                  <a:moveTo>
                    <a:pt x="114" y="0"/>
                  </a:moveTo>
                  <a:lnTo>
                    <a:pt x="173" y="26"/>
                  </a:lnTo>
                  <a:cubicBezTo>
                    <a:pt x="173" y="26"/>
                    <a:pt x="173" y="26"/>
                    <a:pt x="173" y="26"/>
                  </a:cubicBezTo>
                  <a:cubicBezTo>
                    <a:pt x="185" y="30"/>
                    <a:pt x="210" y="37"/>
                    <a:pt x="210" y="37"/>
                  </a:cubicBezTo>
                  <a:cubicBezTo>
                    <a:pt x="172" y="49"/>
                    <a:pt x="178" y="57"/>
                    <a:pt x="146" y="69"/>
                  </a:cubicBezTo>
                  <a:cubicBezTo>
                    <a:pt x="134" y="88"/>
                    <a:pt x="125" y="89"/>
                    <a:pt x="104" y="95"/>
                  </a:cubicBezTo>
                  <a:cubicBezTo>
                    <a:pt x="78" y="113"/>
                    <a:pt x="95" y="104"/>
                    <a:pt x="56" y="116"/>
                  </a:cubicBezTo>
                  <a:cubicBezTo>
                    <a:pt x="51" y="118"/>
                    <a:pt x="41" y="121"/>
                    <a:pt x="41" y="121"/>
                  </a:cubicBezTo>
                  <a:cubicBezTo>
                    <a:pt x="91" y="141"/>
                    <a:pt x="141" y="157"/>
                    <a:pt x="194" y="164"/>
                  </a:cubicBezTo>
                  <a:cubicBezTo>
                    <a:pt x="150" y="178"/>
                    <a:pt x="111" y="198"/>
                    <a:pt x="67" y="211"/>
                  </a:cubicBezTo>
                  <a:cubicBezTo>
                    <a:pt x="0" y="231"/>
                    <a:pt x="84" y="205"/>
                    <a:pt x="30" y="222"/>
                  </a:cubicBezTo>
                  <a:cubicBezTo>
                    <a:pt x="25" y="224"/>
                    <a:pt x="14" y="227"/>
                    <a:pt x="14" y="227"/>
                  </a:cubicBezTo>
                  <a:cubicBezTo>
                    <a:pt x="44" y="248"/>
                    <a:pt x="78" y="248"/>
                    <a:pt x="114" y="248"/>
                  </a:cubicBez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Text Box 16"/>
            <p:cNvSpPr txBox="1">
              <a:spLocks noChangeArrowheads="1"/>
            </p:cNvSpPr>
            <p:nvPr/>
          </p:nvSpPr>
          <p:spPr bwMode="auto">
            <a:xfrm>
              <a:off x="3840637" y="5198883"/>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t>+</a:t>
              </a:r>
            </a:p>
          </p:txBody>
        </p:sp>
        <p:sp>
          <p:nvSpPr>
            <p:cNvPr id="28689" name="Text Box 17"/>
            <p:cNvSpPr txBox="1">
              <a:spLocks noChangeArrowheads="1"/>
            </p:cNvSpPr>
            <p:nvPr/>
          </p:nvSpPr>
          <p:spPr bwMode="auto">
            <a:xfrm>
              <a:off x="3993037" y="5884683"/>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t>-</a:t>
              </a:r>
            </a:p>
          </p:txBody>
        </p:sp>
        <p:sp>
          <p:nvSpPr>
            <p:cNvPr id="28690" name="Text Box 18"/>
            <p:cNvSpPr txBox="1">
              <a:spLocks noChangeArrowheads="1"/>
            </p:cNvSpPr>
            <p:nvPr/>
          </p:nvSpPr>
          <p:spPr bwMode="auto">
            <a:xfrm>
              <a:off x="3231037" y="542748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008080"/>
                  </a:solidFill>
                </a:rPr>
                <a:t>V</a:t>
              </a:r>
              <a:r>
                <a:rPr lang="en-US" altLang="en-US" sz="2400" b="1" baseline="-25000">
                  <a:solidFill>
                    <a:srgbClr val="008080"/>
                  </a:solidFill>
                </a:rPr>
                <a:t>bat</a:t>
              </a:r>
              <a:endParaRPr lang="en-US" altLang="en-US" sz="2400" b="1">
                <a:solidFill>
                  <a:srgbClr val="008080"/>
                </a:solidFill>
              </a:endParaRPr>
            </a:p>
          </p:txBody>
        </p:sp>
        <p:sp>
          <p:nvSpPr>
            <p:cNvPr id="28691" name="Text Box 19"/>
            <p:cNvSpPr txBox="1">
              <a:spLocks noChangeArrowheads="1"/>
            </p:cNvSpPr>
            <p:nvPr/>
          </p:nvSpPr>
          <p:spPr bwMode="auto">
            <a:xfrm>
              <a:off x="6126637" y="542748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R</a:t>
              </a:r>
              <a:r>
                <a:rPr lang="en-US" altLang="en-US" sz="2400" baseline="-25000"/>
                <a:t>1</a:t>
              </a:r>
              <a:endParaRPr lang="en-US" altLang="en-US" sz="2400"/>
            </a:p>
          </p:txBody>
        </p:sp>
        <p:sp>
          <p:nvSpPr>
            <p:cNvPr id="28692" name="Text Box 20"/>
            <p:cNvSpPr txBox="1">
              <a:spLocks noChangeArrowheads="1"/>
            </p:cNvSpPr>
            <p:nvPr/>
          </p:nvSpPr>
          <p:spPr bwMode="auto">
            <a:xfrm>
              <a:off x="7650637" y="542748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a:t>R</a:t>
              </a:r>
              <a:r>
                <a:rPr lang="en-US" altLang="en-US" sz="2400" baseline="-25000"/>
                <a:t>2</a:t>
              </a:r>
              <a:endParaRPr lang="en-US" altLang="en-US" sz="2400"/>
            </a:p>
          </p:txBody>
        </p:sp>
        <p:sp>
          <p:nvSpPr>
            <p:cNvPr id="28693" name="Text Box 21"/>
            <p:cNvSpPr txBox="1">
              <a:spLocks noChangeArrowheads="1"/>
            </p:cNvSpPr>
            <p:nvPr/>
          </p:nvSpPr>
          <p:spPr bwMode="auto">
            <a:xfrm>
              <a:off x="4450237" y="458928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CC0099"/>
                  </a:solidFill>
                </a:rPr>
                <a:t>I</a:t>
              </a:r>
              <a:r>
                <a:rPr lang="en-US" altLang="en-US" sz="2400" b="1" baseline="-25000">
                  <a:solidFill>
                    <a:srgbClr val="CC0099"/>
                  </a:solidFill>
                </a:rPr>
                <a:t>total</a:t>
              </a:r>
              <a:endParaRPr lang="en-US" altLang="en-US" sz="2400" b="1">
                <a:solidFill>
                  <a:srgbClr val="CC0099"/>
                </a:solidFill>
              </a:endParaRPr>
            </a:p>
          </p:txBody>
        </p:sp>
        <p:sp>
          <p:nvSpPr>
            <p:cNvPr id="28694" name="Line 22"/>
            <p:cNvSpPr>
              <a:spLocks noChangeShapeType="1"/>
            </p:cNvSpPr>
            <p:nvPr/>
          </p:nvSpPr>
          <p:spPr bwMode="auto">
            <a:xfrm>
              <a:off x="5136037" y="4817883"/>
              <a:ext cx="533400" cy="0"/>
            </a:xfrm>
            <a:prstGeom prst="line">
              <a:avLst/>
            </a:prstGeom>
            <a:noFill/>
            <a:ln w="127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Line 23"/>
            <p:cNvSpPr>
              <a:spLocks noChangeShapeType="1"/>
            </p:cNvSpPr>
            <p:nvPr/>
          </p:nvSpPr>
          <p:spPr bwMode="auto">
            <a:xfrm>
              <a:off x="5745637" y="5427483"/>
              <a:ext cx="0" cy="533400"/>
            </a:xfrm>
            <a:prstGeom prst="line">
              <a:avLst/>
            </a:prstGeom>
            <a:noFill/>
            <a:ln w="127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6" name="Line 24"/>
            <p:cNvSpPr>
              <a:spLocks noChangeShapeType="1"/>
            </p:cNvSpPr>
            <p:nvPr/>
          </p:nvSpPr>
          <p:spPr bwMode="auto">
            <a:xfrm>
              <a:off x="7117237" y="5427483"/>
              <a:ext cx="0" cy="533400"/>
            </a:xfrm>
            <a:prstGeom prst="line">
              <a:avLst/>
            </a:prstGeom>
            <a:noFill/>
            <a:ln w="127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7" name="Text Box 25"/>
            <p:cNvSpPr txBox="1">
              <a:spLocks noChangeArrowheads="1"/>
            </p:cNvSpPr>
            <p:nvPr/>
          </p:nvSpPr>
          <p:spPr bwMode="auto">
            <a:xfrm>
              <a:off x="5288437" y="542748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CC0099"/>
                  </a:solidFill>
                </a:rPr>
                <a:t>I</a:t>
              </a:r>
              <a:r>
                <a:rPr lang="en-US" altLang="en-US" sz="2400" b="1" baseline="-25000">
                  <a:solidFill>
                    <a:srgbClr val="CC0099"/>
                  </a:solidFill>
                </a:rPr>
                <a:t>1</a:t>
              </a:r>
              <a:endParaRPr lang="en-US" altLang="en-US" sz="2400" b="1">
                <a:solidFill>
                  <a:srgbClr val="CC0099"/>
                </a:solidFill>
              </a:endParaRPr>
            </a:p>
          </p:txBody>
        </p:sp>
        <p:sp>
          <p:nvSpPr>
            <p:cNvPr id="28698" name="Text Box 26"/>
            <p:cNvSpPr txBox="1">
              <a:spLocks noChangeArrowheads="1"/>
            </p:cNvSpPr>
            <p:nvPr/>
          </p:nvSpPr>
          <p:spPr bwMode="auto">
            <a:xfrm>
              <a:off x="6660037" y="550368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1">
                  <a:solidFill>
                    <a:srgbClr val="CC0099"/>
                  </a:solidFill>
                </a:rPr>
                <a:t>I</a:t>
              </a:r>
              <a:r>
                <a:rPr lang="en-US" altLang="en-US" sz="2400" b="1" baseline="-25000">
                  <a:solidFill>
                    <a:srgbClr val="CC0099"/>
                  </a:solidFill>
                </a:rPr>
                <a:t>2</a:t>
              </a:r>
              <a:endParaRPr lang="en-US" altLang="en-US" sz="2400" b="1">
                <a:solidFill>
                  <a:srgbClr val="CC0099"/>
                </a:solidFill>
              </a:endParaRPr>
            </a:p>
          </p:txBody>
        </p:sp>
      </p:grpSp>
      <p:sp>
        <p:nvSpPr>
          <p:cNvPr id="3" name="Rounded Rectangle 2"/>
          <p:cNvSpPr/>
          <p:nvPr/>
        </p:nvSpPr>
        <p:spPr>
          <a:xfrm>
            <a:off x="8133907" y="3976577"/>
            <a:ext cx="3561907" cy="209461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buFontTx/>
              <a:buNone/>
            </a:pPr>
            <a:r>
              <a:rPr lang="en-US" altLang="en-US" b="1" dirty="0" err="1">
                <a:solidFill>
                  <a:srgbClr val="008000"/>
                </a:solidFill>
              </a:rPr>
              <a:t>V</a:t>
            </a:r>
            <a:r>
              <a:rPr lang="en-US" altLang="en-US" b="1" baseline="-25000" dirty="0" err="1">
                <a:solidFill>
                  <a:srgbClr val="008000"/>
                </a:solidFill>
              </a:rPr>
              <a:t>total</a:t>
            </a:r>
            <a:r>
              <a:rPr lang="en-US" altLang="en-US" b="1" dirty="0">
                <a:solidFill>
                  <a:srgbClr val="008000"/>
                </a:solidFill>
              </a:rPr>
              <a:t> = V</a:t>
            </a:r>
            <a:r>
              <a:rPr lang="en-US" altLang="en-US" b="1" baseline="-25000" dirty="0">
                <a:solidFill>
                  <a:srgbClr val="008000"/>
                </a:solidFill>
              </a:rPr>
              <a:t>1</a:t>
            </a:r>
            <a:r>
              <a:rPr lang="en-US" altLang="en-US" b="1" dirty="0">
                <a:solidFill>
                  <a:srgbClr val="008000"/>
                </a:solidFill>
              </a:rPr>
              <a:t> = V</a:t>
            </a:r>
            <a:r>
              <a:rPr lang="en-US" altLang="en-US" b="1" baseline="-25000" dirty="0">
                <a:solidFill>
                  <a:srgbClr val="008000"/>
                </a:solidFill>
              </a:rPr>
              <a:t>2</a:t>
            </a:r>
            <a:r>
              <a:rPr lang="en-US" altLang="en-US" b="1" dirty="0">
                <a:solidFill>
                  <a:srgbClr val="008000"/>
                </a:solidFill>
              </a:rPr>
              <a:t> </a:t>
            </a:r>
            <a:endParaRPr lang="en-US" altLang="en-US" dirty="0"/>
          </a:p>
          <a:p>
            <a:pPr>
              <a:lnSpc>
                <a:spcPct val="90000"/>
              </a:lnSpc>
              <a:buFontTx/>
              <a:buNone/>
            </a:pPr>
            <a:r>
              <a:rPr lang="en-US" altLang="en-US" b="1" dirty="0" err="1">
                <a:solidFill>
                  <a:srgbClr val="CC0099"/>
                </a:solidFill>
              </a:rPr>
              <a:t>I</a:t>
            </a:r>
            <a:r>
              <a:rPr lang="en-US" altLang="en-US" b="1" baseline="-25000" dirty="0" err="1">
                <a:solidFill>
                  <a:srgbClr val="CC0099"/>
                </a:solidFill>
              </a:rPr>
              <a:t>total</a:t>
            </a:r>
            <a:r>
              <a:rPr lang="en-US" altLang="en-US" b="1" dirty="0">
                <a:solidFill>
                  <a:srgbClr val="CC0099"/>
                </a:solidFill>
              </a:rPr>
              <a:t> = (I</a:t>
            </a:r>
            <a:r>
              <a:rPr lang="en-US" altLang="en-US" b="1" baseline="-25000" dirty="0">
                <a:solidFill>
                  <a:srgbClr val="CC0099"/>
                </a:solidFill>
              </a:rPr>
              <a:t>1</a:t>
            </a:r>
            <a:r>
              <a:rPr lang="en-US" altLang="en-US" b="1" dirty="0">
                <a:solidFill>
                  <a:srgbClr val="CC0099"/>
                </a:solidFill>
              </a:rPr>
              <a:t> + I</a:t>
            </a:r>
            <a:r>
              <a:rPr lang="en-US" altLang="en-US" b="1" baseline="-25000" dirty="0">
                <a:solidFill>
                  <a:srgbClr val="CC0099"/>
                </a:solidFill>
              </a:rPr>
              <a:t>2 </a:t>
            </a:r>
            <a:r>
              <a:rPr lang="en-US" altLang="en-US" b="1" dirty="0">
                <a:solidFill>
                  <a:srgbClr val="CC0099"/>
                </a:solidFill>
              </a:rPr>
              <a:t>)</a:t>
            </a:r>
            <a:r>
              <a:rPr lang="en-US" altLang="en-US" b="1" dirty="0">
                <a:solidFill>
                  <a:schemeClr val="accent1"/>
                </a:solidFill>
              </a:rPr>
              <a:t> </a:t>
            </a:r>
            <a:endParaRPr lang="en-US" altLang="en-US" dirty="0"/>
          </a:p>
          <a:p>
            <a:pPr>
              <a:lnSpc>
                <a:spcPct val="90000"/>
              </a:lnSpc>
              <a:buFontTx/>
              <a:buNone/>
            </a:pPr>
            <a:r>
              <a:rPr lang="en-US" altLang="en-US" sz="2000" b="1" dirty="0">
                <a:solidFill>
                  <a:srgbClr val="FF0000"/>
                </a:solidFill>
                <a:latin typeface="b"/>
              </a:rPr>
              <a:t>1/</a:t>
            </a:r>
            <a:r>
              <a:rPr lang="en-US" altLang="en-US" sz="2000" b="1" dirty="0" err="1">
                <a:solidFill>
                  <a:srgbClr val="FF0000"/>
                </a:solidFill>
                <a:latin typeface="b"/>
              </a:rPr>
              <a:t>R</a:t>
            </a:r>
            <a:r>
              <a:rPr lang="en-US" altLang="en-US" sz="2000" b="1" baseline="-25000" dirty="0" err="1">
                <a:solidFill>
                  <a:srgbClr val="FF0000"/>
                </a:solidFill>
                <a:latin typeface="b"/>
              </a:rPr>
              <a:t>eff</a:t>
            </a:r>
            <a:r>
              <a:rPr lang="en-US" altLang="en-US" sz="2000" dirty="0">
                <a:latin typeface="b"/>
              </a:rPr>
              <a:t> </a:t>
            </a:r>
            <a:r>
              <a:rPr lang="en-US" altLang="en-US" sz="2000" b="1" dirty="0">
                <a:solidFill>
                  <a:srgbClr val="FF0000"/>
                </a:solidFill>
              </a:rPr>
              <a:t>= 1/R</a:t>
            </a:r>
            <a:r>
              <a:rPr lang="en-US" altLang="en-US" sz="2000" b="1" baseline="-25000" dirty="0">
                <a:solidFill>
                  <a:srgbClr val="FF0000"/>
                </a:solidFill>
              </a:rPr>
              <a:t>1</a:t>
            </a:r>
            <a:r>
              <a:rPr lang="en-US" altLang="en-US" sz="2000" b="1" dirty="0">
                <a:solidFill>
                  <a:srgbClr val="FF0000"/>
                </a:solidFill>
              </a:rPr>
              <a:t> + 1/R</a:t>
            </a:r>
            <a:r>
              <a:rPr lang="en-US" altLang="en-US" sz="2000" b="1" baseline="-25000" dirty="0">
                <a:solidFill>
                  <a:srgbClr val="FF0000"/>
                </a:solidFill>
              </a:rPr>
              <a:t>2</a:t>
            </a:r>
            <a:r>
              <a:rPr lang="en-US" altLang="en-US" dirty="0"/>
              <a:t>   </a:t>
            </a:r>
            <a:r>
              <a:rPr lang="en-US" altLang="en-US" b="1" dirty="0"/>
              <a:t>or</a:t>
            </a:r>
            <a:r>
              <a:rPr lang="en-US" altLang="en-US" dirty="0"/>
              <a:t>  </a:t>
            </a:r>
            <a:r>
              <a:rPr lang="en-US" altLang="en-US" b="1" dirty="0" err="1">
                <a:solidFill>
                  <a:srgbClr val="FF0000"/>
                </a:solidFill>
              </a:rPr>
              <a:t>R</a:t>
            </a:r>
            <a:r>
              <a:rPr lang="en-US" altLang="en-US" b="1" baseline="-25000" dirty="0" err="1">
                <a:solidFill>
                  <a:srgbClr val="FF0000"/>
                </a:solidFill>
              </a:rPr>
              <a:t>eff</a:t>
            </a:r>
            <a:r>
              <a:rPr lang="en-US" altLang="en-US" b="1" dirty="0">
                <a:solidFill>
                  <a:srgbClr val="FF0000"/>
                </a:solidFill>
              </a:rPr>
              <a:t> = 1 / (1/R</a:t>
            </a:r>
            <a:r>
              <a:rPr lang="en-US" altLang="en-US" b="1" baseline="-25000" dirty="0">
                <a:solidFill>
                  <a:srgbClr val="FF0000"/>
                </a:solidFill>
              </a:rPr>
              <a:t>1</a:t>
            </a:r>
            <a:r>
              <a:rPr lang="en-US" altLang="en-US" b="1" dirty="0">
                <a:solidFill>
                  <a:srgbClr val="FF0000"/>
                </a:solidFill>
              </a:rPr>
              <a:t> + 1/R</a:t>
            </a:r>
            <a:r>
              <a:rPr lang="en-US" altLang="en-US" b="1" baseline="-25000" dirty="0">
                <a:solidFill>
                  <a:srgbClr val="FF0000"/>
                </a:solidFill>
              </a:rPr>
              <a:t>2</a:t>
            </a:r>
            <a:r>
              <a:rPr lang="en-US" altLang="en-US" b="1" dirty="0">
                <a:solidFill>
                  <a:srgbClr val="FF0000"/>
                </a:solidFill>
              </a:rPr>
              <a:t>)</a:t>
            </a:r>
          </a:p>
        </p:txBody>
      </p:sp>
      <p:sp>
        <p:nvSpPr>
          <p:cNvPr id="4" name="Rounded Rectangle 3"/>
          <p:cNvSpPr/>
          <p:nvPr/>
        </p:nvSpPr>
        <p:spPr>
          <a:xfrm>
            <a:off x="9058940" y="1839432"/>
            <a:ext cx="3030279" cy="185006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200"/>
              </a:spcBef>
              <a:spcAft>
                <a:spcPts val="200"/>
              </a:spcAft>
              <a:buClr>
                <a:srgbClr val="99CB38"/>
              </a:buClr>
              <a:buSzPct val="100000"/>
            </a:pPr>
            <a:r>
              <a:rPr lang="en-US" altLang="en-US" dirty="0">
                <a:solidFill>
                  <a:prstClr val="black">
                    <a:lumMod val="75000"/>
                    <a:lumOff val="25000"/>
                  </a:prstClr>
                </a:solidFill>
              </a:rPr>
              <a:t>The amount of current that goes down each path depends on its resistance.</a:t>
            </a:r>
          </a:p>
          <a:p>
            <a:pPr marL="384048" lvl="1" indent="-182880">
              <a:lnSpc>
                <a:spcPct val="90000"/>
              </a:lnSpc>
              <a:spcBef>
                <a:spcPts val="200"/>
              </a:spcBef>
              <a:spcAft>
                <a:spcPts val="400"/>
              </a:spcAft>
              <a:buClr>
                <a:srgbClr val="99CB38"/>
              </a:buClr>
            </a:pPr>
            <a:r>
              <a:rPr lang="en-US" altLang="en-US" sz="1600" dirty="0">
                <a:solidFill>
                  <a:prstClr val="black">
                    <a:lumMod val="75000"/>
                    <a:lumOff val="25000"/>
                  </a:prstClr>
                </a:solidFill>
              </a:rPr>
              <a:t>Low resistance – more current</a:t>
            </a:r>
          </a:p>
          <a:p>
            <a:pPr marL="384048" lvl="1" indent="-182880">
              <a:lnSpc>
                <a:spcPct val="90000"/>
              </a:lnSpc>
              <a:spcBef>
                <a:spcPts val="200"/>
              </a:spcBef>
              <a:spcAft>
                <a:spcPts val="400"/>
              </a:spcAft>
              <a:buClr>
                <a:srgbClr val="99CB38"/>
              </a:buClr>
            </a:pPr>
            <a:r>
              <a:rPr lang="en-US" altLang="en-US" sz="1600" dirty="0">
                <a:solidFill>
                  <a:prstClr val="black">
                    <a:lumMod val="75000"/>
                    <a:lumOff val="25000"/>
                  </a:prstClr>
                </a:solidFill>
              </a:rPr>
              <a:t>High resistance – less current</a:t>
            </a:r>
          </a:p>
        </p:txBody>
      </p:sp>
    </p:spTree>
    <p:extLst>
      <p:ext uri="{BB962C8B-B14F-4D97-AF65-F5344CB8AC3E}">
        <p14:creationId xmlns:p14="http://schemas.microsoft.com/office/powerpoint/2010/main" val="1461145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76177" y="1807535"/>
            <a:ext cx="10409275" cy="399784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1080860" y="545799"/>
            <a:ext cx="7772400" cy="1143000"/>
          </a:xfrm>
        </p:spPr>
        <p:txBody>
          <a:bodyPr>
            <a:normAutofit fontScale="90000"/>
          </a:bodyPr>
          <a:lstStyle/>
          <a:p>
            <a:r>
              <a:rPr lang="en-US" altLang="en-US" b="1" dirty="0" smtClean="0"/>
              <a:t>Parallel &amp; Series Circuit Examples</a:t>
            </a:r>
          </a:p>
        </p:txBody>
      </p:sp>
      <p:sp>
        <p:nvSpPr>
          <p:cNvPr id="33795" name="Rectangle 3"/>
          <p:cNvSpPr>
            <a:spLocks noGrp="1" noChangeArrowheads="1"/>
          </p:cNvSpPr>
          <p:nvPr>
            <p:ph idx="1"/>
          </p:nvPr>
        </p:nvSpPr>
        <p:spPr>
          <a:xfrm>
            <a:off x="1215614" y="1841198"/>
            <a:ext cx="9638944" cy="4441268"/>
          </a:xfrm>
        </p:spPr>
        <p:txBody>
          <a:bodyPr/>
          <a:lstStyle/>
          <a:p>
            <a:pPr marL="0" indent="0">
              <a:lnSpc>
                <a:spcPct val="90000"/>
              </a:lnSpc>
              <a:buFontTx/>
              <a:buNone/>
            </a:pPr>
            <a:r>
              <a:rPr lang="en-US" altLang="en-US" dirty="0" smtClean="0"/>
              <a:t>Consider two resistors in </a:t>
            </a:r>
            <a:r>
              <a:rPr lang="en-US" altLang="en-US" b="1" dirty="0" smtClean="0">
                <a:solidFill>
                  <a:schemeClr val="accent2"/>
                </a:solidFill>
              </a:rPr>
              <a:t>series</a:t>
            </a:r>
            <a:r>
              <a:rPr lang="en-US" altLang="en-US" dirty="0" smtClean="0"/>
              <a:t>:  </a:t>
            </a:r>
            <a:br>
              <a:rPr lang="en-US" altLang="en-US" dirty="0" smtClean="0"/>
            </a:br>
            <a:r>
              <a:rPr lang="en-US" altLang="en-US" dirty="0" smtClean="0"/>
              <a:t>a 3</a:t>
            </a:r>
            <a:r>
              <a:rPr lang="en-US" altLang="en-US" dirty="0" smtClean="0">
                <a:latin typeface="Symbol" panose="05050102010706020507" pitchFamily="18" charset="2"/>
              </a:rPr>
              <a:t>W </a:t>
            </a:r>
            <a:r>
              <a:rPr lang="en-US" altLang="en-US" dirty="0" smtClean="0"/>
              <a:t>and a 6</a:t>
            </a:r>
            <a:r>
              <a:rPr lang="en-US" altLang="en-US" dirty="0" smtClean="0">
                <a:latin typeface="Symbol" panose="05050102010706020507" pitchFamily="18" charset="2"/>
              </a:rPr>
              <a:t>W </a:t>
            </a:r>
            <a:r>
              <a:rPr lang="en-US" altLang="en-US" dirty="0" smtClean="0"/>
              <a:t>resistor:</a:t>
            </a:r>
            <a:br>
              <a:rPr lang="en-US" altLang="en-US" dirty="0" smtClean="0"/>
            </a:br>
            <a:r>
              <a:rPr lang="en-US" altLang="en-US" dirty="0" err="1" smtClean="0"/>
              <a:t>R</a:t>
            </a:r>
            <a:r>
              <a:rPr lang="en-US" altLang="en-US" baseline="-25000" dirty="0" err="1" smtClean="0"/>
              <a:t>eff</a:t>
            </a:r>
            <a:r>
              <a:rPr lang="en-US" altLang="en-US" dirty="0" smtClean="0"/>
              <a:t> = R</a:t>
            </a:r>
            <a:r>
              <a:rPr lang="en-US" altLang="en-US" baseline="-25000" dirty="0" smtClean="0"/>
              <a:t>1</a:t>
            </a:r>
            <a:r>
              <a:rPr lang="en-US" altLang="en-US" dirty="0" smtClean="0"/>
              <a:t> + R</a:t>
            </a:r>
            <a:r>
              <a:rPr lang="en-US" altLang="en-US" baseline="-25000" dirty="0" smtClean="0"/>
              <a:t>2</a:t>
            </a:r>
            <a:r>
              <a:rPr lang="en-US" altLang="en-US" dirty="0" smtClean="0"/>
              <a:t> = 3</a:t>
            </a:r>
            <a:r>
              <a:rPr lang="en-US" altLang="en-US" dirty="0" smtClean="0">
                <a:latin typeface="Symbol" panose="05050102010706020507" pitchFamily="18" charset="2"/>
              </a:rPr>
              <a:t>W</a:t>
            </a:r>
            <a:r>
              <a:rPr lang="en-US" altLang="en-US" dirty="0" smtClean="0"/>
              <a:t> + 6</a:t>
            </a:r>
            <a:r>
              <a:rPr lang="en-US" altLang="en-US" dirty="0" smtClean="0">
                <a:latin typeface="Symbol" panose="05050102010706020507" pitchFamily="18" charset="2"/>
              </a:rPr>
              <a:t>W</a:t>
            </a:r>
            <a:r>
              <a:rPr lang="en-US" altLang="en-US" dirty="0" smtClean="0"/>
              <a:t> = 9</a:t>
            </a:r>
            <a:r>
              <a:rPr lang="en-US" altLang="en-US" dirty="0" smtClean="0">
                <a:latin typeface="Symbol" panose="05050102010706020507" pitchFamily="18" charset="2"/>
              </a:rPr>
              <a:t>W</a:t>
            </a:r>
            <a:br>
              <a:rPr lang="en-US" altLang="en-US" dirty="0" smtClean="0">
                <a:latin typeface="Symbol" panose="05050102010706020507" pitchFamily="18" charset="2"/>
              </a:rPr>
            </a:br>
            <a:r>
              <a:rPr lang="en-US" altLang="en-US" sz="2000" dirty="0"/>
              <a:t>Note that 9</a:t>
            </a:r>
            <a:r>
              <a:rPr lang="en-US" altLang="en-US" sz="2000" dirty="0">
                <a:latin typeface="Symbol" panose="05050102010706020507" pitchFamily="18" charset="2"/>
              </a:rPr>
              <a:t>W</a:t>
            </a:r>
            <a:r>
              <a:rPr lang="en-US" altLang="en-US" sz="2000" dirty="0"/>
              <a:t> is larger than the largest single </a:t>
            </a:r>
            <a:r>
              <a:rPr lang="en-US" altLang="en-US" sz="2000" dirty="0" smtClean="0"/>
              <a:t>resistor of </a:t>
            </a:r>
            <a:r>
              <a:rPr lang="en-US" altLang="en-US" sz="2000" dirty="0"/>
              <a:t>6</a:t>
            </a:r>
            <a:r>
              <a:rPr lang="en-US" altLang="en-US" sz="2000" dirty="0">
                <a:latin typeface="Symbol" panose="05050102010706020507" pitchFamily="18" charset="2"/>
              </a:rPr>
              <a:t>W</a:t>
            </a:r>
            <a:r>
              <a:rPr lang="en-US" altLang="en-US" sz="2000" dirty="0" smtClean="0"/>
              <a:t>.</a:t>
            </a:r>
          </a:p>
          <a:p>
            <a:pPr marL="0" indent="0">
              <a:lnSpc>
                <a:spcPct val="90000"/>
              </a:lnSpc>
              <a:buFontTx/>
              <a:buNone/>
            </a:pPr>
            <a:r>
              <a:rPr lang="en-US" altLang="en-US" sz="2400" dirty="0" smtClean="0"/>
              <a:t>If the power source is 5V, what is I?</a:t>
            </a:r>
          </a:p>
          <a:p>
            <a:pPr marL="457200" lvl="1" indent="0">
              <a:buFontTx/>
              <a:buNone/>
            </a:pPr>
            <a:r>
              <a:rPr lang="en-US" altLang="en-US" sz="2000" dirty="0" smtClean="0"/>
              <a:t>I = V/</a:t>
            </a:r>
            <a:r>
              <a:rPr lang="en-US" altLang="en-US" sz="2000" dirty="0" err="1" smtClean="0"/>
              <a:t>R</a:t>
            </a:r>
            <a:r>
              <a:rPr lang="en-US" altLang="en-US" sz="2000" baseline="-25000" dirty="0" err="1" smtClean="0"/>
              <a:t>eff</a:t>
            </a:r>
            <a:r>
              <a:rPr lang="en-US" altLang="en-US" sz="2000" dirty="0" smtClean="0"/>
              <a:t> = 5/9 = 0.5556 amps</a:t>
            </a:r>
          </a:p>
          <a:p>
            <a:pPr marL="0" indent="0">
              <a:buFontTx/>
              <a:buNone/>
            </a:pPr>
            <a:r>
              <a:rPr lang="en-US" altLang="en-US" dirty="0" smtClean="0"/>
              <a:t>What is the voltage drop across each resistor?</a:t>
            </a:r>
          </a:p>
          <a:p>
            <a:pPr marL="457200" lvl="1" indent="0">
              <a:buFontTx/>
              <a:buNone/>
            </a:pPr>
            <a:r>
              <a:rPr lang="en-US" altLang="en-US" dirty="0" smtClean="0"/>
              <a:t>V</a:t>
            </a:r>
            <a:r>
              <a:rPr lang="en-US" altLang="en-US" baseline="-25000" dirty="0" smtClean="0"/>
              <a:t>1</a:t>
            </a:r>
            <a:r>
              <a:rPr lang="en-US" altLang="en-US" dirty="0" smtClean="0"/>
              <a:t> = I*R</a:t>
            </a:r>
            <a:r>
              <a:rPr lang="en-US" altLang="en-US" baseline="-25000" dirty="0" smtClean="0"/>
              <a:t>1</a:t>
            </a:r>
            <a:r>
              <a:rPr lang="en-US" altLang="en-US" dirty="0" smtClean="0"/>
              <a:t> = 0.5556 * 3 = 1.67V</a:t>
            </a:r>
          </a:p>
          <a:p>
            <a:pPr marL="457200" lvl="1" indent="0">
              <a:buNone/>
            </a:pPr>
            <a:r>
              <a:rPr lang="en-US" altLang="en-US" dirty="0" smtClean="0"/>
              <a:t>V</a:t>
            </a:r>
            <a:r>
              <a:rPr lang="en-US" altLang="en-US" baseline="-25000" dirty="0" smtClean="0"/>
              <a:t>2</a:t>
            </a:r>
            <a:r>
              <a:rPr lang="en-US" altLang="en-US" dirty="0" smtClean="0"/>
              <a:t> </a:t>
            </a:r>
            <a:r>
              <a:rPr lang="en-US" altLang="en-US" dirty="0"/>
              <a:t>= </a:t>
            </a:r>
            <a:r>
              <a:rPr lang="en-US" altLang="en-US" dirty="0" smtClean="0"/>
              <a:t>I*R</a:t>
            </a:r>
            <a:r>
              <a:rPr lang="en-US" altLang="en-US" baseline="-25000" dirty="0" smtClean="0"/>
              <a:t>2</a:t>
            </a:r>
            <a:r>
              <a:rPr lang="en-US" altLang="en-US" dirty="0" smtClean="0"/>
              <a:t> </a:t>
            </a:r>
            <a:r>
              <a:rPr lang="en-US" altLang="en-US" dirty="0"/>
              <a:t>= </a:t>
            </a:r>
            <a:r>
              <a:rPr lang="en-US" altLang="en-US" dirty="0" smtClean="0"/>
              <a:t>0.5556 </a:t>
            </a:r>
            <a:r>
              <a:rPr lang="en-US" altLang="en-US" dirty="0"/>
              <a:t>* </a:t>
            </a:r>
            <a:r>
              <a:rPr lang="en-US" altLang="en-US" dirty="0" smtClean="0"/>
              <a:t>6 </a:t>
            </a:r>
            <a:r>
              <a:rPr lang="en-US" altLang="en-US" dirty="0"/>
              <a:t>= </a:t>
            </a:r>
            <a:r>
              <a:rPr lang="en-US" altLang="en-US" dirty="0" smtClean="0"/>
              <a:t>3.33V</a:t>
            </a:r>
          </a:p>
          <a:p>
            <a:pPr marL="457200" lvl="1" indent="0">
              <a:buNone/>
            </a:pPr>
            <a:r>
              <a:rPr lang="en-US" altLang="en-US" dirty="0" smtClean="0"/>
              <a:t>(note these add up to 5V total)</a:t>
            </a:r>
            <a:endParaRPr lang="en-US" altLang="en-US" dirty="0"/>
          </a:p>
          <a:p>
            <a:pPr marL="457200" lvl="1" indent="0">
              <a:buFontTx/>
              <a:buNone/>
            </a:pPr>
            <a:endParaRPr lang="en-US" altLang="en-US" dirty="0" smtClean="0"/>
          </a:p>
          <a:p>
            <a:pPr marL="0" indent="0">
              <a:lnSpc>
                <a:spcPct val="90000"/>
              </a:lnSpc>
              <a:buFontTx/>
              <a:buNone/>
            </a:pPr>
            <a:endParaRPr lang="en-US" altLang="en-US" sz="4000" dirty="0"/>
          </a:p>
          <a:p>
            <a:pPr marL="0" indent="0">
              <a:buFontTx/>
              <a:buNone/>
            </a:pPr>
            <a:endParaRPr lang="en-US" altLang="en-US" dirty="0" smtClean="0"/>
          </a:p>
        </p:txBody>
      </p:sp>
      <p:grpSp>
        <p:nvGrpSpPr>
          <p:cNvPr id="2" name="Group 1"/>
          <p:cNvGrpSpPr/>
          <p:nvPr/>
        </p:nvGrpSpPr>
        <p:grpSpPr>
          <a:xfrm>
            <a:off x="7955280" y="1841198"/>
            <a:ext cx="2133600" cy="1814513"/>
            <a:chOff x="7772400" y="1219201"/>
            <a:chExt cx="2133600" cy="1814513"/>
          </a:xfrm>
        </p:grpSpPr>
        <p:sp>
          <p:nvSpPr>
            <p:cNvPr id="33796" name="Line 4"/>
            <p:cNvSpPr>
              <a:spLocks noChangeShapeType="1"/>
            </p:cNvSpPr>
            <p:nvPr/>
          </p:nvSpPr>
          <p:spPr bwMode="auto">
            <a:xfrm>
              <a:off x="7772400" y="2133600"/>
              <a:ext cx="838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7" name="Line 5"/>
            <p:cNvSpPr>
              <a:spLocks noChangeShapeType="1"/>
            </p:cNvSpPr>
            <p:nvPr/>
          </p:nvSpPr>
          <p:spPr bwMode="auto">
            <a:xfrm>
              <a:off x="8001000" y="228600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Line 6"/>
            <p:cNvSpPr>
              <a:spLocks noChangeShapeType="1"/>
            </p:cNvSpPr>
            <p:nvPr/>
          </p:nvSpPr>
          <p:spPr bwMode="auto">
            <a:xfrm flipV="1">
              <a:off x="8153400" y="17526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Line 7"/>
            <p:cNvSpPr>
              <a:spLocks noChangeShapeType="1"/>
            </p:cNvSpPr>
            <p:nvPr/>
          </p:nvSpPr>
          <p:spPr bwMode="auto">
            <a:xfrm>
              <a:off x="8153400" y="1752600"/>
              <a:ext cx="838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Line 8"/>
            <p:cNvSpPr>
              <a:spLocks noChangeShapeType="1"/>
            </p:cNvSpPr>
            <p:nvPr/>
          </p:nvSpPr>
          <p:spPr bwMode="auto">
            <a:xfrm flipV="1">
              <a:off x="8991600" y="16002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1" name="Line 9"/>
            <p:cNvSpPr>
              <a:spLocks noChangeShapeType="1"/>
            </p:cNvSpPr>
            <p:nvPr/>
          </p:nvSpPr>
          <p:spPr bwMode="auto">
            <a:xfrm flipV="1">
              <a:off x="9144000" y="16002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Line 10"/>
            <p:cNvSpPr>
              <a:spLocks noChangeShapeType="1"/>
            </p:cNvSpPr>
            <p:nvPr/>
          </p:nvSpPr>
          <p:spPr bwMode="auto">
            <a:xfrm flipV="1">
              <a:off x="9296400" y="16002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Line 12"/>
            <p:cNvSpPr>
              <a:spLocks noChangeShapeType="1"/>
            </p:cNvSpPr>
            <p:nvPr/>
          </p:nvSpPr>
          <p:spPr bwMode="auto">
            <a:xfrm>
              <a:off x="9220200" y="16002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4" name="Line 14"/>
            <p:cNvSpPr>
              <a:spLocks noChangeShapeType="1"/>
            </p:cNvSpPr>
            <p:nvPr/>
          </p:nvSpPr>
          <p:spPr bwMode="auto">
            <a:xfrm>
              <a:off x="9067800" y="16002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Line 15"/>
            <p:cNvSpPr>
              <a:spLocks noChangeShapeType="1"/>
            </p:cNvSpPr>
            <p:nvPr/>
          </p:nvSpPr>
          <p:spPr bwMode="auto">
            <a:xfrm>
              <a:off x="9372600" y="16002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6" name="Line 16"/>
            <p:cNvSpPr>
              <a:spLocks noChangeShapeType="1"/>
            </p:cNvSpPr>
            <p:nvPr/>
          </p:nvSpPr>
          <p:spPr bwMode="auto">
            <a:xfrm>
              <a:off x="9448800" y="175260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Line 17"/>
            <p:cNvSpPr>
              <a:spLocks noChangeShapeType="1"/>
            </p:cNvSpPr>
            <p:nvPr/>
          </p:nvSpPr>
          <p:spPr bwMode="auto">
            <a:xfrm>
              <a:off x="9753600" y="1752600"/>
              <a:ext cx="0" cy="914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8" name="Line 18"/>
            <p:cNvSpPr>
              <a:spLocks noChangeShapeType="1"/>
            </p:cNvSpPr>
            <p:nvPr/>
          </p:nvSpPr>
          <p:spPr bwMode="auto">
            <a:xfrm>
              <a:off x="8153400" y="22860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9" name="Line 20"/>
            <p:cNvSpPr>
              <a:spLocks noChangeShapeType="1"/>
            </p:cNvSpPr>
            <p:nvPr/>
          </p:nvSpPr>
          <p:spPr bwMode="auto">
            <a:xfrm>
              <a:off x="8915400" y="2667000"/>
              <a:ext cx="838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0" name="Line 21"/>
            <p:cNvSpPr>
              <a:spLocks noChangeShapeType="1"/>
            </p:cNvSpPr>
            <p:nvPr/>
          </p:nvSpPr>
          <p:spPr bwMode="auto">
            <a:xfrm>
              <a:off x="8153400" y="266700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1" name="Line 22"/>
            <p:cNvSpPr>
              <a:spLocks noChangeShapeType="1"/>
            </p:cNvSpPr>
            <p:nvPr/>
          </p:nvSpPr>
          <p:spPr bwMode="auto">
            <a:xfrm flipV="1">
              <a:off x="8458200" y="25146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2" name="Line 23"/>
            <p:cNvSpPr>
              <a:spLocks noChangeShapeType="1"/>
            </p:cNvSpPr>
            <p:nvPr/>
          </p:nvSpPr>
          <p:spPr bwMode="auto">
            <a:xfrm flipV="1">
              <a:off x="8610600" y="25146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3" name="Line 24"/>
            <p:cNvSpPr>
              <a:spLocks noChangeShapeType="1"/>
            </p:cNvSpPr>
            <p:nvPr/>
          </p:nvSpPr>
          <p:spPr bwMode="auto">
            <a:xfrm flipV="1">
              <a:off x="8763000" y="25146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4" name="Line 25"/>
            <p:cNvSpPr>
              <a:spLocks noChangeShapeType="1"/>
            </p:cNvSpPr>
            <p:nvPr/>
          </p:nvSpPr>
          <p:spPr bwMode="auto">
            <a:xfrm>
              <a:off x="8534400" y="25146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5" name="Line 26"/>
            <p:cNvSpPr>
              <a:spLocks noChangeShapeType="1"/>
            </p:cNvSpPr>
            <p:nvPr/>
          </p:nvSpPr>
          <p:spPr bwMode="auto">
            <a:xfrm>
              <a:off x="8686800" y="25146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6" name="Line 27"/>
            <p:cNvSpPr>
              <a:spLocks noChangeShapeType="1"/>
            </p:cNvSpPr>
            <p:nvPr/>
          </p:nvSpPr>
          <p:spPr bwMode="auto">
            <a:xfrm>
              <a:off x="8839200" y="2514600"/>
              <a:ext cx="762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7" name="Text Box 29"/>
            <p:cNvSpPr txBox="1">
              <a:spLocks noChangeArrowheads="1"/>
            </p:cNvSpPr>
            <p:nvPr/>
          </p:nvSpPr>
          <p:spPr bwMode="auto">
            <a:xfrm>
              <a:off x="9220200" y="12192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t>3</a:t>
              </a:r>
              <a:r>
                <a:rPr lang="en-US" altLang="en-US" sz="1800">
                  <a:latin typeface="Symbol" panose="05050102010706020507" pitchFamily="18" charset="2"/>
                </a:rPr>
                <a:t>W</a:t>
              </a:r>
              <a:endParaRPr lang="en-US" altLang="en-US" sz="1800"/>
            </a:p>
          </p:txBody>
        </p:sp>
        <p:sp>
          <p:nvSpPr>
            <p:cNvPr id="33818" name="Text Box 30"/>
            <p:cNvSpPr txBox="1">
              <a:spLocks noChangeArrowheads="1"/>
            </p:cNvSpPr>
            <p:nvPr/>
          </p:nvSpPr>
          <p:spPr bwMode="auto">
            <a:xfrm>
              <a:off x="8610600" y="26670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t>6</a:t>
              </a:r>
              <a:r>
                <a:rPr lang="en-US" altLang="en-US" sz="1800">
                  <a:latin typeface="Symbol" panose="05050102010706020507" pitchFamily="18" charset="2"/>
                </a:rPr>
                <a:t>W</a:t>
              </a:r>
              <a:endParaRPr lang="en-US" altLang="en-US" sz="1800"/>
            </a:p>
          </p:txBody>
        </p:sp>
      </p:grpSp>
      <p:sp>
        <p:nvSpPr>
          <p:cNvPr id="29" name="Rounded Rectangle 28"/>
          <p:cNvSpPr/>
          <p:nvPr/>
        </p:nvSpPr>
        <p:spPr>
          <a:xfrm>
            <a:off x="786810" y="1743740"/>
            <a:ext cx="10409275" cy="44763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
          <p:cNvSpPr txBox="1">
            <a:spLocks noChangeArrowheads="1"/>
          </p:cNvSpPr>
          <p:nvPr/>
        </p:nvSpPr>
        <p:spPr>
          <a:xfrm>
            <a:off x="1117304" y="1785893"/>
            <a:ext cx="9673459" cy="445989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Tx/>
              <a:buNone/>
            </a:pPr>
            <a:r>
              <a:rPr lang="en-US" altLang="en-US" smtClean="0"/>
              <a:t>Consider two resistors in </a:t>
            </a:r>
            <a:r>
              <a:rPr lang="en-US" altLang="en-US" b="1" smtClean="0">
                <a:solidFill>
                  <a:srgbClr val="FF0000"/>
                </a:solidFill>
              </a:rPr>
              <a:t>parallel</a:t>
            </a:r>
            <a:r>
              <a:rPr lang="en-US" altLang="en-US" smtClean="0"/>
              <a:t>: a 3</a:t>
            </a:r>
            <a:r>
              <a:rPr lang="en-US" altLang="en-US" smtClean="0">
                <a:latin typeface="Symbol" panose="05050102010706020507" pitchFamily="18" charset="2"/>
              </a:rPr>
              <a:t>W </a:t>
            </a:r>
            <a:r>
              <a:rPr lang="en-US" altLang="en-US" smtClean="0"/>
              <a:t>and a 6</a:t>
            </a:r>
            <a:r>
              <a:rPr lang="en-US" altLang="en-US" smtClean="0">
                <a:latin typeface="Symbol" panose="05050102010706020507" pitchFamily="18" charset="2"/>
              </a:rPr>
              <a:t>W </a:t>
            </a:r>
            <a:r>
              <a:rPr lang="en-US" altLang="en-US" smtClean="0"/>
              <a:t>resistor:</a:t>
            </a:r>
            <a:br>
              <a:rPr lang="en-US" altLang="en-US" smtClean="0"/>
            </a:br>
            <a:r>
              <a:rPr lang="en-US" altLang="en-US" smtClean="0"/>
              <a:t>1/R</a:t>
            </a:r>
            <a:r>
              <a:rPr lang="en-US" altLang="en-US" baseline="-25000" smtClean="0"/>
              <a:t>eff</a:t>
            </a:r>
            <a:r>
              <a:rPr lang="en-US" altLang="en-US" smtClean="0"/>
              <a:t> = 1/R</a:t>
            </a:r>
            <a:r>
              <a:rPr lang="en-US" altLang="en-US" baseline="-25000" smtClean="0"/>
              <a:t>1</a:t>
            </a:r>
            <a:r>
              <a:rPr lang="en-US" altLang="en-US" smtClean="0"/>
              <a:t> + 1/R</a:t>
            </a:r>
            <a:r>
              <a:rPr lang="en-US" altLang="en-US" baseline="-25000" smtClean="0"/>
              <a:t>2</a:t>
            </a:r>
            <a:r>
              <a:rPr lang="en-US" altLang="en-US" smtClean="0"/>
              <a:t> =1/3</a:t>
            </a:r>
            <a:r>
              <a:rPr lang="en-US" altLang="en-US" smtClean="0">
                <a:latin typeface="Symbol" panose="05050102010706020507" pitchFamily="18" charset="2"/>
              </a:rPr>
              <a:t>W</a:t>
            </a:r>
            <a:r>
              <a:rPr lang="en-US" altLang="en-US" smtClean="0"/>
              <a:t> + 1/6</a:t>
            </a:r>
            <a:r>
              <a:rPr lang="en-US" altLang="en-US" smtClean="0">
                <a:latin typeface="Symbol" panose="05050102010706020507" pitchFamily="18" charset="2"/>
              </a:rPr>
              <a:t>W</a:t>
            </a:r>
            <a:r>
              <a:rPr lang="en-US" altLang="en-US" smtClean="0"/>
              <a:t> = (.333/</a:t>
            </a:r>
            <a:r>
              <a:rPr lang="en-US" altLang="en-US" smtClean="0">
                <a:latin typeface="Symbol" panose="05050102010706020507" pitchFamily="18" charset="2"/>
              </a:rPr>
              <a:t>W</a:t>
            </a:r>
            <a:r>
              <a:rPr lang="en-US" altLang="en-US" smtClean="0"/>
              <a:t> + .167/</a:t>
            </a:r>
            <a:r>
              <a:rPr lang="en-US" altLang="en-US" smtClean="0">
                <a:latin typeface="Symbol" panose="05050102010706020507" pitchFamily="18" charset="2"/>
              </a:rPr>
              <a:t>W</a:t>
            </a:r>
            <a:r>
              <a:rPr lang="en-US" altLang="en-US" smtClean="0"/>
              <a:t>)</a:t>
            </a:r>
            <a:r>
              <a:rPr lang="en-US" altLang="en-US" smtClean="0">
                <a:latin typeface="Symbol" panose="05050102010706020507" pitchFamily="18" charset="2"/>
              </a:rPr>
              <a:t> = .5  </a:t>
            </a:r>
          </a:p>
          <a:p>
            <a:pPr marL="0" indent="0">
              <a:buFontTx/>
              <a:buNone/>
            </a:pPr>
            <a:r>
              <a:rPr lang="en-US" altLang="en-US" smtClean="0"/>
              <a:t>or  R</a:t>
            </a:r>
            <a:r>
              <a:rPr lang="en-US" altLang="en-US" baseline="-25000" smtClean="0"/>
              <a:t>eff</a:t>
            </a:r>
            <a:r>
              <a:rPr lang="en-US" altLang="en-US" smtClean="0"/>
              <a:t> = 1/.500 = 2</a:t>
            </a:r>
            <a:r>
              <a:rPr lang="en-US" altLang="en-US" smtClean="0">
                <a:latin typeface="Symbol" panose="05050102010706020507" pitchFamily="18" charset="2"/>
              </a:rPr>
              <a:t>W</a:t>
            </a:r>
            <a:r>
              <a:rPr lang="en-US" altLang="en-US" smtClean="0"/>
              <a:t/>
            </a:r>
            <a:br>
              <a:rPr lang="en-US" altLang="en-US" smtClean="0"/>
            </a:br>
            <a:r>
              <a:rPr lang="en-US" altLang="en-US" smtClean="0"/>
              <a:t>Note that 2</a:t>
            </a:r>
            <a:r>
              <a:rPr lang="en-US" altLang="en-US" smtClean="0">
                <a:latin typeface="Symbol" panose="05050102010706020507" pitchFamily="18" charset="2"/>
              </a:rPr>
              <a:t>W</a:t>
            </a:r>
            <a:r>
              <a:rPr lang="en-US" altLang="en-US" smtClean="0"/>
              <a:t> is smaller than the smallest single resistor of 3</a:t>
            </a:r>
            <a:r>
              <a:rPr lang="en-US" altLang="en-US" smtClean="0">
                <a:latin typeface="Symbol" panose="05050102010706020507" pitchFamily="18" charset="2"/>
              </a:rPr>
              <a:t>W</a:t>
            </a:r>
            <a:r>
              <a:rPr lang="en-US" altLang="en-US" smtClean="0"/>
              <a:t>.</a:t>
            </a:r>
          </a:p>
          <a:p>
            <a:pPr marL="0" indent="0">
              <a:buFontTx/>
              <a:buNone/>
            </a:pPr>
            <a:endParaRPr lang="en-US" altLang="en-US" smtClean="0"/>
          </a:p>
          <a:p>
            <a:pPr marL="0" indent="0">
              <a:buFontTx/>
              <a:buNone/>
            </a:pPr>
            <a:r>
              <a:rPr lang="en-US" altLang="en-US" sz="2400" smtClean="0"/>
              <a:t>5V power supply again. </a:t>
            </a:r>
          </a:p>
          <a:p>
            <a:pPr marL="0" indent="0">
              <a:buFontTx/>
              <a:buNone/>
            </a:pPr>
            <a:r>
              <a:rPr lang="en-US" altLang="en-US" sz="2400" smtClean="0"/>
              <a:t>What is the voltage drop on each branch?  5V   (same for all paths)</a:t>
            </a:r>
          </a:p>
          <a:p>
            <a:pPr marL="0" indent="0">
              <a:buFontTx/>
              <a:buNone/>
            </a:pPr>
            <a:r>
              <a:rPr lang="en-US" altLang="en-US" sz="2400" smtClean="0"/>
              <a:t>What is the total current and the current in each branch?</a:t>
            </a:r>
          </a:p>
          <a:p>
            <a:pPr marL="457200" lvl="1" indent="0">
              <a:buFont typeface="Calibri" pitchFamily="34" charset="0"/>
              <a:buNone/>
            </a:pPr>
            <a:r>
              <a:rPr lang="en-US" altLang="en-US" sz="2000" smtClean="0"/>
              <a:t>I</a:t>
            </a:r>
            <a:r>
              <a:rPr lang="en-US" altLang="en-US" sz="2000" baseline="-25000" smtClean="0"/>
              <a:t>1</a:t>
            </a:r>
            <a:r>
              <a:rPr lang="en-US" altLang="en-US" sz="2000" smtClean="0"/>
              <a:t> = V/R</a:t>
            </a:r>
            <a:r>
              <a:rPr lang="en-US" altLang="en-US" sz="2000" baseline="-25000" smtClean="0"/>
              <a:t>1</a:t>
            </a:r>
            <a:r>
              <a:rPr lang="en-US" altLang="en-US" sz="2000" smtClean="0"/>
              <a:t> = 5 / 3 = 1.67 amps</a:t>
            </a:r>
          </a:p>
          <a:p>
            <a:pPr marL="457200" lvl="1" indent="0">
              <a:buFont typeface="Calibri" pitchFamily="34" charset="0"/>
              <a:buNone/>
            </a:pPr>
            <a:r>
              <a:rPr lang="en-US" altLang="en-US" sz="2000" smtClean="0"/>
              <a:t>I</a:t>
            </a:r>
            <a:r>
              <a:rPr lang="en-US" altLang="en-US" sz="2000" baseline="-25000" smtClean="0"/>
              <a:t>2</a:t>
            </a:r>
            <a:r>
              <a:rPr lang="en-US" altLang="en-US" sz="2000" smtClean="0"/>
              <a:t> = V/R</a:t>
            </a:r>
            <a:r>
              <a:rPr lang="en-US" altLang="en-US" sz="2000" baseline="-25000" smtClean="0"/>
              <a:t>2</a:t>
            </a:r>
            <a:r>
              <a:rPr lang="en-US" altLang="en-US" sz="2000" smtClean="0"/>
              <a:t> = 5 / 6 = 0.83 amps</a:t>
            </a:r>
          </a:p>
          <a:p>
            <a:pPr marL="457200" lvl="1" indent="0">
              <a:buFont typeface="Calibri" pitchFamily="34" charset="0"/>
              <a:buNone/>
            </a:pPr>
            <a:r>
              <a:rPr lang="en-US" altLang="en-US" sz="2000" smtClean="0"/>
              <a:t>I</a:t>
            </a:r>
            <a:r>
              <a:rPr lang="en-US" altLang="en-US" sz="2000" baseline="-25000" smtClean="0"/>
              <a:t>total</a:t>
            </a:r>
            <a:r>
              <a:rPr lang="en-US" altLang="en-US" sz="2000" smtClean="0"/>
              <a:t> = I</a:t>
            </a:r>
            <a:r>
              <a:rPr lang="en-US" altLang="en-US" sz="2000" baseline="-25000" smtClean="0"/>
              <a:t>1</a:t>
            </a:r>
            <a:r>
              <a:rPr lang="en-US" altLang="en-US" sz="2000" smtClean="0"/>
              <a:t>+I</a:t>
            </a:r>
            <a:r>
              <a:rPr lang="en-US" altLang="en-US" sz="2000" baseline="-25000" smtClean="0"/>
              <a:t>2 </a:t>
            </a:r>
            <a:r>
              <a:rPr lang="en-US" altLang="en-US" sz="2000" smtClean="0"/>
              <a:t>= 1.67+0.83 = 2.5amps  (alternatively, I</a:t>
            </a:r>
            <a:r>
              <a:rPr lang="en-US" altLang="en-US" sz="2000" baseline="-25000" smtClean="0"/>
              <a:t>total</a:t>
            </a:r>
            <a:r>
              <a:rPr lang="en-US" altLang="en-US" sz="2000" smtClean="0"/>
              <a:t> = V/R</a:t>
            </a:r>
            <a:r>
              <a:rPr lang="en-US" altLang="en-US" sz="2000" baseline="-25000" smtClean="0"/>
              <a:t>eff</a:t>
            </a:r>
            <a:r>
              <a:rPr lang="en-US" altLang="en-US" sz="2000" smtClean="0"/>
              <a:t> = 5/2 = 2.5 amps)</a:t>
            </a:r>
            <a:endParaRPr lang="en-US" altLang="en-US" sz="2000" baseline="-25000" smtClean="0"/>
          </a:p>
          <a:p>
            <a:pPr marL="0" indent="0">
              <a:buFontTx/>
              <a:buNone/>
            </a:pPr>
            <a:endParaRPr lang="en-US" altLang="en-US" sz="2400" smtClean="0"/>
          </a:p>
          <a:p>
            <a:pPr marL="0" indent="0">
              <a:buFontTx/>
              <a:buNone/>
            </a:pPr>
            <a:endParaRPr lang="en-US" altLang="en-US" sz="2400" dirty="0"/>
          </a:p>
        </p:txBody>
      </p:sp>
      <p:grpSp>
        <p:nvGrpSpPr>
          <p:cNvPr id="31" name="Group 30"/>
          <p:cNvGrpSpPr/>
          <p:nvPr/>
        </p:nvGrpSpPr>
        <p:grpSpPr>
          <a:xfrm>
            <a:off x="8293007" y="2214274"/>
            <a:ext cx="2286000" cy="914400"/>
            <a:chOff x="8686800" y="4832297"/>
            <a:chExt cx="2286000" cy="914400"/>
          </a:xfrm>
        </p:grpSpPr>
        <p:sp>
          <p:nvSpPr>
            <p:cNvPr id="32" name="Line 55"/>
            <p:cNvSpPr>
              <a:spLocks noChangeShapeType="1"/>
            </p:cNvSpPr>
            <p:nvPr/>
          </p:nvSpPr>
          <p:spPr bwMode="auto">
            <a:xfrm>
              <a:off x="10355974" y="5594297"/>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 name="Group 32"/>
            <p:cNvGrpSpPr/>
            <p:nvPr/>
          </p:nvGrpSpPr>
          <p:grpSpPr>
            <a:xfrm>
              <a:off x="8686800" y="4832297"/>
              <a:ext cx="2286000" cy="914400"/>
              <a:chOff x="8229600" y="4343400"/>
              <a:chExt cx="2286000" cy="914400"/>
            </a:xfrm>
          </p:grpSpPr>
          <p:sp>
            <p:nvSpPr>
              <p:cNvPr id="34" name="Line 31"/>
              <p:cNvSpPr>
                <a:spLocks noChangeShapeType="1"/>
              </p:cNvSpPr>
              <p:nvPr/>
            </p:nvSpPr>
            <p:spPr bwMode="auto">
              <a:xfrm>
                <a:off x="8229600" y="4724400"/>
                <a:ext cx="838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32"/>
              <p:cNvSpPr>
                <a:spLocks noChangeShapeType="1"/>
              </p:cNvSpPr>
              <p:nvPr/>
            </p:nvSpPr>
            <p:spPr bwMode="auto">
              <a:xfrm>
                <a:off x="8458200" y="487680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33"/>
              <p:cNvSpPr>
                <a:spLocks noChangeShapeType="1"/>
              </p:cNvSpPr>
              <p:nvPr/>
            </p:nvSpPr>
            <p:spPr bwMode="auto">
              <a:xfrm flipV="1">
                <a:off x="8610600" y="43434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34"/>
              <p:cNvSpPr>
                <a:spLocks noChangeShapeType="1"/>
              </p:cNvSpPr>
              <p:nvPr/>
            </p:nvSpPr>
            <p:spPr bwMode="auto">
              <a:xfrm>
                <a:off x="8610600" y="48768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35"/>
              <p:cNvSpPr>
                <a:spLocks noChangeShapeType="1"/>
              </p:cNvSpPr>
              <p:nvPr/>
            </p:nvSpPr>
            <p:spPr bwMode="auto">
              <a:xfrm>
                <a:off x="8610600" y="4343400"/>
                <a:ext cx="1295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6"/>
              <p:cNvSpPr>
                <a:spLocks noChangeShapeType="1"/>
              </p:cNvSpPr>
              <p:nvPr/>
            </p:nvSpPr>
            <p:spPr bwMode="auto">
              <a:xfrm>
                <a:off x="8610600" y="5257800"/>
                <a:ext cx="1295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37"/>
              <p:cNvSpPr>
                <a:spLocks noChangeShapeType="1"/>
              </p:cNvSpPr>
              <p:nvPr/>
            </p:nvSpPr>
            <p:spPr bwMode="auto">
              <a:xfrm>
                <a:off x="9448800" y="43434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8"/>
              <p:cNvSpPr>
                <a:spLocks noChangeShapeType="1"/>
              </p:cNvSpPr>
              <p:nvPr/>
            </p:nvSpPr>
            <p:spPr bwMode="auto">
              <a:xfrm>
                <a:off x="9906000" y="43434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39"/>
              <p:cNvSpPr>
                <a:spLocks noChangeShapeType="1"/>
              </p:cNvSpPr>
              <p:nvPr/>
            </p:nvSpPr>
            <p:spPr bwMode="auto">
              <a:xfrm flipH="1">
                <a:off x="9372600" y="46482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43"/>
              <p:cNvSpPr>
                <a:spLocks noChangeShapeType="1"/>
              </p:cNvSpPr>
              <p:nvPr/>
            </p:nvSpPr>
            <p:spPr bwMode="auto">
              <a:xfrm flipH="1">
                <a:off x="9372600" y="48006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44"/>
              <p:cNvSpPr>
                <a:spLocks noChangeShapeType="1"/>
              </p:cNvSpPr>
              <p:nvPr/>
            </p:nvSpPr>
            <p:spPr bwMode="auto">
              <a:xfrm flipH="1">
                <a:off x="9372600" y="49530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45"/>
              <p:cNvSpPr>
                <a:spLocks noChangeShapeType="1"/>
              </p:cNvSpPr>
              <p:nvPr/>
            </p:nvSpPr>
            <p:spPr bwMode="auto">
              <a:xfrm flipH="1">
                <a:off x="9829800" y="46482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46"/>
              <p:cNvSpPr>
                <a:spLocks noChangeShapeType="1"/>
              </p:cNvSpPr>
              <p:nvPr/>
            </p:nvSpPr>
            <p:spPr bwMode="auto">
              <a:xfrm flipH="1">
                <a:off x="9829800" y="48006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47"/>
              <p:cNvSpPr>
                <a:spLocks noChangeShapeType="1"/>
              </p:cNvSpPr>
              <p:nvPr/>
            </p:nvSpPr>
            <p:spPr bwMode="auto">
              <a:xfrm flipH="1">
                <a:off x="9829800" y="49530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48"/>
              <p:cNvSpPr>
                <a:spLocks noChangeShapeType="1"/>
              </p:cNvSpPr>
              <p:nvPr/>
            </p:nvSpPr>
            <p:spPr bwMode="auto">
              <a:xfrm>
                <a:off x="9372600" y="47244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9"/>
              <p:cNvSpPr>
                <a:spLocks noChangeShapeType="1"/>
              </p:cNvSpPr>
              <p:nvPr/>
            </p:nvSpPr>
            <p:spPr bwMode="auto">
              <a:xfrm>
                <a:off x="9372600" y="48768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50"/>
              <p:cNvSpPr>
                <a:spLocks noChangeShapeType="1"/>
              </p:cNvSpPr>
              <p:nvPr/>
            </p:nvSpPr>
            <p:spPr bwMode="auto">
              <a:xfrm>
                <a:off x="9372600" y="50292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51"/>
              <p:cNvSpPr>
                <a:spLocks noChangeShapeType="1"/>
              </p:cNvSpPr>
              <p:nvPr/>
            </p:nvSpPr>
            <p:spPr bwMode="auto">
              <a:xfrm>
                <a:off x="9829800" y="47244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52"/>
              <p:cNvSpPr>
                <a:spLocks noChangeShapeType="1"/>
              </p:cNvSpPr>
              <p:nvPr/>
            </p:nvSpPr>
            <p:spPr bwMode="auto">
              <a:xfrm>
                <a:off x="9829800" y="48768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53"/>
              <p:cNvSpPr>
                <a:spLocks noChangeShapeType="1"/>
              </p:cNvSpPr>
              <p:nvPr/>
            </p:nvSpPr>
            <p:spPr bwMode="auto">
              <a:xfrm>
                <a:off x="9829800" y="50292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54"/>
              <p:cNvSpPr>
                <a:spLocks noChangeShapeType="1"/>
              </p:cNvSpPr>
              <p:nvPr/>
            </p:nvSpPr>
            <p:spPr bwMode="auto">
              <a:xfrm>
                <a:off x="9448800" y="510540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Text Box 56"/>
              <p:cNvSpPr txBox="1">
                <a:spLocks noChangeArrowheads="1"/>
              </p:cNvSpPr>
              <p:nvPr/>
            </p:nvSpPr>
            <p:spPr bwMode="auto">
              <a:xfrm>
                <a:off x="8991600" y="43434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t>3</a:t>
                </a:r>
                <a:r>
                  <a:rPr lang="en-US" altLang="en-US" sz="1800">
                    <a:latin typeface="Symbol" panose="05050102010706020507" pitchFamily="18" charset="2"/>
                  </a:rPr>
                  <a:t>W</a:t>
                </a:r>
                <a:endParaRPr lang="en-US" altLang="en-US" sz="1800"/>
              </a:p>
            </p:txBody>
          </p:sp>
          <p:sp>
            <p:nvSpPr>
              <p:cNvPr id="56" name="Text Box 57"/>
              <p:cNvSpPr txBox="1">
                <a:spLocks noChangeArrowheads="1"/>
              </p:cNvSpPr>
              <p:nvPr/>
            </p:nvSpPr>
            <p:spPr bwMode="auto">
              <a:xfrm>
                <a:off x="9906000" y="48006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t>6</a:t>
                </a:r>
                <a:r>
                  <a:rPr lang="en-US" altLang="en-US" sz="1800">
                    <a:latin typeface="Symbol" panose="05050102010706020507" pitchFamily="18" charset="2"/>
                  </a:rPr>
                  <a:t>W</a:t>
                </a:r>
                <a:endParaRPr lang="en-US" altLang="en-US" sz="1800"/>
              </a:p>
            </p:txBody>
          </p:sp>
        </p:grpSp>
      </p:grpSp>
    </p:spTree>
    <p:extLst>
      <p:ext uri="{BB962C8B-B14F-4D97-AF65-F5344CB8AC3E}">
        <p14:creationId xmlns:p14="http://schemas.microsoft.com/office/powerpoint/2010/main" val="361329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3795">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3795">
                                            <p:txEl>
                                              <p:pRg st="1" end="1"/>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3795">
                                            <p:txEl>
                                              <p:pRg st="3" end="3"/>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3795">
                                            <p:txEl>
                                              <p:pRg st="4" end="4"/>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3795">
                                            <p:txEl>
                                              <p:pRg st="5" end="5"/>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3795">
                                            <p:txEl>
                                              <p:pRg st="6" end="6"/>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795" grpId="0" uiExpand="1" build="p"/>
      <p:bldP spid="29" grpId="1" animBg="1"/>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400" y="1786270"/>
            <a:ext cx="10494335" cy="378519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Your Turn!</a:t>
            </a:r>
            <a:endParaRPr lang="en-US" b="1" dirty="0"/>
          </a:p>
        </p:txBody>
      </p:sp>
      <p:sp>
        <p:nvSpPr>
          <p:cNvPr id="3" name="Content Placeholder 2"/>
          <p:cNvSpPr>
            <a:spLocks noGrp="1"/>
          </p:cNvSpPr>
          <p:nvPr>
            <p:ph idx="1"/>
          </p:nvPr>
        </p:nvSpPr>
        <p:spPr>
          <a:xfrm>
            <a:off x="1594883" y="1952060"/>
            <a:ext cx="9507633" cy="4023360"/>
          </a:xfrm>
        </p:spPr>
        <p:txBody>
          <a:bodyPr/>
          <a:lstStyle/>
          <a:p>
            <a:r>
              <a:rPr lang="en-US" dirty="0" smtClean="0"/>
              <a:t>V?</a:t>
            </a:r>
          </a:p>
          <a:p>
            <a:r>
              <a:rPr lang="en-US" dirty="0" err="1" smtClean="0"/>
              <a:t>R</a:t>
            </a:r>
            <a:r>
              <a:rPr lang="en-US" baseline="-25000" dirty="0" err="1" smtClean="0"/>
              <a:t>eff</a:t>
            </a:r>
            <a:r>
              <a:rPr lang="en-US" dirty="0" smtClean="0"/>
              <a:t>?</a:t>
            </a:r>
          </a:p>
          <a:p>
            <a:r>
              <a:rPr lang="en-US" dirty="0" smtClean="0"/>
              <a:t>I?</a:t>
            </a:r>
          </a:p>
          <a:p>
            <a:r>
              <a:rPr lang="en-US" dirty="0" smtClean="0"/>
              <a:t>Voltage drop across R</a:t>
            </a:r>
            <a:r>
              <a:rPr lang="en-US" baseline="-25000" dirty="0" smtClean="0"/>
              <a:t>2</a:t>
            </a:r>
            <a:r>
              <a:rPr lang="en-US" dirty="0" smtClean="0"/>
              <a:t>?</a:t>
            </a:r>
          </a:p>
          <a:p>
            <a:endParaRPr lang="en-US" dirty="0"/>
          </a:p>
        </p:txBody>
      </p:sp>
      <p:pic>
        <p:nvPicPr>
          <p:cNvPr id="3074" name="Picture 2" descr="Image result for simple series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523" y="2089822"/>
            <a:ext cx="3476625"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808074" y="1775637"/>
            <a:ext cx="10643191" cy="436998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V?</a:t>
            </a:r>
          </a:p>
          <a:p>
            <a:r>
              <a:rPr lang="en-US" smtClean="0"/>
              <a:t>Voltage drop between points</a:t>
            </a:r>
          </a:p>
          <a:p>
            <a:pPr lvl="1"/>
            <a:r>
              <a:rPr lang="en-US" smtClean="0"/>
              <a:t>2 and 7? </a:t>
            </a:r>
          </a:p>
          <a:p>
            <a:pPr lvl="1"/>
            <a:r>
              <a:rPr lang="en-US" smtClean="0"/>
              <a:t>3 and 6?</a:t>
            </a:r>
          </a:p>
          <a:p>
            <a:pPr lvl="1"/>
            <a:r>
              <a:rPr lang="en-US" smtClean="0"/>
              <a:t>1 and 2?</a:t>
            </a:r>
          </a:p>
          <a:p>
            <a:r>
              <a:rPr lang="en-US" smtClean="0"/>
              <a:t>R</a:t>
            </a:r>
            <a:r>
              <a:rPr lang="en-US" baseline="-25000" smtClean="0"/>
              <a:t>eff</a:t>
            </a:r>
            <a:r>
              <a:rPr lang="en-US" smtClean="0"/>
              <a:t>?</a:t>
            </a:r>
          </a:p>
          <a:p>
            <a:r>
              <a:rPr lang="en-US" smtClean="0"/>
              <a:t>I</a:t>
            </a:r>
            <a:r>
              <a:rPr lang="en-US" baseline="-25000" smtClean="0"/>
              <a:t>total</a:t>
            </a:r>
            <a:r>
              <a:rPr lang="en-US" smtClean="0"/>
              <a:t>?</a:t>
            </a:r>
          </a:p>
          <a:p>
            <a:r>
              <a:rPr lang="en-US" smtClean="0"/>
              <a:t>I</a:t>
            </a:r>
            <a:r>
              <a:rPr lang="en-US" baseline="-25000" smtClean="0"/>
              <a:t>4-5</a:t>
            </a:r>
            <a:r>
              <a:rPr lang="en-US" smtClean="0"/>
              <a:t>?</a:t>
            </a:r>
          </a:p>
          <a:p>
            <a:pPr lvl="1"/>
            <a:r>
              <a:rPr lang="en-US" smtClean="0"/>
              <a:t>Will this be larger or smaller than I</a:t>
            </a:r>
            <a:r>
              <a:rPr lang="en-US" baseline="-25000" smtClean="0"/>
              <a:t>2-3</a:t>
            </a:r>
            <a:r>
              <a:rPr lang="en-US" smtClean="0"/>
              <a:t>?</a:t>
            </a:r>
            <a:endParaRPr lang="en-US" dirty="0"/>
          </a:p>
        </p:txBody>
      </p:sp>
      <p:pic>
        <p:nvPicPr>
          <p:cNvPr id="8" name="Picture 2" descr="Image result for simple parallel 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058" y="2250473"/>
            <a:ext cx="3648075"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4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07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uiExpand="1" build="p"/>
      <p:bldP spid="3" grpId="1" uiExpand="1" build="p"/>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077432" y="1828800"/>
            <a:ext cx="10171815" cy="178627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095153" y="3721395"/>
            <a:ext cx="10100931" cy="248801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p:cNvSpPr>
            <a:spLocks noGrp="1" noChangeArrowheads="1"/>
          </p:cNvSpPr>
          <p:nvPr>
            <p:ph type="title"/>
          </p:nvPr>
        </p:nvSpPr>
        <p:spPr/>
        <p:txBody>
          <a:bodyPr/>
          <a:lstStyle/>
          <a:p>
            <a:r>
              <a:rPr lang="en-US" altLang="en-US" b="1" smtClean="0"/>
              <a:t>Series or Parallel Power Supplies</a:t>
            </a:r>
            <a:endParaRPr lang="en-US" altLang="en-US" b="1" dirty="0" smtClean="0"/>
          </a:p>
        </p:txBody>
      </p:sp>
      <p:sp>
        <p:nvSpPr>
          <p:cNvPr id="14339" name="Rectangle 3"/>
          <p:cNvSpPr>
            <a:spLocks noGrp="1" noChangeArrowheads="1"/>
          </p:cNvSpPr>
          <p:nvPr>
            <p:ph idx="1"/>
          </p:nvPr>
        </p:nvSpPr>
        <p:spPr>
          <a:xfrm>
            <a:off x="1097280" y="1845734"/>
            <a:ext cx="10058400" cy="1960722"/>
          </a:xfrm>
        </p:spPr>
        <p:txBody>
          <a:bodyPr>
            <a:normAutofit lnSpcReduction="10000"/>
          </a:bodyPr>
          <a:lstStyle/>
          <a:p>
            <a:r>
              <a:rPr lang="en-US" altLang="en-US" dirty="0" smtClean="0"/>
              <a:t>Series and parallel also applies to batteries &amp; other power sources.</a:t>
            </a:r>
          </a:p>
          <a:p>
            <a:pPr lvl="1"/>
            <a:r>
              <a:rPr lang="en-US" altLang="en-US" dirty="0" smtClean="0"/>
              <a:t>For batteries in series, the voltage are added. For example, a D cell battery supplies 1.5 volts, so four D cell batteries in series (one after the other) will supply 6 volts but at the same maximum current as a single battery.</a:t>
            </a:r>
          </a:p>
          <a:p>
            <a:pPr lvl="1"/>
            <a:r>
              <a:rPr lang="en-US" altLang="en-US" dirty="0" smtClean="0"/>
              <a:t>Batteries in parallel keep the same voltage, but combine the amount of current they can combine. So 4 D batteries in parallel would still provide 1.5 volts, but could provide 4 times as much current to the circuit if needed.</a:t>
            </a:r>
          </a:p>
        </p:txBody>
      </p:sp>
      <p:pic>
        <p:nvPicPr>
          <p:cNvPr id="4" name="Picture 2" descr="Image result for simple parallel batteries"/>
          <p:cNvPicPr>
            <a:picLocks noChangeAspect="1" noChangeArrowheads="1"/>
          </p:cNvPicPr>
          <p:nvPr/>
        </p:nvPicPr>
        <p:blipFill rotWithShape="1">
          <a:blip r:embed="rId3">
            <a:extLst>
              <a:ext uri="{28A0092B-C50C-407E-A947-70E740481C1C}">
                <a14:useLocalDpi xmlns:a14="http://schemas.microsoft.com/office/drawing/2010/main" val="0"/>
              </a:ext>
            </a:extLst>
          </a:blip>
          <a:srcRect l="2095" t="24774" r="26639" b="19484"/>
          <a:stretch/>
        </p:blipFill>
        <p:spPr bwMode="auto">
          <a:xfrm>
            <a:off x="6906201" y="4284336"/>
            <a:ext cx="3967048" cy="135091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txBox="1">
            <a:spLocks/>
          </p:cNvSpPr>
          <p:nvPr/>
        </p:nvSpPr>
        <p:spPr>
          <a:xfrm>
            <a:off x="1235504" y="3710762"/>
            <a:ext cx="5856412" cy="274320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Two 1.5v batteries with current capacities of up to 1 amp each are arranged as shown</a:t>
            </a:r>
          </a:p>
          <a:p>
            <a:pPr lvl="1"/>
            <a:r>
              <a:rPr lang="en-US" dirty="0" smtClean="0"/>
              <a:t>Total voltage?</a:t>
            </a:r>
          </a:p>
          <a:p>
            <a:pPr lvl="1"/>
            <a:r>
              <a:rPr lang="en-US" dirty="0" smtClean="0"/>
              <a:t>Total current capacity?</a:t>
            </a:r>
          </a:p>
          <a:p>
            <a:endParaRPr lang="en-US" dirty="0" smtClean="0"/>
          </a:p>
          <a:p>
            <a:r>
              <a:rPr lang="en-US" dirty="0" smtClean="0"/>
              <a:t>You have a bunch of 1.5v batteries. How would you arrange them in order to have a 6 volt power source?</a:t>
            </a:r>
            <a:endParaRPr lang="en-US" dirty="0"/>
          </a:p>
        </p:txBody>
      </p:sp>
    </p:spTree>
    <p:extLst>
      <p:ext uri="{BB962C8B-B14F-4D97-AF65-F5344CB8AC3E}">
        <p14:creationId xmlns:p14="http://schemas.microsoft.com/office/powerpoint/2010/main" val="3766586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Breadboards</a:t>
            </a:r>
            <a:endParaRPr lang="en-US" dirty="0"/>
          </a:p>
        </p:txBody>
      </p:sp>
      <p:sp>
        <p:nvSpPr>
          <p:cNvPr id="7" name="Content Placeholder 2"/>
          <p:cNvSpPr>
            <a:spLocks noGrp="1"/>
          </p:cNvSpPr>
          <p:nvPr>
            <p:ph idx="1"/>
          </p:nvPr>
        </p:nvSpPr>
        <p:spPr>
          <a:xfrm>
            <a:off x="1097280" y="1812926"/>
            <a:ext cx="10256520" cy="1132405"/>
          </a:xfrm>
        </p:spPr>
        <p:txBody>
          <a:bodyPr>
            <a:noAutofit/>
          </a:bodyPr>
          <a:lstStyle/>
          <a:p>
            <a:pPr eaLnBrk="1" hangingPunct="1">
              <a:spcBef>
                <a:spcPts val="600"/>
              </a:spcBef>
            </a:pPr>
            <a:r>
              <a:rPr lang="en-GB" altLang="en-US" sz="1800" dirty="0">
                <a:ea typeface="ＭＳ Ｐゴシック" panose="020B0600070205080204" pitchFamily="34" charset="-128"/>
              </a:rPr>
              <a:t>A breadboard is a tool for holding the components of your circuit, and connecting them together.</a:t>
            </a:r>
          </a:p>
          <a:p>
            <a:pPr eaLnBrk="1" hangingPunct="1">
              <a:spcBef>
                <a:spcPts val="600"/>
              </a:spcBef>
            </a:pPr>
            <a:r>
              <a:rPr lang="en-GB" altLang="en-US" sz="1800" dirty="0" smtClean="0">
                <a:ea typeface="ＭＳ Ｐゴシック" panose="020B0600070205080204" pitchFamily="34" charset="-128"/>
              </a:rPr>
              <a:t>It’s </a:t>
            </a:r>
            <a:r>
              <a:rPr lang="en-GB" altLang="en-US" sz="1800" dirty="0">
                <a:ea typeface="ＭＳ Ｐゴシック" panose="020B0600070205080204" pitchFamily="34" charset="-128"/>
              </a:rPr>
              <a:t>got holes that are a good size for wires and the ends of most components, so you can push wires and components in and pull them out without much trouble.</a:t>
            </a:r>
            <a:endParaRPr lang="en-US" altLang="en-US" sz="1800" dirty="0">
              <a:ea typeface="ＭＳ Ｐゴシック" panose="020B0600070205080204" pitchFamily="34" charset="-128"/>
            </a:endParaRPr>
          </a:p>
          <a:p>
            <a:pPr eaLnBrk="1" hangingPunct="1">
              <a:spcBef>
                <a:spcPts val="600"/>
              </a:spcBef>
            </a:pPr>
            <a:endParaRPr lang="en-US" altLang="en-US" sz="1800" dirty="0" smtClean="0">
              <a:ea typeface="ＭＳ Ｐゴシック" panose="020B0600070205080204" pitchFamily="34" charset="-128"/>
            </a:endParaRPr>
          </a:p>
        </p:txBody>
      </p:sp>
      <p:pic>
        <p:nvPicPr>
          <p:cNvPr id="1026" name="Picture 2" descr="Front and back, medium breadboard with power rails expo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872817"/>
            <a:ext cx="5083843" cy="3397701"/>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descr="continuity"/>
          <p:cNvPicPr>
            <a:picLocks/>
          </p:cNvPicPr>
          <p:nvPr/>
        </p:nvPicPr>
        <p:blipFill>
          <a:blip r:embed="rId3">
            <a:extLst>
              <a:ext uri="{28A0092B-C50C-407E-A947-70E740481C1C}">
                <a14:useLocalDpi xmlns:a14="http://schemas.microsoft.com/office/drawing/2010/main" val="0"/>
              </a:ext>
            </a:extLst>
          </a:blip>
          <a:srcRect/>
          <a:stretch>
            <a:fillRect/>
          </a:stretch>
        </p:blipFill>
        <p:spPr>
          <a:xfrm>
            <a:off x="6181123" y="3181770"/>
            <a:ext cx="2714625" cy="2643187"/>
          </a:xfrm>
          <a:prstGeom prst="rect">
            <a:avLst/>
          </a:prstGeom>
        </p:spPr>
      </p:pic>
      <p:pic>
        <p:nvPicPr>
          <p:cNvPr id="6" name="Picture 5" descr="NoisePotentiomete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40532" y="3120648"/>
            <a:ext cx="2575171"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619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5"/>
          <p:cNvSpPr txBox="1">
            <a:spLocks noChangeArrowheads="1"/>
          </p:cNvSpPr>
          <p:nvPr/>
        </p:nvSpPr>
        <p:spPr bwMode="auto">
          <a:xfrm>
            <a:off x="1802075" y="3839105"/>
            <a:ext cx="9229992" cy="271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IE" altLang="en-US" sz="2800" dirty="0"/>
              <a:t>To </a:t>
            </a:r>
            <a:r>
              <a:rPr lang="en-IE" altLang="en-US" sz="2800" dirty="0" smtClean="0"/>
              <a:t>describe how circuits </a:t>
            </a:r>
            <a:r>
              <a:rPr lang="en-IE" altLang="en-US" sz="2800" dirty="0"/>
              <a:t>work, we </a:t>
            </a:r>
            <a:r>
              <a:rPr lang="en-IE" altLang="en-US" sz="2800" dirty="0" smtClean="0"/>
              <a:t>can compare to how water flows:</a:t>
            </a:r>
          </a:p>
          <a:p>
            <a:pPr lvl="1">
              <a:buNone/>
            </a:pPr>
            <a:r>
              <a:rPr lang="en-IE" altLang="en-US" sz="2400" dirty="0" smtClean="0"/>
              <a:t>Amount flowing </a:t>
            </a:r>
            <a:r>
              <a:rPr lang="en-IE" altLang="en-US" sz="2400" dirty="0"/>
              <a:t>= </a:t>
            </a:r>
            <a:r>
              <a:rPr lang="en-IE" altLang="en-US" sz="2400" dirty="0" smtClean="0"/>
              <a:t>Current </a:t>
            </a:r>
          </a:p>
          <a:p>
            <a:pPr lvl="1">
              <a:buNone/>
            </a:pPr>
            <a:r>
              <a:rPr lang="en-IE" altLang="en-US" sz="2400" dirty="0" smtClean="0"/>
              <a:t>Pressure (difference in level) = </a:t>
            </a:r>
            <a:r>
              <a:rPr lang="en-IE" altLang="en-US" sz="2400" dirty="0"/>
              <a:t>Voltage </a:t>
            </a:r>
            <a:endParaRPr lang="en-IE" altLang="en-US" sz="2400" dirty="0" smtClean="0"/>
          </a:p>
          <a:p>
            <a:pPr lvl="1">
              <a:buNone/>
            </a:pPr>
            <a:r>
              <a:rPr lang="en-IE" altLang="en-US" sz="2400" dirty="0" smtClean="0"/>
              <a:t>Things blocking or slowing down flow </a:t>
            </a:r>
            <a:r>
              <a:rPr lang="en-IE" altLang="en-US" sz="2400" dirty="0"/>
              <a:t>= </a:t>
            </a:r>
            <a:r>
              <a:rPr lang="en-IE" altLang="en-US" sz="2400" dirty="0" smtClean="0"/>
              <a:t>Resistance</a:t>
            </a:r>
            <a:endParaRPr lang="en-US" altLang="en-US" sz="2400" dirty="0"/>
          </a:p>
          <a:p>
            <a:pPr eaLnBrk="1" hangingPunct="1">
              <a:spcBef>
                <a:spcPct val="0"/>
              </a:spcBef>
              <a:buFontTx/>
              <a:buNone/>
            </a:pPr>
            <a:endParaRPr lang="en-US" altLang="en-US" sz="2800" dirty="0"/>
          </a:p>
        </p:txBody>
      </p:sp>
      <p:pic>
        <p:nvPicPr>
          <p:cNvPr id="2" name="Picture 1"/>
          <p:cNvPicPr>
            <a:picLocks noChangeAspect="1"/>
          </p:cNvPicPr>
          <p:nvPr/>
        </p:nvPicPr>
        <p:blipFill>
          <a:blip r:embed="rId3"/>
          <a:stretch>
            <a:fillRect/>
          </a:stretch>
        </p:blipFill>
        <p:spPr>
          <a:xfrm>
            <a:off x="2884496" y="560991"/>
            <a:ext cx="5667375" cy="3114675"/>
          </a:xfrm>
          <a:prstGeom prst="rect">
            <a:avLst/>
          </a:prstGeom>
        </p:spPr>
      </p:pic>
    </p:spTree>
    <p:extLst>
      <p:ext uri="{BB962C8B-B14F-4D97-AF65-F5344CB8AC3E}">
        <p14:creationId xmlns:p14="http://schemas.microsoft.com/office/powerpoint/2010/main" val="499278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IE" altLang="en-US" smtClean="0"/>
              <a:t>Wires (Conductors!)</a:t>
            </a:r>
            <a:endParaRPr lang="en-US" altLang="en-US" dirty="0"/>
          </a:p>
        </p:txBody>
      </p:sp>
      <p:pic>
        <p:nvPicPr>
          <p:cNvPr id="79875" name="Content Placeholder 5" descr="2234444638_b32e53d044.jpg"/>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6000" y="1986490"/>
            <a:ext cx="5181600" cy="3450945"/>
          </a:xfrm>
        </p:spPr>
      </p:pic>
      <p:sp>
        <p:nvSpPr>
          <p:cNvPr id="4" name="Content Placeholder 3"/>
          <p:cNvSpPr>
            <a:spLocks noGrp="1"/>
          </p:cNvSpPr>
          <p:nvPr>
            <p:ph sz="half" idx="2"/>
          </p:nvPr>
        </p:nvSpPr>
        <p:spPr>
          <a:xfrm>
            <a:off x="1193533" y="1986490"/>
            <a:ext cx="4758534" cy="4351338"/>
          </a:xfrm>
        </p:spPr>
        <p:txBody>
          <a:bodyPr/>
          <a:lstStyle/>
          <a:p>
            <a:r>
              <a:rPr lang="en-US" dirty="0" smtClean="0"/>
              <a:t>Red wires used for + connections</a:t>
            </a:r>
          </a:p>
          <a:p>
            <a:r>
              <a:rPr lang="en-US" dirty="0" smtClean="0"/>
              <a:t>Black (and sometimes green) used for ground ( - ) connections</a:t>
            </a:r>
          </a:p>
          <a:p>
            <a:r>
              <a:rPr lang="en-US" dirty="0" smtClean="0"/>
              <a:t>Other colors used for connecting components</a:t>
            </a:r>
            <a:endParaRPr lang="en-US" dirty="0"/>
          </a:p>
        </p:txBody>
      </p:sp>
    </p:spTree>
    <p:extLst>
      <p:ext uri="{BB962C8B-B14F-4D97-AF65-F5344CB8AC3E}">
        <p14:creationId xmlns:p14="http://schemas.microsoft.com/office/powerpoint/2010/main" val="1359132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descr="waterfall-kon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1747" y="1825625"/>
            <a:ext cx="2844509" cy="401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b="1" smtClean="0"/>
              <a:t>Voltage</a:t>
            </a:r>
            <a:endParaRPr lang="en-US" b="1" dirty="0"/>
          </a:p>
        </p:txBody>
      </p:sp>
      <p:sp>
        <p:nvSpPr>
          <p:cNvPr id="5" name="Content Placeholder 4"/>
          <p:cNvSpPr>
            <a:spLocks noGrp="1"/>
          </p:cNvSpPr>
          <p:nvPr>
            <p:ph idx="1"/>
          </p:nvPr>
        </p:nvSpPr>
        <p:spPr>
          <a:xfrm>
            <a:off x="1225475" y="1825625"/>
            <a:ext cx="6019800" cy="4351338"/>
          </a:xfrm>
        </p:spPr>
        <p:txBody>
          <a:bodyPr>
            <a:normAutofit/>
          </a:bodyPr>
          <a:lstStyle/>
          <a:p>
            <a:pPr>
              <a:spcBef>
                <a:spcPct val="50000"/>
              </a:spcBef>
            </a:pPr>
            <a:r>
              <a:rPr lang="en-US" altLang="en-US" b="1" dirty="0" smtClean="0">
                <a:cs typeface="Arial" panose="020B0604020202020204" pitchFamily="34" charset="0"/>
              </a:rPr>
              <a:t>A force that pushes the current through the circuit (in this picture it would be equivalent to gravity)</a:t>
            </a:r>
          </a:p>
          <a:p>
            <a:r>
              <a:rPr lang="en-IE" altLang="en-US" dirty="0" smtClean="0"/>
              <a:t>Voltage is the relative level of energy between any two points in the circuit (for example between power and ground). You can think of it as height of water above ground level.</a:t>
            </a:r>
          </a:p>
          <a:p>
            <a:r>
              <a:rPr lang="en-IE" altLang="en-US" dirty="0" smtClean="0"/>
              <a:t>Voltage is always measured across two points in a circuit.</a:t>
            </a:r>
          </a:p>
          <a:p>
            <a:r>
              <a:rPr lang="en-IE" altLang="en-US" dirty="0" smtClean="0"/>
              <a:t>Voltage is measured in units of </a:t>
            </a:r>
            <a:r>
              <a:rPr lang="en-IE" altLang="en-US" dirty="0" smtClean="0">
                <a:solidFill>
                  <a:srgbClr val="C00000"/>
                </a:solidFill>
              </a:rPr>
              <a:t>volts</a:t>
            </a:r>
            <a:endParaRPr lang="en-US" altLang="en-US" dirty="0" smtClean="0">
              <a:solidFill>
                <a:srgbClr val="C00000"/>
              </a:solidFill>
            </a:endParaRPr>
          </a:p>
          <a:p>
            <a:pPr>
              <a:spcBef>
                <a:spcPct val="50000"/>
              </a:spcBef>
            </a:pPr>
            <a:endParaRPr lang="en-US" altLang="en-US" b="1" dirty="0" smtClean="0">
              <a:latin typeface="Times New Roman" panose="02020603050405020304" pitchFamily="18" charset="0"/>
            </a:endParaRPr>
          </a:p>
          <a:p>
            <a:endParaRPr lang="en-US" dirty="0"/>
          </a:p>
        </p:txBody>
      </p:sp>
      <p:pic>
        <p:nvPicPr>
          <p:cNvPr id="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7688" y="1857898"/>
            <a:ext cx="2385847" cy="17893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water trick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2325" y="3962592"/>
            <a:ext cx="1963634" cy="218945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Current</a:t>
            </a:r>
            <a:endParaRPr lang="en-US" b="1" dirty="0"/>
          </a:p>
        </p:txBody>
      </p:sp>
      <p:sp>
        <p:nvSpPr>
          <p:cNvPr id="9" name="Content Placeholder 2"/>
          <p:cNvSpPr txBox="1">
            <a:spLocks/>
          </p:cNvSpPr>
          <p:nvPr/>
        </p:nvSpPr>
        <p:spPr>
          <a:xfrm>
            <a:off x="1224838" y="1857898"/>
            <a:ext cx="5341883" cy="4351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ct val="50000"/>
              </a:spcBef>
            </a:pPr>
            <a:r>
              <a:rPr lang="en-US" altLang="en-US" b="1" dirty="0" smtClean="0">
                <a:cs typeface="Arial" panose="020B0604020202020204" pitchFamily="34" charset="0"/>
              </a:rPr>
              <a:t>The amount (of electrons) that is flowing through the wires of the circuit</a:t>
            </a:r>
          </a:p>
          <a:p>
            <a:pPr>
              <a:spcBef>
                <a:spcPct val="50000"/>
              </a:spcBef>
            </a:pPr>
            <a:r>
              <a:rPr lang="en-IE" altLang="en-US" dirty="0" smtClean="0">
                <a:cs typeface="Arial" panose="020B0604020202020204" pitchFamily="34" charset="0"/>
              </a:rPr>
              <a:t>Current is measured at a single point in a circuit (flow thru the point)</a:t>
            </a:r>
          </a:p>
          <a:p>
            <a:pPr>
              <a:spcBef>
                <a:spcPct val="50000"/>
              </a:spcBef>
            </a:pPr>
            <a:r>
              <a:rPr lang="en-IE" altLang="en-US" dirty="0" smtClean="0">
                <a:cs typeface="Arial" panose="020B0604020202020204" pitchFamily="34" charset="0"/>
              </a:rPr>
              <a:t>Current is measured in units of amperes, shortened to </a:t>
            </a:r>
            <a:r>
              <a:rPr lang="en-IE" altLang="en-US" dirty="0" smtClean="0">
                <a:solidFill>
                  <a:srgbClr val="C00000"/>
                </a:solidFill>
                <a:cs typeface="Arial" panose="020B0604020202020204" pitchFamily="34" charset="0"/>
              </a:rPr>
              <a:t>amps</a:t>
            </a:r>
            <a:endParaRPr lang="en-US" altLang="en-US" dirty="0" smtClean="0">
              <a:solidFill>
                <a:srgbClr val="C00000"/>
              </a:solidFill>
              <a:cs typeface="Arial" panose="020B0604020202020204" pitchFamily="34" charset="0"/>
            </a:endParaRPr>
          </a:p>
          <a:p>
            <a:pPr>
              <a:spcBef>
                <a:spcPct val="50000"/>
              </a:spcBef>
            </a:pPr>
            <a:endParaRPr lang="en-US" altLang="en-US" sz="3600" b="1" dirty="0" smtClean="0">
              <a:latin typeface="Times New Roman" panose="02020603050405020304" pitchFamily="18" charset="0"/>
            </a:endParaRPr>
          </a:p>
          <a:p>
            <a:endParaRPr lang="en-US" dirty="0"/>
          </a:p>
        </p:txBody>
      </p:sp>
      <p:pic>
        <p:nvPicPr>
          <p:cNvPr id="10" name="Picture 3" descr="Yough_River_Rapid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6146" y="1798717"/>
            <a:ext cx="2922500" cy="447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smtClean="0"/>
              <a:t>Resistance</a:t>
            </a:r>
            <a:endParaRPr lang="en-US" b="1" dirty="0"/>
          </a:p>
        </p:txBody>
      </p:sp>
      <p:sp>
        <p:nvSpPr>
          <p:cNvPr id="12" name="Content Placeholder 2"/>
          <p:cNvSpPr txBox="1">
            <a:spLocks/>
          </p:cNvSpPr>
          <p:nvPr/>
        </p:nvSpPr>
        <p:spPr>
          <a:xfrm>
            <a:off x="1097280" y="1860074"/>
            <a:ext cx="5578365" cy="4351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IE" altLang="en-US" b="1" smtClean="0">
                <a:cs typeface="Arial" panose="020B0604020202020204" pitchFamily="34" charset="0"/>
              </a:rPr>
              <a:t>The amount that any component in the circuit resists the flow of current </a:t>
            </a:r>
            <a:r>
              <a:rPr lang="en-US" altLang="en-US" b="1" smtClean="0">
                <a:cs typeface="Arial" panose="020B0604020202020204" pitchFamily="34" charset="0"/>
              </a:rPr>
              <a:t>(like rocks or narrows in a river)</a:t>
            </a:r>
          </a:p>
          <a:p>
            <a:pPr>
              <a:lnSpc>
                <a:spcPct val="100000"/>
              </a:lnSpc>
            </a:pPr>
            <a:r>
              <a:rPr lang="en-IE" altLang="en-US" smtClean="0">
                <a:cs typeface="Arial" panose="020B0604020202020204" pitchFamily="34" charset="0"/>
              </a:rPr>
              <a:t>Resistance is always measured across two points in a circuit.</a:t>
            </a:r>
          </a:p>
          <a:p>
            <a:pPr>
              <a:lnSpc>
                <a:spcPct val="100000"/>
              </a:lnSpc>
            </a:pPr>
            <a:r>
              <a:rPr lang="en-IE" altLang="en-US" smtClean="0">
                <a:cs typeface="Arial" panose="020B0604020202020204" pitchFamily="34" charset="0"/>
              </a:rPr>
              <a:t>Resistance is also called </a:t>
            </a:r>
            <a:r>
              <a:rPr lang="en-IE" altLang="en-US" smtClean="0">
                <a:solidFill>
                  <a:srgbClr val="C00000"/>
                </a:solidFill>
                <a:cs typeface="Arial" panose="020B0604020202020204" pitchFamily="34" charset="0"/>
              </a:rPr>
              <a:t>load</a:t>
            </a:r>
            <a:r>
              <a:rPr lang="en-IE" altLang="en-US" smtClean="0">
                <a:cs typeface="Arial" panose="020B0604020202020204" pitchFamily="34" charset="0"/>
              </a:rPr>
              <a:t>.</a:t>
            </a:r>
          </a:p>
          <a:p>
            <a:pPr>
              <a:lnSpc>
                <a:spcPct val="100000"/>
              </a:lnSpc>
            </a:pPr>
            <a:r>
              <a:rPr lang="en-IE" altLang="en-US" smtClean="0">
                <a:cs typeface="Arial" panose="020B0604020202020204" pitchFamily="34" charset="0"/>
              </a:rPr>
              <a:t>Resistance is measured in units of </a:t>
            </a:r>
            <a:r>
              <a:rPr lang="en-IE" altLang="en-US" smtClean="0">
                <a:solidFill>
                  <a:srgbClr val="C00000"/>
                </a:solidFill>
                <a:cs typeface="Arial" panose="020B0604020202020204" pitchFamily="34" charset="0"/>
              </a:rPr>
              <a:t>Ohms</a:t>
            </a:r>
            <a:endParaRPr lang="en-US" altLang="en-US" smtClean="0">
              <a:solidFill>
                <a:srgbClr val="C00000"/>
              </a:solidFill>
              <a:cs typeface="Arial" panose="020B0604020202020204" pitchFamily="34" charset="0"/>
            </a:endParaRPr>
          </a:p>
          <a:p>
            <a:pPr>
              <a:lnSpc>
                <a:spcPct val="100000"/>
              </a:lnSpc>
            </a:pPr>
            <a:endParaRPr lang="en-US" altLang="en-US" b="1" smtClean="0">
              <a:cs typeface="Arial" panose="020B0604020202020204" pitchFamily="34" charset="0"/>
            </a:endParaRPr>
          </a:p>
          <a:p>
            <a:pPr>
              <a:lnSpc>
                <a:spcPct val="100000"/>
              </a:lnSpc>
            </a:pPr>
            <a:endParaRPr lang="en-US" dirty="0"/>
          </a:p>
        </p:txBody>
      </p:sp>
    </p:spTree>
    <p:extLst>
      <p:ext uri="{BB962C8B-B14F-4D97-AF65-F5344CB8AC3E}">
        <p14:creationId xmlns:p14="http://schemas.microsoft.com/office/powerpoint/2010/main" val="353564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584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P spid="8" grpId="0"/>
      <p:bldP spid="8" grpId="1"/>
      <p:bldP spid="9" grpId="0"/>
      <p:bldP spid="9" grpId="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Power Sources</a:t>
            </a:r>
            <a:endParaRPr lang="en-US" b="1" dirty="0"/>
          </a:p>
        </p:txBody>
      </p:sp>
      <p:sp>
        <p:nvSpPr>
          <p:cNvPr id="3" name="Content Placeholder 2"/>
          <p:cNvSpPr>
            <a:spLocks noGrp="1"/>
          </p:cNvSpPr>
          <p:nvPr>
            <p:ph idx="1"/>
          </p:nvPr>
        </p:nvSpPr>
        <p:spPr/>
        <p:txBody>
          <a:bodyPr/>
          <a:lstStyle/>
          <a:p>
            <a:r>
              <a:rPr lang="en-US" dirty="0" smtClean="0">
                <a:solidFill>
                  <a:srgbClr val="C00000"/>
                </a:solidFill>
              </a:rPr>
              <a:t>Batteries, power supplies </a:t>
            </a:r>
            <a:r>
              <a:rPr lang="en-US" dirty="0" smtClean="0"/>
              <a:t>(like for your phone or laptop), and </a:t>
            </a:r>
            <a:r>
              <a:rPr lang="en-US" dirty="0" smtClean="0">
                <a:solidFill>
                  <a:srgbClr val="C00000"/>
                </a:solidFill>
              </a:rPr>
              <a:t>AC outlets</a:t>
            </a:r>
            <a:r>
              <a:rPr lang="en-US" dirty="0" smtClean="0">
                <a:solidFill>
                  <a:schemeClr val="accent4">
                    <a:lumMod val="50000"/>
                  </a:schemeClr>
                </a:solidFill>
              </a:rPr>
              <a:t> </a:t>
            </a:r>
            <a:r>
              <a:rPr lang="en-US" dirty="0" smtClean="0"/>
              <a:t>act like a pump pumping water up a hill.</a:t>
            </a:r>
          </a:p>
          <a:p>
            <a:pPr lvl="1"/>
            <a:r>
              <a:rPr lang="en-US" dirty="0" smtClean="0"/>
              <a:t>They take electrons with low energy (at ground level) and move them to a high energy (like moving water up </a:t>
            </a:r>
            <a:r>
              <a:rPr lang="en-US" dirty="0"/>
              <a:t>a</a:t>
            </a:r>
            <a:r>
              <a:rPr lang="en-US" dirty="0" smtClean="0"/>
              <a:t> hill or into a tall water tower)</a:t>
            </a:r>
          </a:p>
          <a:p>
            <a:pPr lvl="1"/>
            <a:r>
              <a:rPr lang="en-US" dirty="0" smtClean="0"/>
              <a:t>Creates electrical pressure – voltage</a:t>
            </a:r>
          </a:p>
          <a:p>
            <a:pPr lvl="1"/>
            <a:r>
              <a:rPr lang="en-US" dirty="0" smtClean="0"/>
              <a:t>Current, like water, naturally flows from high energy to low energy (down the hill) unless blocked by resistance and insulators.</a:t>
            </a:r>
          </a:p>
          <a:p>
            <a:pPr lvl="1"/>
            <a:r>
              <a:rPr lang="en-US" dirty="0" smtClean="0"/>
              <a:t>The low energy side of a battery is called the </a:t>
            </a:r>
            <a:r>
              <a:rPr lang="en-US" dirty="0" smtClean="0">
                <a:solidFill>
                  <a:srgbClr val="C00000"/>
                </a:solidFill>
              </a:rPr>
              <a:t>negative</a:t>
            </a:r>
            <a:r>
              <a:rPr lang="en-US" dirty="0" smtClean="0"/>
              <a:t> or </a:t>
            </a:r>
            <a:r>
              <a:rPr lang="en-US" dirty="0" smtClean="0">
                <a:solidFill>
                  <a:srgbClr val="C00000"/>
                </a:solidFill>
              </a:rPr>
              <a:t>ground </a:t>
            </a:r>
            <a:r>
              <a:rPr lang="en-US" dirty="0" smtClean="0"/>
              <a:t>( </a:t>
            </a:r>
            <a:r>
              <a:rPr lang="en-US" dirty="0" smtClean="0">
                <a:solidFill>
                  <a:srgbClr val="C00000"/>
                </a:solidFill>
              </a:rPr>
              <a:t>-</a:t>
            </a:r>
            <a:r>
              <a:rPr lang="en-US" dirty="0" smtClean="0"/>
              <a:t> ), and the high energy side is called the </a:t>
            </a:r>
            <a:r>
              <a:rPr lang="en-US" dirty="0" smtClean="0">
                <a:solidFill>
                  <a:srgbClr val="C00000"/>
                </a:solidFill>
              </a:rPr>
              <a:t>positive</a:t>
            </a:r>
            <a:r>
              <a:rPr lang="en-US" dirty="0" smtClean="0"/>
              <a:t> (</a:t>
            </a:r>
            <a:r>
              <a:rPr lang="en-US" dirty="0" smtClean="0">
                <a:solidFill>
                  <a:srgbClr val="C00000"/>
                </a:solidFill>
              </a:rPr>
              <a:t>+</a:t>
            </a:r>
            <a:r>
              <a:rPr lang="en-US" dirty="0" smtClean="0"/>
              <a:t>).</a:t>
            </a:r>
          </a:p>
          <a:p>
            <a:pPr lvl="1"/>
            <a:r>
              <a:rPr lang="en-US" dirty="0" smtClean="0"/>
              <a:t>A power source’s stated voltage is the pressure difference between the + and the - sides.</a:t>
            </a:r>
            <a:endParaRPr lang="en-US" dirty="0"/>
          </a:p>
        </p:txBody>
      </p:sp>
    </p:spTree>
    <p:extLst>
      <p:ext uri="{BB962C8B-B14F-4D97-AF65-F5344CB8AC3E}">
        <p14:creationId xmlns:p14="http://schemas.microsoft.com/office/powerpoint/2010/main" val="45280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84521" y="4614530"/>
            <a:ext cx="2126512" cy="1520456"/>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6" name="Title 1"/>
          <p:cNvSpPr>
            <a:spLocks noGrp="1"/>
          </p:cNvSpPr>
          <p:nvPr>
            <p:ph type="title"/>
          </p:nvPr>
        </p:nvSpPr>
        <p:spPr/>
        <p:txBody>
          <a:bodyPr>
            <a:normAutofit/>
          </a:bodyPr>
          <a:lstStyle/>
          <a:p>
            <a:pPr eaLnBrk="1" hangingPunct="1"/>
            <a:r>
              <a:rPr lang="en-IE" altLang="en-US" b="1" dirty="0" smtClean="0">
                <a:ea typeface="ＭＳ Ｐゴシック" panose="020B0600070205080204" pitchFamily="34" charset="-128"/>
              </a:rPr>
              <a:t>Formulas: Ohm’s </a:t>
            </a:r>
            <a:r>
              <a:rPr lang="en-IE" altLang="en-US" b="1" dirty="0">
                <a:ea typeface="ＭＳ Ｐゴシック" panose="020B0600070205080204" pitchFamily="34" charset="-128"/>
              </a:rPr>
              <a:t>Law</a:t>
            </a:r>
            <a:endParaRPr lang="en-US" altLang="en-US" b="1" dirty="0">
              <a:ea typeface="ＭＳ Ｐゴシック" panose="020B0600070205080204" pitchFamily="34" charset="-128"/>
            </a:endParaRPr>
          </a:p>
        </p:txBody>
      </p:sp>
      <p:sp>
        <p:nvSpPr>
          <p:cNvPr id="36867" name="Content Placeholder 2"/>
          <p:cNvSpPr>
            <a:spLocks noGrp="1"/>
          </p:cNvSpPr>
          <p:nvPr>
            <p:ph idx="1"/>
          </p:nvPr>
        </p:nvSpPr>
        <p:spPr>
          <a:xfrm>
            <a:off x="1194099" y="1828800"/>
            <a:ext cx="8007709" cy="4518081"/>
          </a:xfrm>
        </p:spPr>
        <p:txBody>
          <a:bodyPr>
            <a:normAutofit fontScale="92500" lnSpcReduction="20000"/>
          </a:bodyPr>
          <a:lstStyle/>
          <a:p>
            <a:pPr eaLnBrk="1" hangingPunct="1">
              <a:lnSpc>
                <a:spcPct val="90000"/>
              </a:lnSpc>
            </a:pPr>
            <a:r>
              <a:rPr lang="en-IE" altLang="en-US" sz="2700" dirty="0" smtClean="0">
                <a:ea typeface="ＭＳ Ｐゴシック" panose="020B0600070205080204" pitchFamily="34" charset="-128"/>
              </a:rPr>
              <a:t>Voltage</a:t>
            </a:r>
            <a:r>
              <a:rPr lang="en-IE" altLang="en-US" sz="2700" dirty="0">
                <a:ea typeface="ＭＳ Ｐゴシック" panose="020B0600070205080204" pitchFamily="34" charset="-128"/>
              </a:rPr>
              <a:t>, current and resistance </a:t>
            </a:r>
            <a:r>
              <a:rPr lang="en-IE" altLang="en-US" sz="2700" dirty="0" smtClean="0">
                <a:ea typeface="ＭＳ Ｐゴシック" panose="020B0600070205080204" pitchFamily="34" charset="-128"/>
              </a:rPr>
              <a:t>in a circuit (or any part of the circuit) are all related by Ohm’s </a:t>
            </a:r>
            <a:r>
              <a:rPr lang="en-IE" altLang="en-US" sz="2700" dirty="0">
                <a:ea typeface="ＭＳ Ｐゴシック" panose="020B0600070205080204" pitchFamily="34" charset="-128"/>
              </a:rPr>
              <a:t>law.</a:t>
            </a:r>
          </a:p>
          <a:p>
            <a:pPr eaLnBrk="1" hangingPunct="1">
              <a:lnSpc>
                <a:spcPct val="90000"/>
              </a:lnSpc>
            </a:pPr>
            <a:endParaRPr lang="en-IE" altLang="en-US" sz="2700" dirty="0">
              <a:ea typeface="ＭＳ Ｐゴシック" panose="020B0600070205080204" pitchFamily="34" charset="-128"/>
            </a:endParaRPr>
          </a:p>
          <a:p>
            <a:pPr eaLnBrk="1" hangingPunct="1">
              <a:lnSpc>
                <a:spcPct val="90000"/>
              </a:lnSpc>
            </a:pPr>
            <a:endParaRPr lang="en-IE" altLang="en-US" sz="2700" dirty="0">
              <a:ea typeface="ＭＳ Ｐゴシック" panose="020B0600070205080204" pitchFamily="34" charset="-128"/>
            </a:endParaRPr>
          </a:p>
          <a:p>
            <a:pPr eaLnBrk="1" hangingPunct="1">
              <a:lnSpc>
                <a:spcPct val="90000"/>
              </a:lnSpc>
            </a:pPr>
            <a:endParaRPr lang="en-IE" altLang="en-US" sz="2700" dirty="0">
              <a:ea typeface="ＭＳ Ｐゴシック" panose="020B0600070205080204" pitchFamily="34" charset="-128"/>
            </a:endParaRPr>
          </a:p>
          <a:p>
            <a:pPr eaLnBrk="1" hangingPunct="1">
              <a:lnSpc>
                <a:spcPct val="90000"/>
              </a:lnSpc>
            </a:pPr>
            <a:endParaRPr lang="en-IE" altLang="en-US" sz="2700" dirty="0">
              <a:ea typeface="ＭＳ Ｐゴシック" panose="020B0600070205080204" pitchFamily="34" charset="-128"/>
            </a:endParaRPr>
          </a:p>
          <a:p>
            <a:pPr eaLnBrk="1" hangingPunct="1">
              <a:lnSpc>
                <a:spcPct val="90000"/>
              </a:lnSpc>
            </a:pPr>
            <a:endParaRPr lang="en-IE" altLang="en-US" sz="2700" dirty="0">
              <a:ea typeface="ＭＳ Ｐゴシック" panose="020B0600070205080204" pitchFamily="34" charset="-128"/>
            </a:endParaRPr>
          </a:p>
          <a:p>
            <a:pPr eaLnBrk="1" hangingPunct="1">
              <a:lnSpc>
                <a:spcPct val="90000"/>
              </a:lnSpc>
              <a:buFont typeface="Arial" panose="020B0604020202020204" pitchFamily="34" charset="0"/>
              <a:buNone/>
            </a:pPr>
            <a:r>
              <a:rPr lang="en-IE" altLang="en-US" sz="2700" dirty="0">
                <a:ea typeface="ＭＳ Ｐゴシック" panose="020B0600070205080204" pitchFamily="34" charset="-128"/>
              </a:rPr>
              <a:t> Voltage = V</a:t>
            </a:r>
          </a:p>
          <a:p>
            <a:pPr eaLnBrk="1" hangingPunct="1">
              <a:lnSpc>
                <a:spcPct val="90000"/>
              </a:lnSpc>
              <a:buFont typeface="Arial" panose="020B0604020202020204" pitchFamily="34" charset="0"/>
              <a:buNone/>
            </a:pPr>
            <a:r>
              <a:rPr lang="en-IE" altLang="en-US" sz="2700" dirty="0">
                <a:ea typeface="ＭＳ Ｐゴシック" panose="020B0600070205080204" pitchFamily="34" charset="-128"/>
              </a:rPr>
              <a:t> Current = I</a:t>
            </a:r>
          </a:p>
          <a:p>
            <a:pPr eaLnBrk="1" hangingPunct="1">
              <a:lnSpc>
                <a:spcPct val="90000"/>
              </a:lnSpc>
              <a:buFont typeface="Arial" panose="020B0604020202020204" pitchFamily="34" charset="0"/>
              <a:buNone/>
            </a:pPr>
            <a:r>
              <a:rPr lang="en-IE" altLang="en-US" sz="2700" dirty="0">
                <a:ea typeface="ＭＳ Ｐゴシック" panose="020B0600070205080204" pitchFamily="34" charset="-128"/>
              </a:rPr>
              <a:t> Resistance = R</a:t>
            </a:r>
            <a:endParaRPr lang="en-US" altLang="en-US" sz="2700" dirty="0">
              <a:ea typeface="ＭＳ Ｐゴシック" panose="020B0600070205080204" pitchFamily="34" charset="-128"/>
            </a:endParaRPr>
          </a:p>
        </p:txBody>
      </p:sp>
      <p:pic>
        <p:nvPicPr>
          <p:cNvPr id="36868" name="Picture 3" descr="ohmslaw.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8630" y="2505125"/>
            <a:ext cx="31432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a:xfrm>
            <a:off x="7106093" y="4455042"/>
            <a:ext cx="4579088" cy="169412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lvl="0" indent="-91440">
              <a:lnSpc>
                <a:spcPct val="90000"/>
              </a:lnSpc>
              <a:spcBef>
                <a:spcPts val="1200"/>
              </a:spcBef>
              <a:spcAft>
                <a:spcPts val="200"/>
              </a:spcAft>
              <a:buClr>
                <a:srgbClr val="99CB38"/>
              </a:buClr>
              <a:buSzPct val="100000"/>
              <a:buFont typeface="Calibri" panose="020F0502020204030204" pitchFamily="34" charset="0"/>
              <a:buChar char=" "/>
            </a:pPr>
            <a:r>
              <a:rPr lang="en-IE" altLang="en-US" sz="2000">
                <a:solidFill>
                  <a:prstClr val="black">
                    <a:lumMod val="75000"/>
                    <a:lumOff val="25000"/>
                  </a:prstClr>
                </a:solidFill>
                <a:ea typeface="ＭＳ Ｐゴシック" panose="020B0600070205080204" pitchFamily="34" charset="-128"/>
              </a:rPr>
              <a:t>The combination of current and voltage is called electrical </a:t>
            </a:r>
            <a:r>
              <a:rPr lang="en-IE" altLang="en-US" sz="2000">
                <a:solidFill>
                  <a:srgbClr val="C00000"/>
                </a:solidFill>
                <a:ea typeface="ＭＳ Ｐゴシック" panose="020B0600070205080204" pitchFamily="34" charset="-128"/>
              </a:rPr>
              <a:t>power</a:t>
            </a:r>
            <a:r>
              <a:rPr lang="en-IE" altLang="en-US" sz="2000">
                <a:solidFill>
                  <a:prstClr val="black">
                    <a:lumMod val="75000"/>
                    <a:lumOff val="25000"/>
                  </a:prstClr>
                </a:solidFill>
                <a:ea typeface="ＭＳ Ｐゴシック" panose="020B0600070205080204" pitchFamily="34" charset="-128"/>
              </a:rPr>
              <a:t>. It is measured in </a:t>
            </a:r>
            <a:r>
              <a:rPr lang="en-IE" altLang="en-US" sz="2000">
                <a:solidFill>
                  <a:srgbClr val="C00000"/>
                </a:solidFill>
                <a:ea typeface="ＭＳ Ｐゴシック" panose="020B0600070205080204" pitchFamily="34" charset="-128"/>
              </a:rPr>
              <a:t>watts</a:t>
            </a:r>
            <a:r>
              <a:rPr lang="en-IE" altLang="en-US" sz="2000">
                <a:solidFill>
                  <a:prstClr val="black">
                    <a:lumMod val="75000"/>
                    <a:lumOff val="25000"/>
                  </a:prstClr>
                </a:solidFill>
                <a:ea typeface="ＭＳ Ｐゴシック" panose="020B0600070205080204" pitchFamily="34" charset="-128"/>
              </a:rPr>
              <a:t>. The relationship is: </a:t>
            </a:r>
          </a:p>
          <a:p>
            <a:pPr lvl="0" algn="ctr">
              <a:lnSpc>
                <a:spcPct val="90000"/>
              </a:lnSpc>
              <a:spcBef>
                <a:spcPts val="1200"/>
              </a:spcBef>
              <a:spcAft>
                <a:spcPts val="200"/>
              </a:spcAft>
              <a:buClr>
                <a:srgbClr val="99CB38"/>
              </a:buClr>
              <a:buSzPct val="100000"/>
            </a:pPr>
            <a:r>
              <a:rPr lang="en-IE" altLang="en-US" sz="2000">
                <a:solidFill>
                  <a:prstClr val="black">
                    <a:lumMod val="75000"/>
                    <a:lumOff val="25000"/>
                  </a:prstClr>
                </a:solidFill>
                <a:ea typeface="ＭＳ Ｐゴシック" panose="020B0600070205080204" pitchFamily="34" charset="-128"/>
              </a:rPr>
              <a:t>watts = volts x amps </a:t>
            </a:r>
            <a:br>
              <a:rPr lang="en-IE" altLang="en-US" sz="2000">
                <a:solidFill>
                  <a:prstClr val="black">
                    <a:lumMod val="75000"/>
                    <a:lumOff val="25000"/>
                  </a:prstClr>
                </a:solidFill>
                <a:ea typeface="ＭＳ Ｐゴシック" panose="020B0600070205080204" pitchFamily="34" charset="-128"/>
              </a:rPr>
            </a:br>
            <a:r>
              <a:rPr lang="en-IE" altLang="en-US" sz="2000">
                <a:solidFill>
                  <a:prstClr val="black">
                    <a:lumMod val="75000"/>
                    <a:lumOff val="25000"/>
                  </a:prstClr>
                </a:solidFill>
                <a:ea typeface="ＭＳ Ｐゴシック" panose="020B0600070205080204" pitchFamily="34" charset="-128"/>
              </a:rPr>
              <a:t>(P=V*I)</a:t>
            </a:r>
            <a:endParaRPr lang="en-US" altLang="en-US" sz="2000" dirty="0">
              <a:solidFill>
                <a:prstClr val="black">
                  <a:lumMod val="75000"/>
                  <a:lumOff val="25000"/>
                </a:prstClr>
              </a:solidFill>
              <a:ea typeface="ＭＳ Ｐゴシック" panose="020B0600070205080204" pitchFamily="34" charset="-128"/>
            </a:endParaRPr>
          </a:p>
        </p:txBody>
      </p:sp>
    </p:spTree>
    <p:extLst>
      <p:ext uri="{BB962C8B-B14F-4D97-AF65-F5344CB8AC3E}">
        <p14:creationId xmlns:p14="http://schemas.microsoft.com/office/powerpoint/2010/main" val="1294445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E" altLang="en-US" b="1" dirty="0" smtClean="0"/>
              <a:t>Circuits</a:t>
            </a:r>
            <a:endParaRPr lang="en-US" altLang="en-US" b="1" dirty="0"/>
          </a:p>
        </p:txBody>
      </p:sp>
      <p:sp>
        <p:nvSpPr>
          <p:cNvPr id="22531" name="Content Placeholder 2"/>
          <p:cNvSpPr>
            <a:spLocks noGrp="1"/>
          </p:cNvSpPr>
          <p:nvPr>
            <p:ph idx="1"/>
          </p:nvPr>
        </p:nvSpPr>
        <p:spPr/>
        <p:txBody>
          <a:bodyPr>
            <a:normAutofit/>
          </a:bodyPr>
          <a:lstStyle/>
          <a:p>
            <a:r>
              <a:rPr lang="en-IE" altLang="en-US" dirty="0" smtClean="0"/>
              <a:t>A circuit is a closed loop containing a source of electrical energy (e.g., a battery) and a load (e.g., a light bulb)</a:t>
            </a:r>
          </a:p>
          <a:p>
            <a:r>
              <a:rPr lang="en-IE" altLang="en-US" dirty="0" smtClean="0"/>
              <a:t>Electrons naturally flow from the high energy (+) side</a:t>
            </a:r>
            <a:br>
              <a:rPr lang="en-IE" altLang="en-US" dirty="0" smtClean="0"/>
            </a:br>
            <a:r>
              <a:rPr lang="en-IE" altLang="en-US" dirty="0" smtClean="0"/>
              <a:t>to the low energy (–) ground side.</a:t>
            </a:r>
          </a:p>
          <a:p>
            <a:r>
              <a:rPr lang="en-IE" altLang="en-US" dirty="0" smtClean="0"/>
              <a:t>Resistive (load) components usually</a:t>
            </a:r>
            <a:br>
              <a:rPr lang="en-IE" altLang="en-US" dirty="0" smtClean="0"/>
            </a:br>
            <a:r>
              <a:rPr lang="en-IE" altLang="en-US" dirty="0" smtClean="0"/>
              <a:t>do some work – light up, turn a motor, …</a:t>
            </a:r>
          </a:p>
          <a:p>
            <a:pPr lvl="1"/>
            <a:r>
              <a:rPr lang="en-IE" altLang="en-US" dirty="0" smtClean="0"/>
              <a:t>What would the current be if the circuit resistance</a:t>
            </a:r>
            <a:br>
              <a:rPr lang="en-IE" altLang="en-US" dirty="0" smtClean="0"/>
            </a:br>
            <a:r>
              <a:rPr lang="en-IE" altLang="en-US" dirty="0" smtClean="0"/>
              <a:t>was 0? (see Ohm’s Law)</a:t>
            </a:r>
          </a:p>
          <a:p>
            <a:pPr lvl="1"/>
            <a:r>
              <a:rPr lang="en-IE" altLang="en-US" dirty="0" smtClean="0"/>
              <a:t>Called a short circuit – and is not good!</a:t>
            </a:r>
          </a:p>
          <a:p>
            <a:r>
              <a:rPr lang="en-IE" altLang="en-US" dirty="0" smtClean="0"/>
              <a:t>Conductors (usually wires) are used</a:t>
            </a:r>
            <a:br>
              <a:rPr lang="en-IE" altLang="en-US" dirty="0" smtClean="0"/>
            </a:br>
            <a:r>
              <a:rPr lang="en-IE" altLang="en-US" dirty="0" smtClean="0"/>
              <a:t>to move electrons from the battery to the</a:t>
            </a:r>
            <a:br>
              <a:rPr lang="en-IE" altLang="en-US" dirty="0" smtClean="0"/>
            </a:br>
            <a:r>
              <a:rPr lang="en-IE" altLang="en-US" dirty="0" smtClean="0"/>
              <a:t>circuit components.</a:t>
            </a:r>
            <a:endParaRPr lang="en-US" altLang="en-US" dirty="0" smtClean="0"/>
          </a:p>
          <a:p>
            <a:endParaRPr lang="en-US" altLang="en-US" dirty="0"/>
          </a:p>
        </p:txBody>
      </p:sp>
      <p:pic>
        <p:nvPicPr>
          <p:cNvPr id="3" name="Picture 2"/>
          <p:cNvPicPr>
            <a:picLocks noChangeAspect="1"/>
          </p:cNvPicPr>
          <p:nvPr/>
        </p:nvPicPr>
        <p:blipFill>
          <a:blip r:embed="rId3"/>
          <a:stretch>
            <a:fillRect/>
          </a:stretch>
        </p:blipFill>
        <p:spPr>
          <a:xfrm>
            <a:off x="7487632" y="2882900"/>
            <a:ext cx="4343400" cy="3429000"/>
          </a:xfrm>
          <a:prstGeom prst="rect">
            <a:avLst/>
          </a:prstGeom>
        </p:spPr>
      </p:pic>
    </p:spTree>
    <p:extLst>
      <p:ext uri="{BB962C8B-B14F-4D97-AF65-F5344CB8AC3E}">
        <p14:creationId xmlns:p14="http://schemas.microsoft.com/office/powerpoint/2010/main" val="1918477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b="1" dirty="0" smtClean="0"/>
              <a:t>Would This Work?</a:t>
            </a:r>
          </a:p>
        </p:txBody>
      </p:sp>
      <p:grpSp>
        <p:nvGrpSpPr>
          <p:cNvPr id="2" name="Group 1"/>
          <p:cNvGrpSpPr/>
          <p:nvPr/>
        </p:nvGrpSpPr>
        <p:grpSpPr>
          <a:xfrm>
            <a:off x="547008" y="1932169"/>
            <a:ext cx="4185438" cy="4480424"/>
            <a:chOff x="547008" y="1932169"/>
            <a:chExt cx="4185438" cy="4480424"/>
          </a:xfrm>
        </p:grpSpPr>
        <p:pic>
          <p:nvPicPr>
            <p:cNvPr id="21507" name="Picture 3" descr="batter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7008" y="3872593"/>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Freeform 4"/>
            <p:cNvSpPr>
              <a:spLocks/>
            </p:cNvSpPr>
            <p:nvPr/>
          </p:nvSpPr>
          <p:spPr bwMode="auto">
            <a:xfrm>
              <a:off x="1823357" y="3442609"/>
              <a:ext cx="2344738" cy="701675"/>
            </a:xfrm>
            <a:custGeom>
              <a:avLst/>
              <a:gdLst>
                <a:gd name="T0" fmla="*/ 0 w 1477"/>
                <a:gd name="T1" fmla="*/ 442 h 442"/>
                <a:gd name="T2" fmla="*/ 35 w 1477"/>
                <a:gd name="T3" fmla="*/ 317 h 442"/>
                <a:gd name="T4" fmla="*/ 471 w 1477"/>
                <a:gd name="T5" fmla="*/ 229 h 442"/>
                <a:gd name="T6" fmla="*/ 924 w 1477"/>
                <a:gd name="T7" fmla="*/ 255 h 442"/>
                <a:gd name="T8" fmla="*/ 1297 w 1477"/>
                <a:gd name="T9" fmla="*/ 291 h 442"/>
                <a:gd name="T10" fmla="*/ 1386 w 1477"/>
                <a:gd name="T11" fmla="*/ 282 h 442"/>
                <a:gd name="T12" fmla="*/ 1440 w 1477"/>
                <a:gd name="T13" fmla="*/ 264 h 442"/>
                <a:gd name="T14" fmla="*/ 1475 w 1477"/>
                <a:gd name="T15" fmla="*/ 211 h 442"/>
                <a:gd name="T16" fmla="*/ 1431 w 1477"/>
                <a:gd name="T17" fmla="*/ 42 h 442"/>
                <a:gd name="T18" fmla="*/ 1413 w 1477"/>
                <a:gd name="T19" fmla="*/ 6 h 4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77"/>
                <a:gd name="T31" fmla="*/ 0 h 442"/>
                <a:gd name="T32" fmla="*/ 1477 w 1477"/>
                <a:gd name="T33" fmla="*/ 442 h 4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77" h="442">
                  <a:moveTo>
                    <a:pt x="0" y="442"/>
                  </a:moveTo>
                  <a:cubicBezTo>
                    <a:pt x="9" y="402"/>
                    <a:pt x="16" y="353"/>
                    <a:pt x="35" y="317"/>
                  </a:cubicBezTo>
                  <a:cubicBezTo>
                    <a:pt x="102" y="184"/>
                    <a:pt x="410" y="230"/>
                    <a:pt x="471" y="229"/>
                  </a:cubicBezTo>
                  <a:cubicBezTo>
                    <a:pt x="628" y="233"/>
                    <a:pt x="770" y="240"/>
                    <a:pt x="924" y="255"/>
                  </a:cubicBezTo>
                  <a:cubicBezTo>
                    <a:pt x="1036" y="283"/>
                    <a:pt x="1182" y="285"/>
                    <a:pt x="1297" y="291"/>
                  </a:cubicBezTo>
                  <a:cubicBezTo>
                    <a:pt x="1326" y="288"/>
                    <a:pt x="1356" y="287"/>
                    <a:pt x="1386" y="282"/>
                  </a:cubicBezTo>
                  <a:cubicBezTo>
                    <a:pt x="1404" y="278"/>
                    <a:pt x="1440" y="264"/>
                    <a:pt x="1440" y="264"/>
                  </a:cubicBezTo>
                  <a:cubicBezTo>
                    <a:pt x="1451" y="246"/>
                    <a:pt x="1477" y="232"/>
                    <a:pt x="1475" y="211"/>
                  </a:cubicBezTo>
                  <a:cubicBezTo>
                    <a:pt x="1467" y="138"/>
                    <a:pt x="1460" y="101"/>
                    <a:pt x="1431" y="42"/>
                  </a:cubicBezTo>
                  <a:cubicBezTo>
                    <a:pt x="1410" y="0"/>
                    <a:pt x="1433" y="26"/>
                    <a:pt x="1413" y="6"/>
                  </a:cubicBezTo>
                </a:path>
              </a:pathLst>
            </a:custGeom>
            <a:noFill/>
            <a:ln w="317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pic>
          <p:nvPicPr>
            <p:cNvPr id="21509" name="Picture 5" descr="bulb"/>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07475">
              <a:off x="3331473" y="1932169"/>
              <a:ext cx="1400973" cy="140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6"/>
          <p:cNvGrpSpPr/>
          <p:nvPr/>
        </p:nvGrpSpPr>
        <p:grpSpPr>
          <a:xfrm>
            <a:off x="4550856" y="2126505"/>
            <a:ext cx="3176589" cy="3743687"/>
            <a:chOff x="5105400" y="2377713"/>
            <a:chExt cx="3176589" cy="3743687"/>
          </a:xfrm>
        </p:grpSpPr>
        <p:pic>
          <p:nvPicPr>
            <p:cNvPr id="8" name="Picture 3" descr="battery"/>
            <p:cNvPicPr>
              <a:picLocks noChangeAspect="1" noChangeArrowheads="1"/>
            </p:cNvPicPr>
            <p:nvPr/>
          </p:nvPicPr>
          <p:blipFill>
            <a:blip r:embed="rId3">
              <a:clrChange>
                <a:clrFrom>
                  <a:srgbClr val="FEFEFF"/>
                </a:clrFrom>
                <a:clrTo>
                  <a:srgbClr val="FEFEFF">
                    <a:alpha val="0"/>
                  </a:srgbClr>
                </a:clrTo>
              </a:clrChange>
              <a:extLst>
                <a:ext uri="{28A0092B-C50C-407E-A947-70E740481C1C}">
                  <a14:useLocalDpi xmlns:a14="http://schemas.microsoft.com/office/drawing/2010/main" val="0"/>
                </a:ext>
              </a:extLst>
            </a:blip>
            <a:srcRect/>
            <a:stretch>
              <a:fillRect/>
            </a:stretch>
          </p:blipFill>
          <p:spPr bwMode="auto">
            <a:xfrm>
              <a:off x="5105400" y="35814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bulb"/>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07475">
              <a:off x="5697480" y="2377713"/>
              <a:ext cx="1386828" cy="138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5"/>
            <p:cNvSpPr>
              <a:spLocks/>
            </p:cNvSpPr>
            <p:nvPr/>
          </p:nvSpPr>
          <p:spPr bwMode="auto">
            <a:xfrm>
              <a:off x="6702426" y="3005139"/>
              <a:ext cx="1579563" cy="1017587"/>
            </a:xfrm>
            <a:custGeom>
              <a:avLst/>
              <a:gdLst>
                <a:gd name="T0" fmla="*/ 36 w 995"/>
                <a:gd name="T1" fmla="*/ 614 h 641"/>
                <a:gd name="T2" fmla="*/ 142 w 995"/>
                <a:gd name="T3" fmla="*/ 560 h 641"/>
                <a:gd name="T4" fmla="*/ 222 w 995"/>
                <a:gd name="T5" fmla="*/ 551 h 641"/>
                <a:gd name="T6" fmla="*/ 427 w 995"/>
                <a:gd name="T7" fmla="*/ 560 h 641"/>
                <a:gd name="T8" fmla="*/ 605 w 995"/>
                <a:gd name="T9" fmla="*/ 614 h 641"/>
                <a:gd name="T10" fmla="*/ 845 w 995"/>
                <a:gd name="T11" fmla="*/ 623 h 641"/>
                <a:gd name="T12" fmla="*/ 871 w 995"/>
                <a:gd name="T13" fmla="*/ 596 h 641"/>
                <a:gd name="T14" fmla="*/ 925 w 995"/>
                <a:gd name="T15" fmla="*/ 560 h 641"/>
                <a:gd name="T16" fmla="*/ 951 w 995"/>
                <a:gd name="T17" fmla="*/ 480 h 641"/>
                <a:gd name="T18" fmla="*/ 889 w 995"/>
                <a:gd name="T19" fmla="*/ 187 h 641"/>
                <a:gd name="T20" fmla="*/ 649 w 995"/>
                <a:gd name="T21" fmla="*/ 54 h 641"/>
                <a:gd name="T22" fmla="*/ 525 w 995"/>
                <a:gd name="T23" fmla="*/ 27 h 641"/>
                <a:gd name="T24" fmla="*/ 0 w 995"/>
                <a:gd name="T25" fmla="*/ 0 h 6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5"/>
                <a:gd name="T40" fmla="*/ 0 h 641"/>
                <a:gd name="T41" fmla="*/ 995 w 995"/>
                <a:gd name="T42" fmla="*/ 641 h 6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5" h="641">
                  <a:moveTo>
                    <a:pt x="36" y="614"/>
                  </a:moveTo>
                  <a:cubicBezTo>
                    <a:pt x="74" y="600"/>
                    <a:pt x="101" y="566"/>
                    <a:pt x="142" y="560"/>
                  </a:cubicBezTo>
                  <a:cubicBezTo>
                    <a:pt x="168" y="555"/>
                    <a:pt x="195" y="554"/>
                    <a:pt x="222" y="551"/>
                  </a:cubicBezTo>
                  <a:cubicBezTo>
                    <a:pt x="290" y="554"/>
                    <a:pt x="358" y="555"/>
                    <a:pt x="427" y="560"/>
                  </a:cubicBezTo>
                  <a:cubicBezTo>
                    <a:pt x="490" y="564"/>
                    <a:pt x="541" y="603"/>
                    <a:pt x="605" y="614"/>
                  </a:cubicBezTo>
                  <a:cubicBezTo>
                    <a:pt x="684" y="641"/>
                    <a:pt x="761" y="627"/>
                    <a:pt x="845" y="623"/>
                  </a:cubicBezTo>
                  <a:cubicBezTo>
                    <a:pt x="853" y="614"/>
                    <a:pt x="861" y="603"/>
                    <a:pt x="871" y="596"/>
                  </a:cubicBezTo>
                  <a:cubicBezTo>
                    <a:pt x="887" y="582"/>
                    <a:pt x="925" y="560"/>
                    <a:pt x="925" y="560"/>
                  </a:cubicBezTo>
                  <a:cubicBezTo>
                    <a:pt x="934" y="533"/>
                    <a:pt x="942" y="506"/>
                    <a:pt x="951" y="480"/>
                  </a:cubicBezTo>
                  <a:cubicBezTo>
                    <a:pt x="960" y="394"/>
                    <a:pt x="995" y="222"/>
                    <a:pt x="889" y="187"/>
                  </a:cubicBezTo>
                  <a:cubicBezTo>
                    <a:pt x="833" y="129"/>
                    <a:pt x="729" y="74"/>
                    <a:pt x="649" y="54"/>
                  </a:cubicBezTo>
                  <a:cubicBezTo>
                    <a:pt x="593" y="17"/>
                    <a:pt x="636" y="39"/>
                    <a:pt x="525" y="27"/>
                  </a:cubicBezTo>
                  <a:cubicBezTo>
                    <a:pt x="350" y="7"/>
                    <a:pt x="176" y="0"/>
                    <a:pt x="0" y="0"/>
                  </a:cubicBezTo>
                </a:path>
              </a:pathLst>
            </a:custGeom>
            <a:noFill/>
            <a:ln w="317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grpSp>
        <p:nvGrpSpPr>
          <p:cNvPr id="11" name="Group 10"/>
          <p:cNvGrpSpPr/>
          <p:nvPr/>
        </p:nvGrpSpPr>
        <p:grpSpPr>
          <a:xfrm>
            <a:off x="8042374" y="2103740"/>
            <a:ext cx="2764572" cy="3796646"/>
            <a:chOff x="4894729" y="2473017"/>
            <a:chExt cx="2764572" cy="3796646"/>
          </a:xfrm>
        </p:grpSpPr>
        <p:pic>
          <p:nvPicPr>
            <p:cNvPr id="12" name="Picture 3" descr="batter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4729" y="3729663"/>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bulb"/>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07475">
              <a:off x="5474701" y="2473017"/>
              <a:ext cx="1472022" cy="147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5"/>
            <p:cNvSpPr>
              <a:spLocks/>
            </p:cNvSpPr>
            <p:nvPr/>
          </p:nvSpPr>
          <p:spPr bwMode="auto">
            <a:xfrm>
              <a:off x="6170226" y="3409721"/>
              <a:ext cx="1489075" cy="2838450"/>
            </a:xfrm>
            <a:custGeom>
              <a:avLst/>
              <a:gdLst>
                <a:gd name="T0" fmla="*/ 0 w 938"/>
                <a:gd name="T1" fmla="*/ 1689 h 1788"/>
                <a:gd name="T2" fmla="*/ 18 w 938"/>
                <a:gd name="T3" fmla="*/ 1725 h 1788"/>
                <a:gd name="T4" fmla="*/ 249 w 938"/>
                <a:gd name="T5" fmla="*/ 1787 h 1788"/>
                <a:gd name="T6" fmla="*/ 427 w 938"/>
                <a:gd name="T7" fmla="*/ 1778 h 1788"/>
                <a:gd name="T8" fmla="*/ 533 w 938"/>
                <a:gd name="T9" fmla="*/ 1734 h 1788"/>
                <a:gd name="T10" fmla="*/ 684 w 938"/>
                <a:gd name="T11" fmla="*/ 1663 h 1788"/>
                <a:gd name="T12" fmla="*/ 755 w 938"/>
                <a:gd name="T13" fmla="*/ 1592 h 1788"/>
                <a:gd name="T14" fmla="*/ 907 w 938"/>
                <a:gd name="T15" fmla="*/ 1272 h 1788"/>
                <a:gd name="T16" fmla="*/ 915 w 938"/>
                <a:gd name="T17" fmla="*/ 703 h 1788"/>
                <a:gd name="T18" fmla="*/ 844 w 938"/>
                <a:gd name="T19" fmla="*/ 507 h 1788"/>
                <a:gd name="T20" fmla="*/ 435 w 938"/>
                <a:gd name="T21" fmla="*/ 63 h 1788"/>
                <a:gd name="T22" fmla="*/ 338 w 938"/>
                <a:gd name="T23" fmla="*/ 36 h 1788"/>
                <a:gd name="T24" fmla="*/ 204 w 938"/>
                <a:gd name="T25" fmla="*/ 0 h 17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38"/>
                <a:gd name="T40" fmla="*/ 0 h 1788"/>
                <a:gd name="T41" fmla="*/ 938 w 938"/>
                <a:gd name="T42" fmla="*/ 1788 h 17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38" h="1788">
                  <a:moveTo>
                    <a:pt x="0" y="1689"/>
                  </a:moveTo>
                  <a:cubicBezTo>
                    <a:pt x="6" y="1701"/>
                    <a:pt x="8" y="1715"/>
                    <a:pt x="18" y="1725"/>
                  </a:cubicBezTo>
                  <a:cubicBezTo>
                    <a:pt x="47" y="1755"/>
                    <a:pt x="203" y="1777"/>
                    <a:pt x="249" y="1787"/>
                  </a:cubicBezTo>
                  <a:cubicBezTo>
                    <a:pt x="308" y="1784"/>
                    <a:pt x="368" y="1788"/>
                    <a:pt x="427" y="1778"/>
                  </a:cubicBezTo>
                  <a:cubicBezTo>
                    <a:pt x="464" y="1771"/>
                    <a:pt x="495" y="1743"/>
                    <a:pt x="533" y="1734"/>
                  </a:cubicBezTo>
                  <a:cubicBezTo>
                    <a:pt x="577" y="1704"/>
                    <a:pt x="633" y="1682"/>
                    <a:pt x="684" y="1663"/>
                  </a:cubicBezTo>
                  <a:cubicBezTo>
                    <a:pt x="707" y="1639"/>
                    <a:pt x="736" y="1619"/>
                    <a:pt x="755" y="1592"/>
                  </a:cubicBezTo>
                  <a:cubicBezTo>
                    <a:pt x="823" y="1488"/>
                    <a:pt x="851" y="1379"/>
                    <a:pt x="907" y="1272"/>
                  </a:cubicBezTo>
                  <a:cubicBezTo>
                    <a:pt x="938" y="1059"/>
                    <a:pt x="930" y="1029"/>
                    <a:pt x="915" y="703"/>
                  </a:cubicBezTo>
                  <a:cubicBezTo>
                    <a:pt x="911" y="635"/>
                    <a:pt x="868" y="568"/>
                    <a:pt x="844" y="507"/>
                  </a:cubicBezTo>
                  <a:cubicBezTo>
                    <a:pt x="770" y="319"/>
                    <a:pt x="633" y="129"/>
                    <a:pt x="435" y="63"/>
                  </a:cubicBezTo>
                  <a:cubicBezTo>
                    <a:pt x="382" y="26"/>
                    <a:pt x="434" y="56"/>
                    <a:pt x="338" y="36"/>
                  </a:cubicBezTo>
                  <a:cubicBezTo>
                    <a:pt x="290" y="25"/>
                    <a:pt x="252" y="0"/>
                    <a:pt x="204" y="0"/>
                  </a:cubicBezTo>
                </a:path>
              </a:pathLst>
            </a:custGeom>
            <a:noFill/>
            <a:ln w="317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grpSp>
        <p:nvGrpSpPr>
          <p:cNvPr id="15" name="Group 14"/>
          <p:cNvGrpSpPr/>
          <p:nvPr/>
        </p:nvGrpSpPr>
        <p:grpSpPr>
          <a:xfrm>
            <a:off x="4584326" y="1979408"/>
            <a:ext cx="3084307" cy="4020669"/>
            <a:chOff x="4191000" y="1408114"/>
            <a:chExt cx="3962400" cy="4764086"/>
          </a:xfrm>
        </p:grpSpPr>
        <p:pic>
          <p:nvPicPr>
            <p:cNvPr id="16" name="Picture 3" descr="batter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304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bulb"/>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07475">
              <a:off x="4953000" y="1408114"/>
              <a:ext cx="1792288"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5"/>
            <p:cNvSpPr>
              <a:spLocks/>
            </p:cNvSpPr>
            <p:nvPr/>
          </p:nvSpPr>
          <p:spPr bwMode="auto">
            <a:xfrm>
              <a:off x="5856289" y="2736850"/>
              <a:ext cx="1489075" cy="2838450"/>
            </a:xfrm>
            <a:custGeom>
              <a:avLst/>
              <a:gdLst>
                <a:gd name="T0" fmla="*/ 0 w 938"/>
                <a:gd name="T1" fmla="*/ 1689 h 1788"/>
                <a:gd name="T2" fmla="*/ 18 w 938"/>
                <a:gd name="T3" fmla="*/ 1725 h 1788"/>
                <a:gd name="T4" fmla="*/ 249 w 938"/>
                <a:gd name="T5" fmla="*/ 1787 h 1788"/>
                <a:gd name="T6" fmla="*/ 427 w 938"/>
                <a:gd name="T7" fmla="*/ 1778 h 1788"/>
                <a:gd name="T8" fmla="*/ 533 w 938"/>
                <a:gd name="T9" fmla="*/ 1734 h 1788"/>
                <a:gd name="T10" fmla="*/ 684 w 938"/>
                <a:gd name="T11" fmla="*/ 1663 h 1788"/>
                <a:gd name="T12" fmla="*/ 755 w 938"/>
                <a:gd name="T13" fmla="*/ 1592 h 1788"/>
                <a:gd name="T14" fmla="*/ 907 w 938"/>
                <a:gd name="T15" fmla="*/ 1272 h 1788"/>
                <a:gd name="T16" fmla="*/ 915 w 938"/>
                <a:gd name="T17" fmla="*/ 703 h 1788"/>
                <a:gd name="T18" fmla="*/ 844 w 938"/>
                <a:gd name="T19" fmla="*/ 507 h 1788"/>
                <a:gd name="T20" fmla="*/ 435 w 938"/>
                <a:gd name="T21" fmla="*/ 63 h 1788"/>
                <a:gd name="T22" fmla="*/ 338 w 938"/>
                <a:gd name="T23" fmla="*/ 36 h 1788"/>
                <a:gd name="T24" fmla="*/ 204 w 938"/>
                <a:gd name="T25" fmla="*/ 0 h 17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38"/>
                <a:gd name="T40" fmla="*/ 0 h 1788"/>
                <a:gd name="T41" fmla="*/ 938 w 938"/>
                <a:gd name="T42" fmla="*/ 1788 h 17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38" h="1788">
                  <a:moveTo>
                    <a:pt x="0" y="1689"/>
                  </a:moveTo>
                  <a:cubicBezTo>
                    <a:pt x="6" y="1701"/>
                    <a:pt x="8" y="1715"/>
                    <a:pt x="18" y="1725"/>
                  </a:cubicBezTo>
                  <a:cubicBezTo>
                    <a:pt x="47" y="1755"/>
                    <a:pt x="203" y="1777"/>
                    <a:pt x="249" y="1787"/>
                  </a:cubicBezTo>
                  <a:cubicBezTo>
                    <a:pt x="308" y="1784"/>
                    <a:pt x="368" y="1788"/>
                    <a:pt x="427" y="1778"/>
                  </a:cubicBezTo>
                  <a:cubicBezTo>
                    <a:pt x="464" y="1771"/>
                    <a:pt x="495" y="1743"/>
                    <a:pt x="533" y="1734"/>
                  </a:cubicBezTo>
                  <a:cubicBezTo>
                    <a:pt x="577" y="1704"/>
                    <a:pt x="633" y="1682"/>
                    <a:pt x="684" y="1663"/>
                  </a:cubicBezTo>
                  <a:cubicBezTo>
                    <a:pt x="707" y="1639"/>
                    <a:pt x="736" y="1619"/>
                    <a:pt x="755" y="1592"/>
                  </a:cubicBezTo>
                  <a:cubicBezTo>
                    <a:pt x="823" y="1488"/>
                    <a:pt x="851" y="1379"/>
                    <a:pt x="907" y="1272"/>
                  </a:cubicBezTo>
                  <a:cubicBezTo>
                    <a:pt x="938" y="1059"/>
                    <a:pt x="930" y="1029"/>
                    <a:pt x="915" y="703"/>
                  </a:cubicBezTo>
                  <a:cubicBezTo>
                    <a:pt x="911" y="635"/>
                    <a:pt x="868" y="568"/>
                    <a:pt x="844" y="507"/>
                  </a:cubicBezTo>
                  <a:cubicBezTo>
                    <a:pt x="770" y="319"/>
                    <a:pt x="633" y="129"/>
                    <a:pt x="435" y="63"/>
                  </a:cubicBezTo>
                  <a:cubicBezTo>
                    <a:pt x="382" y="26"/>
                    <a:pt x="434" y="56"/>
                    <a:pt x="338" y="36"/>
                  </a:cubicBezTo>
                  <a:cubicBezTo>
                    <a:pt x="290" y="25"/>
                    <a:pt x="252" y="0"/>
                    <a:pt x="204" y="0"/>
                  </a:cubicBezTo>
                </a:path>
              </a:pathLst>
            </a:custGeom>
            <a:noFill/>
            <a:ln w="317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9" name="AutoShape 6"/>
            <p:cNvSpPr>
              <a:spLocks noChangeArrowheads="1"/>
            </p:cNvSpPr>
            <p:nvPr/>
          </p:nvSpPr>
          <p:spPr bwMode="auto">
            <a:xfrm rot="-5400000" flipH="1" flipV="1">
              <a:off x="4191000" y="2209800"/>
              <a:ext cx="3962400" cy="3962400"/>
            </a:xfrm>
            <a:custGeom>
              <a:avLst/>
              <a:gdLst>
                <a:gd name="T0" fmla="*/ 1817384 w 21600"/>
                <a:gd name="T1" fmla="*/ 6604 h 21600"/>
                <a:gd name="T2" fmla="*/ 418253 w 21600"/>
                <a:gd name="T3" fmla="*/ 2990511 h 21600"/>
                <a:gd name="T4" fmla="*/ 1837380 w 21600"/>
                <a:gd name="T5" fmla="*/ 247467 h 21600"/>
                <a:gd name="T6" fmla="*/ 4254260 w 21600"/>
                <a:gd name="T7" fmla="*/ 2963912 h 21600"/>
                <a:gd name="T8" fmla="*/ 3444353 w 21600"/>
                <a:gd name="T9" fmla="*/ 3285307 h 21600"/>
                <a:gd name="T10" fmla="*/ 3123142 w 21600"/>
                <a:gd name="T11" fmla="*/ 2475032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504" y="14563"/>
                  </a:moveTo>
                  <a:cubicBezTo>
                    <a:pt x="20017" y="13375"/>
                    <a:pt x="20283" y="12094"/>
                    <a:pt x="20283" y="10800"/>
                  </a:cubicBezTo>
                  <a:cubicBezTo>
                    <a:pt x="20283" y="5562"/>
                    <a:pt x="16037" y="1317"/>
                    <a:pt x="10800" y="1317"/>
                  </a:cubicBezTo>
                  <a:cubicBezTo>
                    <a:pt x="5562" y="1317"/>
                    <a:pt x="1317" y="5562"/>
                    <a:pt x="1317" y="10800"/>
                  </a:cubicBezTo>
                  <a:cubicBezTo>
                    <a:pt x="1316" y="12625"/>
                    <a:pt x="1843" y="14411"/>
                    <a:pt x="2834" y="15945"/>
                  </a:cubicBezTo>
                  <a:lnTo>
                    <a:pt x="1727" y="16659"/>
                  </a:lnTo>
                  <a:cubicBezTo>
                    <a:pt x="599" y="14913"/>
                    <a:pt x="0" y="12878"/>
                    <a:pt x="0" y="10800"/>
                  </a:cubicBezTo>
                  <a:cubicBezTo>
                    <a:pt x="0" y="4835"/>
                    <a:pt x="4835" y="0"/>
                    <a:pt x="10800" y="0"/>
                  </a:cubicBezTo>
                  <a:cubicBezTo>
                    <a:pt x="16764" y="0"/>
                    <a:pt x="21600" y="4835"/>
                    <a:pt x="21600" y="10800"/>
                  </a:cubicBezTo>
                  <a:cubicBezTo>
                    <a:pt x="21599" y="12274"/>
                    <a:pt x="21298" y="13733"/>
                    <a:pt x="20712" y="15086"/>
                  </a:cubicBezTo>
                  <a:lnTo>
                    <a:pt x="23191" y="16157"/>
                  </a:lnTo>
                  <a:lnTo>
                    <a:pt x="18776" y="17909"/>
                  </a:lnTo>
                  <a:lnTo>
                    <a:pt x="17025" y="13492"/>
                  </a:lnTo>
                  <a:lnTo>
                    <a:pt x="19504" y="14563"/>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sp>
        <p:nvSpPr>
          <p:cNvPr id="3" name="Rounded Rectangle 2"/>
          <p:cNvSpPr/>
          <p:nvPr/>
        </p:nvSpPr>
        <p:spPr>
          <a:xfrm>
            <a:off x="7778262" y="3701562"/>
            <a:ext cx="4302370" cy="1107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b="1" dirty="0"/>
              <a:t>The Central Concept: Closed Circuit</a:t>
            </a:r>
            <a:endParaRPr lang="en-US" sz="2000" dirty="0"/>
          </a:p>
        </p:txBody>
      </p:sp>
    </p:spTree>
    <p:extLst>
      <p:ext uri="{BB962C8B-B14F-4D97-AF65-F5344CB8AC3E}">
        <p14:creationId xmlns:p14="http://schemas.microsoft.com/office/powerpoint/2010/main" val="13265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ounded Rectangle 2"/>
          <p:cNvSpPr/>
          <p:nvPr/>
        </p:nvSpPr>
        <p:spPr>
          <a:xfrm>
            <a:off x="237392" y="272561"/>
            <a:ext cx="5794131" cy="553915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a:xfrm>
            <a:off x="833512" y="471243"/>
            <a:ext cx="4512212"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b="1" smtClean="0"/>
              <a:t>Circuit in Diagram Form</a:t>
            </a:r>
            <a:endParaRPr lang="en-US" altLang="en-US" b="1" dirty="0" smtClean="0"/>
          </a:p>
        </p:txBody>
      </p:sp>
      <p:grpSp>
        <p:nvGrpSpPr>
          <p:cNvPr id="5" name="Group 4"/>
          <p:cNvGrpSpPr/>
          <p:nvPr/>
        </p:nvGrpSpPr>
        <p:grpSpPr>
          <a:xfrm>
            <a:off x="1261705" y="1985684"/>
            <a:ext cx="3511550" cy="3063876"/>
            <a:chOff x="2397126" y="1462088"/>
            <a:chExt cx="3511550" cy="3063876"/>
          </a:xfrm>
        </p:grpSpPr>
        <p:sp>
          <p:nvSpPr>
            <p:cNvPr id="6" name="Text Box 3"/>
            <p:cNvSpPr txBox="1">
              <a:spLocks noChangeArrowheads="1"/>
            </p:cNvSpPr>
            <p:nvPr/>
          </p:nvSpPr>
          <p:spPr bwMode="auto">
            <a:xfrm>
              <a:off x="3200400" y="160020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_</a:t>
              </a:r>
            </a:p>
          </p:txBody>
        </p:sp>
        <p:grpSp>
          <p:nvGrpSpPr>
            <p:cNvPr id="7" name="Group 4"/>
            <p:cNvGrpSpPr>
              <a:grpSpLocks/>
            </p:cNvGrpSpPr>
            <p:nvPr/>
          </p:nvGrpSpPr>
          <p:grpSpPr bwMode="auto">
            <a:xfrm>
              <a:off x="2730501" y="1462088"/>
              <a:ext cx="3178175" cy="2347912"/>
              <a:chOff x="760" y="921"/>
              <a:chExt cx="2002" cy="1479"/>
            </a:xfrm>
          </p:grpSpPr>
          <p:grpSp>
            <p:nvGrpSpPr>
              <p:cNvPr id="11" name="Group 5"/>
              <p:cNvGrpSpPr>
                <a:grpSpLocks/>
              </p:cNvGrpSpPr>
              <p:nvPr/>
            </p:nvGrpSpPr>
            <p:grpSpPr bwMode="auto">
              <a:xfrm flipH="1">
                <a:off x="760" y="1200"/>
                <a:ext cx="912" cy="336"/>
                <a:chOff x="720" y="2064"/>
                <a:chExt cx="864" cy="336"/>
              </a:xfrm>
            </p:grpSpPr>
            <p:sp>
              <p:nvSpPr>
                <p:cNvPr id="21" name="Line 6"/>
                <p:cNvSpPr>
                  <a:spLocks noChangeShapeType="1"/>
                </p:cNvSpPr>
                <p:nvPr/>
              </p:nvSpPr>
              <p:spPr bwMode="auto">
                <a:xfrm>
                  <a:off x="960" y="2064"/>
                  <a:ext cx="0" cy="3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7"/>
                <p:cNvSpPr>
                  <a:spLocks noChangeShapeType="1"/>
                </p:cNvSpPr>
                <p:nvPr/>
              </p:nvSpPr>
              <p:spPr bwMode="auto">
                <a:xfrm>
                  <a:off x="1104" y="2160"/>
                  <a:ext cx="0" cy="1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8"/>
                <p:cNvSpPr>
                  <a:spLocks noChangeShapeType="1"/>
                </p:cNvSpPr>
                <p:nvPr/>
              </p:nvSpPr>
              <p:spPr bwMode="auto">
                <a:xfrm>
                  <a:off x="1104" y="2256"/>
                  <a:ext cx="4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9"/>
                <p:cNvSpPr>
                  <a:spLocks noChangeShapeType="1"/>
                </p:cNvSpPr>
                <p:nvPr/>
              </p:nvSpPr>
              <p:spPr bwMode="auto">
                <a:xfrm flipH="1">
                  <a:off x="720" y="2256"/>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 name="Group 10"/>
              <p:cNvGrpSpPr>
                <a:grpSpLocks/>
              </p:cNvGrpSpPr>
              <p:nvPr/>
            </p:nvGrpSpPr>
            <p:grpSpPr bwMode="auto">
              <a:xfrm>
                <a:off x="2090" y="1392"/>
                <a:ext cx="288" cy="1008"/>
                <a:chOff x="2064" y="1398"/>
                <a:chExt cx="288" cy="1008"/>
              </a:xfrm>
            </p:grpSpPr>
            <p:sp>
              <p:nvSpPr>
                <p:cNvPr id="19" name="Oval 11"/>
                <p:cNvSpPr>
                  <a:spLocks noChangeArrowheads="1"/>
                </p:cNvSpPr>
                <p:nvPr/>
              </p:nvSpPr>
              <p:spPr bwMode="auto">
                <a:xfrm rot="5282681">
                  <a:off x="2064" y="1839"/>
                  <a:ext cx="288" cy="28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20" name="Freeform 12"/>
                <p:cNvSpPr>
                  <a:spLocks/>
                </p:cNvSpPr>
                <p:nvPr/>
              </p:nvSpPr>
              <p:spPr bwMode="auto">
                <a:xfrm>
                  <a:off x="2129" y="1398"/>
                  <a:ext cx="174" cy="1008"/>
                </a:xfrm>
                <a:custGeom>
                  <a:avLst/>
                  <a:gdLst>
                    <a:gd name="T0" fmla="*/ 7 w 174"/>
                    <a:gd name="T1" fmla="*/ 0 h 1008"/>
                    <a:gd name="T2" fmla="*/ 7 w 174"/>
                    <a:gd name="T3" fmla="*/ 246 h 1008"/>
                    <a:gd name="T4" fmla="*/ 8 w 174"/>
                    <a:gd name="T5" fmla="*/ 461 h 1008"/>
                    <a:gd name="T6" fmla="*/ 11 w 174"/>
                    <a:gd name="T7" fmla="*/ 557 h 1008"/>
                    <a:gd name="T8" fmla="*/ 49 w 174"/>
                    <a:gd name="T9" fmla="*/ 604 h 1008"/>
                    <a:gd name="T10" fmla="*/ 157 w 174"/>
                    <a:gd name="T11" fmla="*/ 600 h 1008"/>
                    <a:gd name="T12" fmla="*/ 155 w 174"/>
                    <a:gd name="T13" fmla="*/ 552 h 1008"/>
                    <a:gd name="T14" fmla="*/ 83 w 174"/>
                    <a:gd name="T15" fmla="*/ 555 h 1008"/>
                    <a:gd name="T16" fmla="*/ 13 w 174"/>
                    <a:gd name="T17" fmla="*/ 605 h 1008"/>
                    <a:gd name="T18" fmla="*/ 4 w 174"/>
                    <a:gd name="T19" fmla="*/ 660 h 1008"/>
                    <a:gd name="T20" fmla="*/ 4 w 174"/>
                    <a:gd name="T21" fmla="*/ 1008 h 10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4"/>
                    <a:gd name="T34" fmla="*/ 0 h 1008"/>
                    <a:gd name="T35" fmla="*/ 174 w 174"/>
                    <a:gd name="T36" fmla="*/ 1008 h 10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4" h="1008">
                      <a:moveTo>
                        <a:pt x="7" y="0"/>
                      </a:moveTo>
                      <a:cubicBezTo>
                        <a:pt x="7" y="41"/>
                        <a:pt x="7" y="169"/>
                        <a:pt x="7" y="246"/>
                      </a:cubicBezTo>
                      <a:cubicBezTo>
                        <a:pt x="7" y="323"/>
                        <a:pt x="7" y="409"/>
                        <a:pt x="8" y="461"/>
                      </a:cubicBezTo>
                      <a:cubicBezTo>
                        <a:pt x="9" y="513"/>
                        <a:pt x="4" y="533"/>
                        <a:pt x="11" y="557"/>
                      </a:cubicBezTo>
                      <a:cubicBezTo>
                        <a:pt x="18" y="581"/>
                        <a:pt x="25" y="597"/>
                        <a:pt x="49" y="604"/>
                      </a:cubicBezTo>
                      <a:cubicBezTo>
                        <a:pt x="73" y="611"/>
                        <a:pt x="139" y="609"/>
                        <a:pt x="157" y="600"/>
                      </a:cubicBezTo>
                      <a:cubicBezTo>
                        <a:pt x="174" y="591"/>
                        <a:pt x="167" y="560"/>
                        <a:pt x="155" y="552"/>
                      </a:cubicBezTo>
                      <a:cubicBezTo>
                        <a:pt x="143" y="545"/>
                        <a:pt x="107" y="546"/>
                        <a:pt x="83" y="555"/>
                      </a:cubicBezTo>
                      <a:cubicBezTo>
                        <a:pt x="59" y="563"/>
                        <a:pt x="26" y="588"/>
                        <a:pt x="13" y="605"/>
                      </a:cubicBezTo>
                      <a:cubicBezTo>
                        <a:pt x="0" y="622"/>
                        <a:pt x="5" y="593"/>
                        <a:pt x="4" y="660"/>
                      </a:cubicBezTo>
                      <a:cubicBezTo>
                        <a:pt x="3" y="727"/>
                        <a:pt x="4" y="936"/>
                        <a:pt x="4" y="1008"/>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sp>
            <p:nvSpPr>
              <p:cNvPr id="13" name="Line 13"/>
              <p:cNvSpPr>
                <a:spLocks noChangeShapeType="1"/>
              </p:cNvSpPr>
              <p:nvPr/>
            </p:nvSpPr>
            <p:spPr bwMode="auto">
              <a:xfrm>
                <a:off x="768" y="1392"/>
                <a:ext cx="0" cy="10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4"/>
              <p:cNvSpPr>
                <a:spLocks noChangeShapeType="1"/>
              </p:cNvSpPr>
              <p:nvPr/>
            </p:nvSpPr>
            <p:spPr bwMode="auto">
              <a:xfrm>
                <a:off x="768" y="2400"/>
                <a:ext cx="13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Freeform 15"/>
              <p:cNvSpPr>
                <a:spLocks/>
              </p:cNvSpPr>
              <p:nvPr/>
            </p:nvSpPr>
            <p:spPr bwMode="auto">
              <a:xfrm>
                <a:off x="1632" y="1392"/>
                <a:ext cx="531" cy="1"/>
              </a:xfrm>
              <a:custGeom>
                <a:avLst/>
                <a:gdLst>
                  <a:gd name="T0" fmla="*/ 531 w 531"/>
                  <a:gd name="T1" fmla="*/ 0 h 1"/>
                  <a:gd name="T2" fmla="*/ 0 w 531"/>
                  <a:gd name="T3" fmla="*/ 1 h 1"/>
                  <a:gd name="T4" fmla="*/ 0 60000 65536"/>
                  <a:gd name="T5" fmla="*/ 0 60000 65536"/>
                  <a:gd name="T6" fmla="*/ 0 w 531"/>
                  <a:gd name="T7" fmla="*/ 0 h 1"/>
                  <a:gd name="T8" fmla="*/ 531 w 531"/>
                  <a:gd name="T9" fmla="*/ 1 h 1"/>
                </a:gdLst>
                <a:ahLst/>
                <a:cxnLst>
                  <a:cxn ang="T4">
                    <a:pos x="T0" y="T1"/>
                  </a:cxn>
                  <a:cxn ang="T5">
                    <a:pos x="T2" y="T3"/>
                  </a:cxn>
                </a:cxnLst>
                <a:rect l="T6" t="T7" r="T8" b="T9"/>
                <a:pathLst>
                  <a:path w="531" h="1">
                    <a:moveTo>
                      <a:pt x="531" y="0"/>
                    </a:moveTo>
                    <a:lnTo>
                      <a:pt x="0" y="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 name="Text Box 16"/>
              <p:cNvSpPr txBox="1">
                <a:spLocks noChangeArrowheads="1"/>
              </p:cNvSpPr>
              <p:nvPr/>
            </p:nvSpPr>
            <p:spPr bwMode="auto">
              <a:xfrm>
                <a:off x="1478" y="1080"/>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a:t>
                </a:r>
              </a:p>
            </p:txBody>
          </p:sp>
          <p:sp>
            <p:nvSpPr>
              <p:cNvPr id="17" name="Text Box 17"/>
              <p:cNvSpPr txBox="1">
                <a:spLocks noChangeArrowheads="1"/>
              </p:cNvSpPr>
              <p:nvPr/>
            </p:nvSpPr>
            <p:spPr bwMode="auto">
              <a:xfrm>
                <a:off x="1086" y="921"/>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a:latin typeface="Times New Roman" panose="02020603050405020304" pitchFamily="18" charset="0"/>
                  </a:rPr>
                  <a:t>battery</a:t>
                </a:r>
              </a:p>
            </p:txBody>
          </p:sp>
          <p:sp>
            <p:nvSpPr>
              <p:cNvPr id="18" name="Text Box 18"/>
              <p:cNvSpPr txBox="1">
                <a:spLocks noChangeArrowheads="1"/>
              </p:cNvSpPr>
              <p:nvPr/>
            </p:nvSpPr>
            <p:spPr bwMode="auto">
              <a:xfrm>
                <a:off x="2390" y="1896"/>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Times New Roman" panose="02020603050405020304" pitchFamily="18" charset="0"/>
                  </a:rPr>
                  <a:t>bulb</a:t>
                </a:r>
              </a:p>
            </p:txBody>
          </p:sp>
        </p:grpSp>
        <p:sp>
          <p:nvSpPr>
            <p:cNvPr id="8" name="Text Box 19"/>
            <p:cNvSpPr txBox="1">
              <a:spLocks noChangeArrowheads="1"/>
            </p:cNvSpPr>
            <p:nvPr/>
          </p:nvSpPr>
          <p:spPr bwMode="auto">
            <a:xfrm>
              <a:off x="2397126" y="3824289"/>
              <a:ext cx="28432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dirty="0">
                  <a:latin typeface="Times New Roman" panose="02020603050405020304" pitchFamily="18" charset="0"/>
                </a:rPr>
                <a:t>In a closed circuit, current</a:t>
              </a:r>
            </a:p>
            <a:p>
              <a:pPr algn="ctr" eaLnBrk="1" hangingPunct="1"/>
              <a:r>
                <a:rPr lang="en-US" altLang="en-US" sz="2000" dirty="0">
                  <a:latin typeface="Times New Roman" panose="02020603050405020304" pitchFamily="18" charset="0"/>
                </a:rPr>
                <a:t>flows </a:t>
              </a:r>
              <a:r>
                <a:rPr lang="en-US" altLang="en-US" sz="2000" i="1" dirty="0">
                  <a:latin typeface="Times New Roman" panose="02020603050405020304" pitchFamily="18" charset="0"/>
                </a:rPr>
                <a:t>around</a:t>
              </a:r>
              <a:r>
                <a:rPr lang="en-US" altLang="en-US" sz="2000" dirty="0">
                  <a:latin typeface="Times New Roman" panose="02020603050405020304" pitchFamily="18" charset="0"/>
                </a:rPr>
                <a:t> the loop</a:t>
              </a:r>
            </a:p>
          </p:txBody>
        </p:sp>
        <p:sp>
          <p:nvSpPr>
            <p:cNvPr id="9" name="AutoShape 22"/>
            <p:cNvSpPr>
              <a:spLocks noChangeArrowheads="1"/>
            </p:cNvSpPr>
            <p:nvPr/>
          </p:nvSpPr>
          <p:spPr bwMode="auto">
            <a:xfrm rot="5400000">
              <a:off x="3810000" y="2590800"/>
              <a:ext cx="838200" cy="838200"/>
            </a:xfrm>
            <a:custGeom>
              <a:avLst/>
              <a:gdLst>
                <a:gd name="T0" fmla="*/ 409360 w 21600"/>
                <a:gd name="T1" fmla="*/ 78 h 21600"/>
                <a:gd name="T2" fmla="*/ 55376 w 21600"/>
                <a:gd name="T3" fmla="*/ 419061 h 21600"/>
                <a:gd name="T4" fmla="*/ 411921 w 21600"/>
                <a:gd name="T5" fmla="*/ 110906 h 21600"/>
                <a:gd name="T6" fmla="*/ 942393 w 21600"/>
                <a:gd name="T7" fmla="*/ 394808 h 21600"/>
                <a:gd name="T8" fmla="*/ 789809 w 21600"/>
                <a:gd name="T9" fmla="*/ 562215 h 21600"/>
                <a:gd name="T10" fmla="*/ 622364 w 21600"/>
                <a:gd name="T11" fmla="*/ 40967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735" y="10432"/>
                  </a:moveTo>
                  <a:cubicBezTo>
                    <a:pt x="18538" y="6192"/>
                    <a:pt x="15044" y="2855"/>
                    <a:pt x="10800" y="2855"/>
                  </a:cubicBezTo>
                  <a:cubicBezTo>
                    <a:pt x="6412" y="2856"/>
                    <a:pt x="2856" y="6412"/>
                    <a:pt x="2856" y="10800"/>
                  </a:cubicBezTo>
                  <a:lnTo>
                    <a:pt x="-1" y="10799"/>
                  </a:lnTo>
                  <a:cubicBezTo>
                    <a:pt x="0" y="4835"/>
                    <a:pt x="4835" y="0"/>
                    <a:pt x="10800" y="0"/>
                  </a:cubicBezTo>
                  <a:cubicBezTo>
                    <a:pt x="16570" y="-1"/>
                    <a:pt x="21321" y="4535"/>
                    <a:pt x="21588" y="10299"/>
                  </a:cubicBezTo>
                  <a:lnTo>
                    <a:pt x="24285" y="10174"/>
                  </a:lnTo>
                  <a:lnTo>
                    <a:pt x="20353" y="14488"/>
                  </a:lnTo>
                  <a:lnTo>
                    <a:pt x="16038" y="10557"/>
                  </a:lnTo>
                  <a:lnTo>
                    <a:pt x="18735" y="10432"/>
                  </a:lnTo>
                  <a:close/>
                </a:path>
              </a:pathLst>
            </a:cu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0" name="Text Box 23"/>
            <p:cNvSpPr txBox="1">
              <a:spLocks noChangeArrowheads="1"/>
            </p:cNvSpPr>
            <p:nvPr/>
          </p:nvSpPr>
          <p:spPr bwMode="auto">
            <a:xfrm>
              <a:off x="3448050" y="2779713"/>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t>current</a:t>
              </a:r>
            </a:p>
          </p:txBody>
        </p:sp>
      </p:grpSp>
      <p:sp>
        <p:nvSpPr>
          <p:cNvPr id="25" name="Rounded Rectangle 24"/>
          <p:cNvSpPr/>
          <p:nvPr/>
        </p:nvSpPr>
        <p:spPr>
          <a:xfrm>
            <a:off x="6113584" y="284284"/>
            <a:ext cx="5794131" cy="553915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90000"/>
              </a:lnSpc>
              <a:spcBef>
                <a:spcPts val="1200"/>
              </a:spcBef>
              <a:spcAft>
                <a:spcPts val="200"/>
              </a:spcAft>
              <a:buClr>
                <a:srgbClr val="99CB38"/>
              </a:buClr>
              <a:buSzPct val="100000"/>
              <a:buFont typeface="Arial" panose="020B0604020202020204" pitchFamily="34" charset="0"/>
              <a:buChar char="•"/>
            </a:pPr>
            <a:r>
              <a:rPr lang="en-US" sz="2000" dirty="0">
                <a:solidFill>
                  <a:prstClr val="black">
                    <a:lumMod val="75000"/>
                    <a:lumOff val="25000"/>
                  </a:prstClr>
                </a:solidFill>
              </a:rPr>
              <a:t>Resistors</a:t>
            </a:r>
          </a:p>
          <a:p>
            <a:pPr marL="342900" lvl="0" indent="-342900">
              <a:lnSpc>
                <a:spcPct val="90000"/>
              </a:lnSpc>
              <a:spcBef>
                <a:spcPts val="1200"/>
              </a:spcBef>
              <a:spcAft>
                <a:spcPts val="200"/>
              </a:spcAft>
              <a:buClr>
                <a:srgbClr val="99CB38"/>
              </a:buClr>
              <a:buSzPct val="100000"/>
              <a:buFont typeface="Arial" panose="020B0604020202020204" pitchFamily="34" charset="0"/>
              <a:buChar char="•"/>
            </a:pPr>
            <a:r>
              <a:rPr lang="en-US" sz="2000" dirty="0">
                <a:solidFill>
                  <a:prstClr val="black">
                    <a:lumMod val="75000"/>
                    <a:lumOff val="25000"/>
                  </a:prstClr>
                </a:solidFill>
              </a:rPr>
              <a:t>Switches</a:t>
            </a:r>
          </a:p>
          <a:p>
            <a:pPr marL="342900" lvl="0" indent="-342900">
              <a:lnSpc>
                <a:spcPct val="90000"/>
              </a:lnSpc>
              <a:spcBef>
                <a:spcPts val="1200"/>
              </a:spcBef>
              <a:spcAft>
                <a:spcPts val="200"/>
              </a:spcAft>
              <a:buClr>
                <a:srgbClr val="99CB38"/>
              </a:buClr>
              <a:buSzPct val="100000"/>
              <a:buFont typeface="Arial" panose="020B0604020202020204" pitchFamily="34" charset="0"/>
              <a:buChar char="•"/>
            </a:pPr>
            <a:r>
              <a:rPr lang="en-US" sz="2000" dirty="0">
                <a:solidFill>
                  <a:prstClr val="black">
                    <a:lumMod val="75000"/>
                    <a:lumOff val="25000"/>
                  </a:prstClr>
                </a:solidFill>
              </a:rPr>
              <a:t>Diodes &amp; LEDs</a:t>
            </a:r>
          </a:p>
          <a:p>
            <a:pPr marL="342900" lvl="0" indent="-342900">
              <a:lnSpc>
                <a:spcPct val="90000"/>
              </a:lnSpc>
              <a:spcBef>
                <a:spcPts val="1200"/>
              </a:spcBef>
              <a:spcAft>
                <a:spcPts val="200"/>
              </a:spcAft>
              <a:buClr>
                <a:srgbClr val="99CB38"/>
              </a:buClr>
              <a:buSzPct val="100000"/>
              <a:buFont typeface="Arial" panose="020B0604020202020204" pitchFamily="34" charset="0"/>
              <a:buChar char="•"/>
            </a:pPr>
            <a:r>
              <a:rPr lang="en-US" sz="2000" dirty="0">
                <a:solidFill>
                  <a:prstClr val="black">
                    <a:lumMod val="75000"/>
                    <a:lumOff val="25000"/>
                  </a:prstClr>
                </a:solidFill>
              </a:rPr>
              <a:t>Others: Capacitors, Inductors, “Chips”</a:t>
            </a:r>
          </a:p>
        </p:txBody>
      </p:sp>
      <p:sp>
        <p:nvSpPr>
          <p:cNvPr id="26" name="Title 1"/>
          <p:cNvSpPr txBox="1">
            <a:spLocks/>
          </p:cNvSpPr>
          <p:nvPr/>
        </p:nvSpPr>
        <p:spPr>
          <a:xfrm>
            <a:off x="6504550" y="430823"/>
            <a:ext cx="4969412" cy="8932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smtClean="0"/>
              <a:t>Circuit Components</a:t>
            </a:r>
            <a:endParaRPr lang="en-US" b="1" dirty="0"/>
          </a:p>
        </p:txBody>
      </p:sp>
    </p:spTree>
    <p:extLst>
      <p:ext uri="{BB962C8B-B14F-4D97-AF65-F5344CB8AC3E}">
        <p14:creationId xmlns:p14="http://schemas.microsoft.com/office/powerpoint/2010/main" val="3142482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IE" altLang="en-US" b="1" dirty="0" smtClean="0"/>
              <a:t>Resistors</a:t>
            </a:r>
            <a:endParaRPr lang="en-US" altLang="en-US" b="1" dirty="0"/>
          </a:p>
        </p:txBody>
      </p:sp>
      <p:sp>
        <p:nvSpPr>
          <p:cNvPr id="57347" name="Content Placeholder 2"/>
          <p:cNvSpPr>
            <a:spLocks noGrp="1"/>
          </p:cNvSpPr>
          <p:nvPr>
            <p:ph idx="1"/>
          </p:nvPr>
        </p:nvSpPr>
        <p:spPr>
          <a:xfrm>
            <a:off x="1203960" y="1825625"/>
            <a:ext cx="10515600" cy="1264708"/>
          </a:xfrm>
        </p:spPr>
        <p:txBody>
          <a:bodyPr>
            <a:normAutofit/>
          </a:bodyPr>
          <a:lstStyle/>
          <a:p>
            <a:r>
              <a:rPr lang="en-IE" altLang="en-US" dirty="0" smtClean="0"/>
              <a:t>Resistors give electricity something - they convert electrical energy into heat. </a:t>
            </a:r>
          </a:p>
          <a:p>
            <a:r>
              <a:rPr lang="en-IE" altLang="en-US" dirty="0" smtClean="0"/>
              <a:t>Resistors are rated in ohms, indicating how much resistance they offer a circuit, and in watts, indicating the max power they can take.</a:t>
            </a:r>
          </a:p>
          <a:p>
            <a:endParaRPr lang="en-US" altLang="en-US" dirty="0" smtClean="0"/>
          </a:p>
          <a:p>
            <a:endParaRPr lang="en-US" altLang="en-US" dirty="0" smtClean="0"/>
          </a:p>
        </p:txBody>
      </p:sp>
      <p:pic>
        <p:nvPicPr>
          <p:cNvPr id="2" name="Picture 1"/>
          <p:cNvPicPr>
            <a:picLocks noChangeAspect="1"/>
          </p:cNvPicPr>
          <p:nvPr/>
        </p:nvPicPr>
        <p:blipFill>
          <a:blip r:embed="rId3"/>
          <a:stretch>
            <a:fillRect/>
          </a:stretch>
        </p:blipFill>
        <p:spPr>
          <a:xfrm>
            <a:off x="2366683" y="2940749"/>
            <a:ext cx="6489676" cy="3289664"/>
          </a:xfrm>
          <a:prstGeom prst="rect">
            <a:avLst/>
          </a:prstGeom>
        </p:spPr>
      </p:pic>
      <p:sp>
        <p:nvSpPr>
          <p:cNvPr id="5" name="Line Callout 1 4"/>
          <p:cNvSpPr/>
          <p:nvPr/>
        </p:nvSpPr>
        <p:spPr>
          <a:xfrm>
            <a:off x="9757710" y="2972966"/>
            <a:ext cx="1312333" cy="668867"/>
          </a:xfrm>
          <a:prstGeom prst="borderCallout1">
            <a:avLst>
              <a:gd name="adj1" fmla="val 50396"/>
              <a:gd name="adj2" fmla="val 54"/>
              <a:gd name="adj3" fmla="val 75791"/>
              <a:gd name="adj4" fmla="val -66075"/>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Variable Resistors</a:t>
            </a:r>
            <a:endParaRPr lang="en-US" dirty="0"/>
          </a:p>
        </p:txBody>
      </p:sp>
      <p:sp>
        <p:nvSpPr>
          <p:cNvPr id="10" name="Line Callout 1 9"/>
          <p:cNvSpPr/>
          <p:nvPr/>
        </p:nvSpPr>
        <p:spPr>
          <a:xfrm>
            <a:off x="752188" y="3093221"/>
            <a:ext cx="1312333" cy="668867"/>
          </a:xfrm>
          <a:prstGeom prst="borderCallout1">
            <a:avLst>
              <a:gd name="adj1" fmla="val 49130"/>
              <a:gd name="adj2" fmla="val 98764"/>
              <a:gd name="adj3" fmla="val 66930"/>
              <a:gd name="adj4" fmla="val 118441"/>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Fixed</a:t>
            </a:r>
            <a:br>
              <a:rPr lang="en-US" dirty="0" smtClean="0"/>
            </a:br>
            <a:r>
              <a:rPr lang="en-US" dirty="0" smtClean="0"/>
              <a:t>Resistors</a:t>
            </a:r>
            <a:endParaRPr lang="en-US" dirty="0"/>
          </a:p>
        </p:txBody>
      </p:sp>
      <p:sp>
        <p:nvSpPr>
          <p:cNvPr id="7" name="Title 1"/>
          <p:cNvSpPr txBox="1">
            <a:spLocks/>
          </p:cNvSpPr>
          <p:nvPr/>
        </p:nvSpPr>
        <p:spPr>
          <a:xfrm>
            <a:off x="922156" y="1655232"/>
            <a:ext cx="10515600" cy="111442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IE" altLang="en-US" sz="2500" dirty="0" smtClean="0">
                <a:ea typeface="ＭＳ Ｐゴシック" panose="020B0600070205080204" pitchFamily="34" charset="-128"/>
              </a:rPr>
              <a:t/>
            </a:r>
            <a:br>
              <a:rPr lang="en-IE" altLang="en-US" sz="2500" dirty="0" smtClean="0">
                <a:ea typeface="ＭＳ Ｐゴシック" panose="020B0600070205080204" pitchFamily="34" charset="-128"/>
              </a:rPr>
            </a:br>
            <a:r>
              <a:rPr lang="en-IE" altLang="en-US" sz="2500" dirty="0" smtClean="0">
                <a:ea typeface="ＭＳ Ｐゴシック" panose="020B0600070205080204" pitchFamily="34" charset="-128"/>
              </a:rPr>
              <a:t>The value of a resistor is written right next to its schematic symbol in a circuit diagram.</a:t>
            </a:r>
            <a:br>
              <a:rPr lang="en-IE" altLang="en-US" sz="2500" dirty="0" smtClean="0">
                <a:ea typeface="ＭＳ Ｐゴシック" panose="020B0600070205080204" pitchFamily="34" charset="-128"/>
              </a:rPr>
            </a:br>
            <a:endParaRPr lang="en-US" altLang="en-US" sz="3600" dirty="0">
              <a:ea typeface="ＭＳ Ｐゴシック" panose="020B0600070205080204" pitchFamily="34" charset="-128"/>
            </a:endParaRPr>
          </a:p>
        </p:txBody>
      </p:sp>
      <p:pic>
        <p:nvPicPr>
          <p:cNvPr id="8" name="Content Placeholder 3"/>
          <p:cNvPicPr>
            <a:picLocks noChangeAspect="1"/>
          </p:cNvPicPr>
          <p:nvPr/>
        </p:nvPicPr>
        <p:blipFill>
          <a:blip r:embed="rId4"/>
          <a:stretch>
            <a:fillRect/>
          </a:stretch>
        </p:blipFill>
        <p:spPr>
          <a:xfrm>
            <a:off x="2567951" y="2576264"/>
            <a:ext cx="6372225" cy="3370262"/>
          </a:xfrm>
          <a:prstGeom prst="rect">
            <a:avLst/>
          </a:prstGeom>
        </p:spPr>
      </p:pic>
      <p:sp>
        <p:nvSpPr>
          <p:cNvPr id="9" name="Title 1"/>
          <p:cNvSpPr txBox="1">
            <a:spLocks/>
          </p:cNvSpPr>
          <p:nvPr/>
        </p:nvSpPr>
        <p:spPr>
          <a:xfrm>
            <a:off x="8987803" y="4349634"/>
            <a:ext cx="3204197" cy="2019267"/>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IE" altLang="en-US" sz="2500" dirty="0" smtClean="0">
                <a:ea typeface="ＭＳ Ｐゴシック" panose="020B0600070205080204" pitchFamily="34" charset="-128"/>
              </a:rPr>
              <a:t/>
            </a:r>
            <a:br>
              <a:rPr lang="en-IE" altLang="en-US" sz="2500" dirty="0" smtClean="0">
                <a:ea typeface="ＭＳ Ｐゴシック" panose="020B0600070205080204" pitchFamily="34" charset="-128"/>
              </a:rPr>
            </a:br>
            <a:r>
              <a:rPr lang="en-IE" altLang="en-US" sz="2500" dirty="0" smtClean="0">
                <a:ea typeface="ＭＳ Ｐゴシック" panose="020B0600070205080204" pitchFamily="34" charset="-128"/>
              </a:rPr>
              <a:t>Resistors also are rated for maximum wattage. This is determined by size. The small ones that come with the kit are rated for ¼ watt.</a:t>
            </a:r>
            <a:br>
              <a:rPr lang="en-IE" altLang="en-US" sz="2500" dirty="0" smtClean="0">
                <a:ea typeface="ＭＳ Ｐゴシック" panose="020B0600070205080204" pitchFamily="34" charset="-128"/>
              </a:rPr>
            </a:br>
            <a:endParaRPr lang="en-US" altLang="en-US" sz="3600" dirty="0">
              <a:ea typeface="ＭＳ Ｐゴシック" panose="020B0600070205080204" pitchFamily="34" charset="-128"/>
            </a:endParaRPr>
          </a:p>
        </p:txBody>
      </p:sp>
    </p:spTree>
    <p:extLst>
      <p:ext uri="{BB962C8B-B14F-4D97-AF65-F5344CB8AC3E}">
        <p14:creationId xmlns:p14="http://schemas.microsoft.com/office/powerpoint/2010/main" val="70364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7347">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 grpId="0" animBg="1"/>
      <p:bldP spid="10" grpId="0" animBg="1"/>
      <p:bldP spid="7" grpId="0"/>
      <p:bldP spid="9" grpId="0"/>
    </p:bldLst>
  </p:timing>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1325</Words>
  <Application>Microsoft Office PowerPoint</Application>
  <PresentationFormat>Widescreen</PresentationFormat>
  <Paragraphs>210</Paragraphs>
  <Slides>20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b</vt:lpstr>
      <vt:lpstr>Calibri</vt:lpstr>
      <vt:lpstr>Calibri Light</vt:lpstr>
      <vt:lpstr>Symbol</vt:lpstr>
      <vt:lpstr>Times New Roman</vt:lpstr>
      <vt:lpstr>Retrospect</vt:lpstr>
      <vt:lpstr>What is Electricity?</vt:lpstr>
      <vt:lpstr>PowerPoint Presentation</vt:lpstr>
      <vt:lpstr>Voltage</vt:lpstr>
      <vt:lpstr>Power Sources</vt:lpstr>
      <vt:lpstr>Formulas: Ohm’s Law</vt:lpstr>
      <vt:lpstr>Circuits</vt:lpstr>
      <vt:lpstr>Would This Work?</vt:lpstr>
      <vt:lpstr>PowerPoint Presentation</vt:lpstr>
      <vt:lpstr>Resistors</vt:lpstr>
      <vt:lpstr>What is the resistance?</vt:lpstr>
      <vt:lpstr>Switches</vt:lpstr>
      <vt:lpstr>Naming Convention in Circuit Diagrams</vt:lpstr>
      <vt:lpstr>Simple Circuits </vt:lpstr>
      <vt:lpstr>Formulas for Series Circuits</vt:lpstr>
      <vt:lpstr>Formulas for Parallel Resistors</vt:lpstr>
      <vt:lpstr>Parallel &amp; Series Circuit Examples</vt:lpstr>
      <vt:lpstr>Your Turn!</vt:lpstr>
      <vt:lpstr>Series or Parallel Power Supplies</vt:lpstr>
      <vt:lpstr>Breadboards</vt:lpstr>
      <vt:lpstr>Wires (Conductors!)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2016-11-17T17:14:53Z</dcterms:created>
  <dcterms:modified xsi:type="dcterms:W3CDTF">2018-03-13T16:14:37Z</dcterms:modified>
</cp:coreProperties>
</file>