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3" r:id="rId4"/>
    <p:sldId id="258" r:id="rId5"/>
    <p:sldId id="259" r:id="rId6"/>
    <p:sldId id="266" r:id="rId7"/>
    <p:sldId id="267" r:id="rId8"/>
    <p:sldId id="260" r:id="rId9"/>
    <p:sldId id="261" r:id="rId10"/>
    <p:sldId id="262" r:id="rId11"/>
    <p:sldId id="268" r:id="rId12"/>
    <p:sldId id="265" r:id="rId13"/>
    <p:sldId id="264" r:id="rId14"/>
    <p:sldId id="270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266" autoAdjust="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3B570-BD3D-4A15-AB9C-3D50D5467F2D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DA3BB-72C3-47F8-882E-0B727671B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170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shuangde800/article/details/10381495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liu765023051/article/details/8997847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http://blog.csdn.net/shuangde800/article/details/10381495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DA3BB-72C3-47F8-882E-0B727671B8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612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http://blog.csdn.net/liu765023051/article/details/8997847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DA3BB-72C3-47F8-882E-0B727671B8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79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4BCD-1EA8-4134-A5E9-E216BD7F3E7F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93D6-46E5-4E4A-96E4-52BE35915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80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4BCD-1EA8-4134-A5E9-E216BD7F3E7F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93D6-46E5-4E4A-96E4-52BE35915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63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4BCD-1EA8-4134-A5E9-E216BD7F3E7F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93D6-46E5-4E4A-96E4-52BE35915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01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4BCD-1EA8-4134-A5E9-E216BD7F3E7F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93D6-46E5-4E4A-96E4-52BE35915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4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4BCD-1EA8-4134-A5E9-E216BD7F3E7F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93D6-46E5-4E4A-96E4-52BE35915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74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4BCD-1EA8-4134-A5E9-E216BD7F3E7F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93D6-46E5-4E4A-96E4-52BE35915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47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4BCD-1EA8-4134-A5E9-E216BD7F3E7F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93D6-46E5-4E4A-96E4-52BE35915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58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4BCD-1EA8-4134-A5E9-E216BD7F3E7F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93D6-46E5-4E4A-96E4-52BE35915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4BCD-1EA8-4134-A5E9-E216BD7F3E7F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93D6-46E5-4E4A-96E4-52BE35915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89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4BCD-1EA8-4134-A5E9-E216BD7F3E7F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93D6-46E5-4E4A-96E4-52BE35915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62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4BCD-1EA8-4134-A5E9-E216BD7F3E7F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93D6-46E5-4E4A-96E4-52BE35915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5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24BCD-1EA8-4134-A5E9-E216BD7F3E7F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493D6-46E5-4E4A-96E4-52BE35915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68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oracle.com/javase/6/docs/api/java/lang/reflect/InvocationHandler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objectivestest.com/PatternRepository/index.php?title=AdapterVersusProxyVersusFacadePatternComparison" TargetMode="External"/><Relationship Id="rId2" Type="http://schemas.openxmlformats.org/officeDocument/2006/relationships/hyperlink" Target="https://en.wikipedia.org/wiki/Proxy_patter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avaworld.com/article/2074068/learn-java/take-control-with-the-proxy-design-pattern.html" TargetMode="External"/><Relationship Id="rId4" Type="http://schemas.openxmlformats.org/officeDocument/2006/relationships/hyperlink" Target="http://www.lepus.org.uk/ref/companion/Proxy.x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8%8B%B1%E8%AF%AD" TargetMode="External"/><Relationship Id="rId2" Type="http://schemas.openxmlformats.org/officeDocument/2006/relationships/hyperlink" Target="https://zh.wikipedia.org/wiki/%E5%8F%83%E7%85%A7%E8%A8%88%E6%95%B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wikipedia.org/wiki/%E4%BA%AB%E5%85%83%E6%A8%A1%E5%BC%8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7543" y="1920649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代理模式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Proxy Pattern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71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动态代理</a:t>
            </a:r>
            <a:r>
              <a:rPr lang="en-US" altLang="zh-CN" dirty="0" smtClean="0"/>
              <a:t>(Dynamic Proxy)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JDK 5</a:t>
            </a:r>
            <a:r>
              <a:rPr lang="zh-CN" altLang="en-US" dirty="0"/>
              <a:t>引入的动态代理机制，允许开发人员在运行时刻动态的创建出代理类及其对象。在运行时刻，可以动态创建出一个实现了多个接口的代理类。每个代理类的对象都会关联一个表示内部处理逻辑的</a:t>
            </a:r>
            <a:r>
              <a:rPr lang="en-US" altLang="zh-CN" dirty="0" err="1">
                <a:hlinkClick r:id="rId2"/>
              </a:rPr>
              <a:t>InvocationHandler</a:t>
            </a:r>
            <a:r>
              <a:rPr lang="zh-CN" altLang="en-US" dirty="0"/>
              <a:t>接 口的实现。当使用者调用了代理对象所代理的接口中的方法的时候，这个调用的信息会被传递给</a:t>
            </a:r>
            <a:r>
              <a:rPr lang="en-US" altLang="zh-CN" dirty="0" err="1"/>
              <a:t>InvocationHandler</a:t>
            </a:r>
            <a:r>
              <a:rPr lang="zh-CN" altLang="en-US" dirty="0"/>
              <a:t>的</a:t>
            </a:r>
            <a:r>
              <a:rPr lang="en-US" altLang="zh-CN" dirty="0"/>
              <a:t>invoke</a:t>
            </a:r>
            <a:r>
              <a:rPr lang="zh-CN" altLang="en-US" dirty="0"/>
              <a:t>方法。在 </a:t>
            </a:r>
            <a:r>
              <a:rPr lang="en-US" altLang="zh-CN" dirty="0"/>
              <a:t>invoke</a:t>
            </a:r>
            <a:r>
              <a:rPr lang="zh-CN" altLang="en-US" dirty="0"/>
              <a:t>方法的参数中可以获取到代理对象、方法对应的</a:t>
            </a:r>
            <a:r>
              <a:rPr lang="en-US" altLang="zh-CN" dirty="0"/>
              <a:t>Method</a:t>
            </a:r>
            <a:r>
              <a:rPr lang="zh-CN" altLang="en-US" dirty="0"/>
              <a:t>对象和调用的实际参数。</a:t>
            </a:r>
            <a:r>
              <a:rPr lang="en-US" altLang="zh-CN" dirty="0"/>
              <a:t>invoke</a:t>
            </a:r>
            <a:r>
              <a:rPr lang="zh-CN" altLang="en-US" dirty="0"/>
              <a:t>方法的返回值被返回给使用者。这种做法实际上相 当于对方法调用进行了拦截。熟悉</a:t>
            </a:r>
            <a:r>
              <a:rPr lang="en-US" altLang="zh-CN" dirty="0"/>
              <a:t>AOP</a:t>
            </a:r>
            <a:r>
              <a:rPr lang="zh-CN" altLang="en-US" dirty="0"/>
              <a:t>的人对这种使用模式应该不陌生。</a:t>
            </a:r>
          </a:p>
        </p:txBody>
      </p:sp>
    </p:spTree>
    <p:extLst>
      <p:ext uri="{BB962C8B-B14F-4D97-AF65-F5344CB8AC3E}">
        <p14:creationId xmlns:p14="http://schemas.microsoft.com/office/powerpoint/2010/main" val="72167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动态代理</a:t>
            </a:r>
            <a:r>
              <a:rPr lang="en-US" altLang="zh-CN" dirty="0" smtClean="0"/>
              <a:t>(Dynamic Proxy)</a:t>
            </a:r>
            <a:endParaRPr lang="zh-CN" altLang="en-US" dirty="0"/>
          </a:p>
        </p:txBody>
      </p:sp>
      <p:pic>
        <p:nvPicPr>
          <p:cNvPr id="3074" name="Picture 2" descr="http://img.blog.csdn.net/20130531101706389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59" y="1640844"/>
            <a:ext cx="8171956" cy="475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32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其他代理类型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防火墙代理，智能引用代理，缓存代理，同步代理，复杂隐藏代理，写入时复制代理等等，都有各自特殊的用途</a:t>
            </a:r>
          </a:p>
        </p:txBody>
      </p:sp>
    </p:spTree>
    <p:extLst>
      <p:ext uri="{BB962C8B-B14F-4D97-AF65-F5344CB8AC3E}">
        <p14:creationId xmlns:p14="http://schemas.microsoft.com/office/powerpoint/2010/main" val="398472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8853"/>
            <a:ext cx="10515600" cy="66181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Proxy Pattern in Android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233" y="844061"/>
            <a:ext cx="11479237" cy="5176911"/>
          </a:xfrm>
        </p:spPr>
        <p:txBody>
          <a:bodyPr>
            <a:noAutofit/>
          </a:bodyPr>
          <a:lstStyle/>
          <a:p>
            <a:pPr marL="180000" indent="0">
              <a:buNone/>
            </a:pPr>
            <a:r>
              <a:rPr lang="en-US" altLang="zh-CN" sz="2400" dirty="0" smtClean="0">
                <a:latin typeface="+mn-ea"/>
              </a:rPr>
              <a:t>Android</a:t>
            </a:r>
            <a:r>
              <a:rPr lang="zh-CN" altLang="en-US" sz="2400" dirty="0" smtClean="0">
                <a:latin typeface="+mn-ea"/>
              </a:rPr>
              <a:t>中使用了代理模式。</a:t>
            </a:r>
            <a:endParaRPr lang="en-US" altLang="zh-CN" sz="2400" dirty="0" smtClean="0">
              <a:latin typeface="+mn-ea"/>
            </a:endParaRPr>
          </a:p>
          <a:p>
            <a:pPr marL="180000" indent="0">
              <a:buNone/>
            </a:pPr>
            <a:r>
              <a:rPr lang="zh-CN" altLang="en-US" sz="2400" dirty="0" smtClean="0">
                <a:latin typeface="+mn-ea"/>
              </a:rPr>
              <a:t>比较典型的是</a:t>
            </a:r>
            <a:r>
              <a:rPr lang="en-US" altLang="zh-CN" sz="2400" dirty="0" smtClean="0">
                <a:latin typeface="+mn-ea"/>
              </a:rPr>
              <a:t>Binder</a:t>
            </a:r>
            <a:r>
              <a:rPr lang="zh-CN" altLang="en-US" sz="2400" dirty="0" smtClean="0">
                <a:latin typeface="+mn-ea"/>
              </a:rPr>
              <a:t>机制，该机制类似远程代理。通过编写</a:t>
            </a:r>
            <a:r>
              <a:rPr lang="en-US" altLang="zh-CN" sz="2400" dirty="0" err="1" smtClean="0">
                <a:latin typeface="+mn-ea"/>
              </a:rPr>
              <a:t>aidl</a:t>
            </a:r>
            <a:r>
              <a:rPr lang="zh-CN" altLang="en-US" sz="2400" dirty="0" smtClean="0">
                <a:latin typeface="+mn-ea"/>
              </a:rPr>
              <a:t>文件，</a:t>
            </a:r>
            <a:r>
              <a:rPr lang="en-US" altLang="zh-CN" sz="2400" dirty="0" smtClean="0">
                <a:latin typeface="+mn-ea"/>
              </a:rPr>
              <a:t>android</a:t>
            </a:r>
            <a:r>
              <a:rPr lang="zh-CN" altLang="en-US" sz="2400" dirty="0" smtClean="0">
                <a:latin typeface="+mn-ea"/>
              </a:rPr>
              <a:t>使用</a:t>
            </a:r>
            <a:r>
              <a:rPr lang="en-US" altLang="zh-CN" sz="2400" dirty="0" err="1" smtClean="0">
                <a:latin typeface="+mn-ea"/>
              </a:rPr>
              <a:t>aild</a:t>
            </a:r>
            <a:r>
              <a:rPr lang="zh-CN" altLang="en-US" sz="2400" dirty="0" smtClean="0">
                <a:latin typeface="+mn-ea"/>
              </a:rPr>
              <a:t>功能将</a:t>
            </a:r>
            <a:r>
              <a:rPr lang="en-US" altLang="zh-CN" sz="2400" dirty="0" err="1" smtClean="0">
                <a:latin typeface="+mn-ea"/>
              </a:rPr>
              <a:t>aidl</a:t>
            </a:r>
            <a:r>
              <a:rPr lang="zh-CN" altLang="en-US" sz="2400" dirty="0" smtClean="0">
                <a:latin typeface="+mn-ea"/>
              </a:rPr>
              <a:t>文件转换为</a:t>
            </a:r>
            <a:r>
              <a:rPr lang="en-US" altLang="zh-CN" sz="2400" dirty="0" smtClean="0">
                <a:latin typeface="+mn-ea"/>
              </a:rPr>
              <a:t>java</a:t>
            </a:r>
            <a:r>
              <a:rPr lang="zh-CN" altLang="en-US" sz="2400" dirty="0" smtClean="0">
                <a:latin typeface="+mn-ea"/>
              </a:rPr>
              <a:t>文件，</a:t>
            </a:r>
            <a:r>
              <a:rPr lang="en-US" altLang="zh-CN" sz="2400" dirty="0" smtClean="0">
                <a:latin typeface="+mn-ea"/>
              </a:rPr>
              <a:t>java</a:t>
            </a:r>
            <a:r>
              <a:rPr lang="zh-CN" altLang="en-US" sz="2400" dirty="0" smtClean="0">
                <a:latin typeface="+mn-ea"/>
              </a:rPr>
              <a:t>文件中既有</a:t>
            </a:r>
            <a:r>
              <a:rPr lang="en-US" altLang="zh-CN" sz="2400" dirty="0" smtClean="0">
                <a:latin typeface="+mn-ea"/>
              </a:rPr>
              <a:t>proxy</a:t>
            </a:r>
            <a:r>
              <a:rPr lang="zh-CN" altLang="en-US" sz="2400" dirty="0" smtClean="0">
                <a:latin typeface="+mn-ea"/>
              </a:rPr>
              <a:t>，也有</a:t>
            </a:r>
            <a:r>
              <a:rPr lang="en-US" altLang="zh-CN" sz="2400" dirty="0" smtClean="0">
                <a:latin typeface="+mn-ea"/>
              </a:rPr>
              <a:t>stub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 marL="180000" indent="0">
              <a:buNone/>
            </a:pPr>
            <a:r>
              <a:rPr lang="en-US" altLang="zh-CN" sz="2400" dirty="0">
                <a:latin typeface="+mn-ea"/>
              </a:rPr>
              <a:t>Client</a:t>
            </a:r>
            <a:r>
              <a:rPr lang="zh-CN" altLang="en-US" sz="2400" dirty="0">
                <a:latin typeface="+mn-ea"/>
              </a:rPr>
              <a:t>要和某个</a:t>
            </a:r>
            <a:r>
              <a:rPr lang="en-US" altLang="zh-CN" sz="2400" dirty="0">
                <a:latin typeface="+mn-ea"/>
              </a:rPr>
              <a:t>Server</a:t>
            </a:r>
            <a:r>
              <a:rPr lang="zh-CN" altLang="en-US" sz="2400" dirty="0">
                <a:latin typeface="+mn-ea"/>
              </a:rPr>
              <a:t>通信，需要先获取到该</a:t>
            </a:r>
            <a:r>
              <a:rPr lang="en-US" altLang="zh-CN" sz="2400" dirty="0">
                <a:latin typeface="+mn-ea"/>
              </a:rPr>
              <a:t>Server</a:t>
            </a:r>
            <a:r>
              <a:rPr lang="zh-CN" altLang="en-US" sz="2400" dirty="0">
                <a:latin typeface="+mn-ea"/>
              </a:rPr>
              <a:t>的远程服务。那么</a:t>
            </a:r>
            <a:r>
              <a:rPr lang="en-US" altLang="zh-CN" sz="2400" dirty="0">
                <a:latin typeface="+mn-ea"/>
              </a:rPr>
              <a:t>Client</a:t>
            </a:r>
            <a:r>
              <a:rPr lang="zh-CN" altLang="en-US" sz="2400" dirty="0">
                <a:latin typeface="+mn-ea"/>
              </a:rPr>
              <a:t>是如何获取到</a:t>
            </a:r>
            <a:r>
              <a:rPr lang="en-US" altLang="zh-CN" sz="2400" dirty="0">
                <a:latin typeface="+mn-ea"/>
              </a:rPr>
              <a:t>Server</a:t>
            </a:r>
            <a:r>
              <a:rPr lang="zh-CN" altLang="en-US" sz="2400" dirty="0">
                <a:latin typeface="+mn-ea"/>
              </a:rPr>
              <a:t>的远程服务的呢？</a:t>
            </a:r>
            <a:r>
              <a:rPr lang="zh-CN" altLang="en-US" sz="2400" dirty="0" smtClean="0">
                <a:latin typeface="+mn-ea"/>
              </a:rPr>
              <a:t/>
            </a:r>
            <a:br>
              <a:rPr lang="zh-CN" altLang="en-US" sz="2400" dirty="0" smtClean="0">
                <a:latin typeface="+mn-ea"/>
              </a:rPr>
            </a:br>
            <a:r>
              <a:rPr lang="en-US" altLang="zh-CN" sz="2400" dirty="0">
                <a:latin typeface="+mn-ea"/>
              </a:rPr>
              <a:t>Client</a:t>
            </a:r>
            <a:r>
              <a:rPr lang="zh-CN" altLang="en-US" sz="2400" dirty="0">
                <a:latin typeface="+mn-ea"/>
              </a:rPr>
              <a:t>首先会向</a:t>
            </a:r>
            <a:r>
              <a:rPr lang="en-US" altLang="zh-CN" sz="2400" dirty="0">
                <a:latin typeface="+mn-ea"/>
              </a:rPr>
              <a:t>Binder</a:t>
            </a:r>
            <a:r>
              <a:rPr lang="zh-CN" altLang="en-US" sz="2400" dirty="0">
                <a:latin typeface="+mn-ea"/>
              </a:rPr>
              <a:t>驱动发起获取服务的请求。</a:t>
            </a:r>
            <a:r>
              <a:rPr lang="en-US" altLang="zh-CN" sz="2400" dirty="0">
                <a:latin typeface="+mn-ea"/>
              </a:rPr>
              <a:t>Binder</a:t>
            </a:r>
            <a:r>
              <a:rPr lang="zh-CN" altLang="en-US" sz="2400" dirty="0">
                <a:latin typeface="+mn-ea"/>
              </a:rPr>
              <a:t>驱动在收到该请求之后也是该请求转发给</a:t>
            </a:r>
            <a:r>
              <a:rPr lang="en-US" altLang="zh-CN" sz="2400" dirty="0" err="1">
                <a:latin typeface="+mn-ea"/>
              </a:rPr>
              <a:t>ServiceManager</a:t>
            </a:r>
            <a:r>
              <a:rPr lang="zh-CN" altLang="en-US" sz="2400" dirty="0">
                <a:latin typeface="+mn-ea"/>
              </a:rPr>
              <a:t>进程。</a:t>
            </a:r>
            <a:r>
              <a:rPr lang="en-US" altLang="zh-CN" sz="2400" dirty="0" err="1">
                <a:latin typeface="+mn-ea"/>
              </a:rPr>
              <a:t>ServiceManager</a:t>
            </a:r>
            <a:r>
              <a:rPr lang="zh-CN" altLang="en-US" sz="2400" dirty="0">
                <a:latin typeface="+mn-ea"/>
              </a:rPr>
              <a:t>在收到</a:t>
            </a:r>
            <a:r>
              <a:rPr lang="en-US" altLang="zh-CN" sz="2400" dirty="0">
                <a:latin typeface="+mn-ea"/>
              </a:rPr>
              <a:t>Binder</a:t>
            </a:r>
            <a:r>
              <a:rPr lang="zh-CN" altLang="en-US" sz="2400" dirty="0">
                <a:latin typeface="+mn-ea"/>
              </a:rPr>
              <a:t>驱动转发的请求之后，会从</a:t>
            </a:r>
            <a:r>
              <a:rPr lang="en-US" altLang="zh-CN" sz="2400" dirty="0">
                <a:latin typeface="+mn-ea"/>
              </a:rPr>
              <a:t>"Binder</a:t>
            </a:r>
            <a:r>
              <a:rPr lang="zh-CN" altLang="en-US" sz="2400" dirty="0">
                <a:latin typeface="+mn-ea"/>
              </a:rPr>
              <a:t>引用组成的单链表</a:t>
            </a:r>
            <a:r>
              <a:rPr lang="en-US" altLang="zh-CN" sz="2400" dirty="0">
                <a:latin typeface="+mn-ea"/>
              </a:rPr>
              <a:t>"</a:t>
            </a:r>
            <a:r>
              <a:rPr lang="zh-CN" altLang="en-US" sz="2400" dirty="0">
                <a:latin typeface="+mn-ea"/>
              </a:rPr>
              <a:t>中找到要获取的</a:t>
            </a:r>
            <a:r>
              <a:rPr lang="en-US" altLang="zh-CN" sz="2400" dirty="0">
                <a:latin typeface="+mn-ea"/>
              </a:rPr>
              <a:t>Server</a:t>
            </a:r>
            <a:r>
              <a:rPr lang="zh-CN" altLang="en-US" sz="2400" dirty="0">
                <a:latin typeface="+mn-ea"/>
              </a:rPr>
              <a:t>的相关信息。至于</a:t>
            </a:r>
            <a:r>
              <a:rPr lang="en-US" altLang="zh-CN" sz="2400" dirty="0" err="1">
                <a:latin typeface="+mn-ea"/>
              </a:rPr>
              <a:t>ServiceManager</a:t>
            </a:r>
            <a:r>
              <a:rPr lang="zh-CN" altLang="en-US" sz="2400" dirty="0">
                <a:latin typeface="+mn-ea"/>
              </a:rPr>
              <a:t>是如何从单链表中找到需要的</a:t>
            </a:r>
            <a:r>
              <a:rPr lang="en-US" altLang="zh-CN" sz="2400" dirty="0">
                <a:latin typeface="+mn-ea"/>
              </a:rPr>
              <a:t>Server</a:t>
            </a:r>
            <a:r>
              <a:rPr lang="zh-CN" altLang="en-US" sz="2400" dirty="0">
                <a:latin typeface="+mn-ea"/>
              </a:rPr>
              <a:t>的呢？答案是</a:t>
            </a:r>
            <a:r>
              <a:rPr lang="en-US" altLang="zh-CN" sz="2400" dirty="0">
                <a:latin typeface="+mn-ea"/>
              </a:rPr>
              <a:t>Client</a:t>
            </a:r>
            <a:r>
              <a:rPr lang="zh-CN" altLang="en-US" sz="2400" dirty="0">
                <a:latin typeface="+mn-ea"/>
              </a:rPr>
              <a:t>发送的请求数据中，会包括它要获取的</a:t>
            </a:r>
            <a:r>
              <a:rPr lang="en-US" altLang="zh-CN" sz="2400" dirty="0">
                <a:latin typeface="+mn-ea"/>
              </a:rPr>
              <a:t>Server</a:t>
            </a:r>
            <a:r>
              <a:rPr lang="zh-CN" altLang="en-US" sz="2400" dirty="0">
                <a:latin typeface="+mn-ea"/>
              </a:rPr>
              <a:t>的服务名；而</a:t>
            </a:r>
            <a:r>
              <a:rPr lang="en-US" altLang="zh-CN" sz="2400" dirty="0" err="1">
                <a:latin typeface="+mn-ea"/>
              </a:rPr>
              <a:t>ServiceManager</a:t>
            </a:r>
            <a:r>
              <a:rPr lang="zh-CN" altLang="en-US" sz="2400" dirty="0">
                <a:latin typeface="+mn-ea"/>
              </a:rPr>
              <a:t>正是根据这个服务名来找到</a:t>
            </a:r>
            <a:r>
              <a:rPr lang="en-US" altLang="zh-CN" sz="2400" dirty="0">
                <a:latin typeface="+mn-ea"/>
              </a:rPr>
              <a:t>Server</a:t>
            </a:r>
            <a:r>
              <a:rPr lang="zh-CN" altLang="en-US" sz="2400" dirty="0">
                <a:latin typeface="+mn-ea"/>
              </a:rPr>
              <a:t>的。</a:t>
            </a:r>
            <a:r>
              <a:rPr lang="zh-CN" altLang="en-US" sz="2400" dirty="0" smtClean="0">
                <a:latin typeface="+mn-ea"/>
              </a:rPr>
              <a:t/>
            </a:r>
            <a:br>
              <a:rPr lang="zh-CN" altLang="en-US" sz="2400" dirty="0" smtClean="0">
                <a:latin typeface="+mn-ea"/>
              </a:rPr>
            </a:br>
            <a:r>
              <a:rPr lang="zh-CN" altLang="en-US" sz="2400" dirty="0">
                <a:latin typeface="+mn-ea"/>
              </a:rPr>
              <a:t>接下来，</a:t>
            </a:r>
            <a:r>
              <a:rPr lang="en-US" altLang="zh-CN" sz="2400" dirty="0" err="1">
                <a:latin typeface="+mn-ea"/>
              </a:rPr>
              <a:t>ServiceManager</a:t>
            </a:r>
            <a:r>
              <a:rPr lang="zh-CN" altLang="en-US" sz="2400" dirty="0">
                <a:latin typeface="+mn-ea"/>
              </a:rPr>
              <a:t>通过</a:t>
            </a:r>
            <a:r>
              <a:rPr lang="en-US" altLang="zh-CN" sz="2400" dirty="0">
                <a:latin typeface="+mn-ea"/>
              </a:rPr>
              <a:t>Binder</a:t>
            </a:r>
            <a:r>
              <a:rPr lang="zh-CN" altLang="en-US" sz="2400" dirty="0">
                <a:latin typeface="+mn-ea"/>
              </a:rPr>
              <a:t>驱动将</a:t>
            </a:r>
            <a:r>
              <a:rPr lang="en-US" altLang="zh-CN" sz="2400" dirty="0">
                <a:latin typeface="+mn-ea"/>
              </a:rPr>
              <a:t>Server</a:t>
            </a:r>
            <a:r>
              <a:rPr lang="zh-CN" altLang="en-US" sz="2400" dirty="0">
                <a:latin typeface="+mn-ea"/>
              </a:rPr>
              <a:t>信息反馈给</a:t>
            </a:r>
            <a:r>
              <a:rPr lang="en-US" altLang="zh-CN" sz="2400" dirty="0">
                <a:latin typeface="+mn-ea"/>
              </a:rPr>
              <a:t>Client</a:t>
            </a:r>
            <a:r>
              <a:rPr lang="zh-CN" altLang="en-US" sz="2400" dirty="0">
                <a:latin typeface="+mn-ea"/>
              </a:rPr>
              <a:t>的。它反馈的信息是</a:t>
            </a:r>
            <a:r>
              <a:rPr lang="en-US" altLang="zh-CN" sz="2400" dirty="0">
                <a:latin typeface="+mn-ea"/>
              </a:rPr>
              <a:t>Server</a:t>
            </a:r>
            <a:r>
              <a:rPr lang="zh-CN" altLang="en-US" sz="2400" dirty="0">
                <a:latin typeface="+mn-ea"/>
              </a:rPr>
              <a:t>对应的</a:t>
            </a:r>
            <a:r>
              <a:rPr lang="en-US" altLang="zh-CN" sz="2400" dirty="0">
                <a:latin typeface="+mn-ea"/>
              </a:rPr>
              <a:t>Binder</a:t>
            </a:r>
            <a:r>
              <a:rPr lang="zh-CN" altLang="en-US" sz="2400" dirty="0">
                <a:latin typeface="+mn-ea"/>
              </a:rPr>
              <a:t>实体的</a:t>
            </a:r>
            <a:r>
              <a:rPr lang="en-US" altLang="zh-CN" sz="2400" dirty="0">
                <a:latin typeface="+mn-ea"/>
              </a:rPr>
              <a:t>Binder</a:t>
            </a:r>
            <a:r>
              <a:rPr lang="zh-CN" altLang="en-US" sz="2400" dirty="0">
                <a:latin typeface="+mn-ea"/>
              </a:rPr>
              <a:t>引用信息。而</a:t>
            </a:r>
            <a:r>
              <a:rPr lang="en-US" altLang="zh-CN" sz="2400" dirty="0">
                <a:latin typeface="+mn-ea"/>
              </a:rPr>
              <a:t>Client</a:t>
            </a:r>
            <a:r>
              <a:rPr lang="zh-CN" altLang="en-US" sz="2400" dirty="0">
                <a:latin typeface="+mn-ea"/>
              </a:rPr>
              <a:t>在收到该</a:t>
            </a:r>
            <a:r>
              <a:rPr lang="en-US" altLang="zh-CN" sz="2400" dirty="0">
                <a:latin typeface="+mn-ea"/>
              </a:rPr>
              <a:t>Server</a:t>
            </a:r>
            <a:r>
              <a:rPr lang="zh-CN" altLang="en-US" sz="2400" dirty="0">
                <a:latin typeface="+mn-ea"/>
              </a:rPr>
              <a:t>的</a:t>
            </a:r>
            <a:r>
              <a:rPr lang="en-US" altLang="zh-CN" sz="2400" dirty="0">
                <a:latin typeface="+mn-ea"/>
              </a:rPr>
              <a:t>Binder</a:t>
            </a:r>
            <a:r>
              <a:rPr lang="zh-CN" altLang="en-US" sz="2400" dirty="0">
                <a:latin typeface="+mn-ea"/>
              </a:rPr>
              <a:t>引用信息之后，就根据该</a:t>
            </a:r>
            <a:r>
              <a:rPr lang="en-US" altLang="zh-CN" sz="2400" dirty="0">
                <a:latin typeface="+mn-ea"/>
              </a:rPr>
              <a:t>Binder</a:t>
            </a:r>
            <a:r>
              <a:rPr lang="zh-CN" altLang="en-US" sz="2400" dirty="0">
                <a:latin typeface="+mn-ea"/>
              </a:rPr>
              <a:t>引用信息创建一个</a:t>
            </a:r>
            <a:r>
              <a:rPr lang="en-US" altLang="zh-CN" sz="2400" dirty="0">
                <a:latin typeface="+mn-ea"/>
              </a:rPr>
              <a:t>Server</a:t>
            </a:r>
            <a:r>
              <a:rPr lang="zh-CN" altLang="en-US" sz="2400" dirty="0">
                <a:latin typeface="+mn-ea"/>
              </a:rPr>
              <a:t>对应的远程服务。这个远程服务就是</a:t>
            </a:r>
            <a:r>
              <a:rPr lang="en-US" altLang="zh-CN" sz="2400" dirty="0">
                <a:latin typeface="+mn-ea"/>
              </a:rPr>
              <a:t>Server</a:t>
            </a:r>
            <a:r>
              <a:rPr lang="zh-CN" altLang="en-US" sz="2400" dirty="0">
                <a:latin typeface="+mn-ea"/>
              </a:rPr>
              <a:t>的代理，</a:t>
            </a:r>
            <a:r>
              <a:rPr lang="en-US" altLang="zh-CN" sz="2400" dirty="0">
                <a:latin typeface="+mn-ea"/>
              </a:rPr>
              <a:t>Client</a:t>
            </a:r>
            <a:r>
              <a:rPr lang="zh-CN" altLang="en-US" sz="2400" dirty="0">
                <a:latin typeface="+mn-ea"/>
              </a:rPr>
              <a:t>通过调用该远程服务的接口，就相当于在调用</a:t>
            </a:r>
            <a:r>
              <a:rPr lang="en-US" altLang="zh-CN" sz="2400" dirty="0">
                <a:latin typeface="+mn-ea"/>
              </a:rPr>
              <a:t>Server</a:t>
            </a:r>
            <a:r>
              <a:rPr lang="zh-CN" altLang="en-US" sz="2400" dirty="0">
                <a:latin typeface="+mn-ea"/>
              </a:rPr>
              <a:t>的服务接口一样；因为</a:t>
            </a:r>
            <a:r>
              <a:rPr lang="en-US" altLang="zh-CN" sz="2400" dirty="0">
                <a:latin typeface="+mn-ea"/>
              </a:rPr>
              <a:t>Client</a:t>
            </a:r>
            <a:r>
              <a:rPr lang="zh-CN" altLang="en-US" sz="2400" dirty="0">
                <a:latin typeface="+mn-ea"/>
              </a:rPr>
              <a:t>调用该</a:t>
            </a:r>
            <a:r>
              <a:rPr lang="en-US" altLang="zh-CN" sz="2400" dirty="0">
                <a:latin typeface="+mn-ea"/>
              </a:rPr>
              <a:t>Server</a:t>
            </a:r>
            <a:r>
              <a:rPr lang="zh-CN" altLang="en-US" sz="2400" dirty="0">
                <a:latin typeface="+mn-ea"/>
              </a:rPr>
              <a:t>的远程服务接口时，该远程服务会对应的通过</a:t>
            </a:r>
            <a:r>
              <a:rPr lang="en-US" altLang="zh-CN" sz="2400" dirty="0">
                <a:latin typeface="+mn-ea"/>
              </a:rPr>
              <a:t>Binder</a:t>
            </a:r>
            <a:r>
              <a:rPr lang="zh-CN" altLang="en-US" sz="2400" dirty="0">
                <a:latin typeface="+mn-ea"/>
              </a:rPr>
              <a:t>驱动和真正的</a:t>
            </a:r>
            <a:r>
              <a:rPr lang="en-US" altLang="zh-CN" sz="2400" dirty="0">
                <a:latin typeface="+mn-ea"/>
              </a:rPr>
              <a:t>Server</a:t>
            </a:r>
            <a:r>
              <a:rPr lang="zh-CN" altLang="en-US" sz="2400" dirty="0">
                <a:latin typeface="+mn-ea"/>
              </a:rPr>
              <a:t>进行交互，从而执行相应的动作。</a:t>
            </a: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129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8853"/>
            <a:ext cx="10515600" cy="66181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Code for Proxy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6918"/>
            <a:ext cx="10515600" cy="5176911"/>
          </a:xfrm>
        </p:spPr>
        <p:txBody>
          <a:bodyPr>
            <a:noAutofit/>
          </a:bodyPr>
          <a:lstStyle/>
          <a:p>
            <a:pPr marL="180000" indent="0">
              <a:buNone/>
            </a:pPr>
            <a:r>
              <a:rPr lang="en-US" altLang="zh-CN" sz="2400" dirty="0" smtClean="0">
                <a:latin typeface="+mn-ea"/>
              </a:rPr>
              <a:t>C++</a:t>
            </a:r>
            <a:endParaRPr lang="en-US" altLang="zh-CN" sz="2400" dirty="0">
              <a:latin typeface="+mn-ea"/>
            </a:endParaRPr>
          </a:p>
          <a:p>
            <a:pPr marL="180000" indent="0">
              <a:buNone/>
            </a:pPr>
            <a:r>
              <a:rPr lang="en-US" altLang="zh-CN" sz="2400" dirty="0" smtClean="0">
                <a:latin typeface="+mn-ea"/>
              </a:rPr>
              <a:t>C#</a:t>
            </a:r>
          </a:p>
          <a:p>
            <a:pPr marL="180000" indent="0">
              <a:buNone/>
            </a:pPr>
            <a:r>
              <a:rPr lang="en-US" altLang="zh-CN" sz="2400" dirty="0">
                <a:latin typeface="+mn-ea"/>
              </a:rPr>
              <a:t>Java</a:t>
            </a:r>
            <a:endParaRPr lang="en-US" altLang="zh-CN" sz="2400" dirty="0" smtClean="0">
              <a:latin typeface="+mn-ea"/>
            </a:endParaRPr>
          </a:p>
          <a:p>
            <a:pPr marL="180000" indent="0">
              <a:buNone/>
            </a:pPr>
            <a:r>
              <a:rPr lang="zh-CN" altLang="en-US" sz="2400" dirty="0" smtClean="0">
                <a:latin typeface="+mn-ea"/>
              </a:rPr>
              <a:t>参见</a:t>
            </a:r>
            <a:r>
              <a:rPr lang="en-US" altLang="zh-CN" sz="2400" dirty="0" smtClean="0">
                <a:latin typeface="+mn-ea"/>
              </a:rPr>
              <a:t>wiki</a:t>
            </a:r>
          </a:p>
        </p:txBody>
      </p:sp>
    </p:spTree>
    <p:extLst>
      <p:ext uri="{BB962C8B-B14F-4D97-AF65-F5344CB8AC3E}">
        <p14:creationId xmlns:p14="http://schemas.microsoft.com/office/powerpoint/2010/main" val="7693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en.wikipedia.org/wiki/Proxy_pattern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http://www.netobjectivestest.com/PatternRepository//</a:t>
            </a:r>
            <a:r>
              <a:rPr lang="en-US" altLang="zh-CN" dirty="0" smtClean="0">
                <a:hlinkClick r:id="rId3"/>
              </a:rPr>
              <a:t>index.php?title=AdapterVersusProxyVersusFacadePatternComparison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www.lepus.org.uk/ref/companion/Proxy.xml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http://www.javaworld.com/article/2074068/learn-java/take-control-with-the-proxy-design-pattern.html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0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代理模式</a:t>
            </a:r>
            <a:r>
              <a:rPr lang="en-US" altLang="zh-CN" dirty="0" smtClean="0"/>
              <a:t>(Proxy Pattern)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代理模式是程序设计中的一种设计模式。</a:t>
            </a:r>
            <a:endParaRPr lang="en-US" altLang="zh-CN" dirty="0" smtClean="0"/>
          </a:p>
          <a:p>
            <a:r>
              <a:rPr lang="zh-CN" altLang="en-US" dirty="0"/>
              <a:t>所谓代理</a:t>
            </a:r>
            <a:r>
              <a:rPr lang="zh-CN" altLang="en-US" dirty="0" smtClean="0"/>
              <a:t>这是指一个类可以作为其他东西的接口。代理可以做任何东西的接口：网络连接，存储器中的大对象，文件或其他昂贵或无法复制的资源。</a:t>
            </a:r>
            <a:endParaRPr lang="en-US" altLang="zh-CN" dirty="0" smtClean="0"/>
          </a:p>
          <a:p>
            <a:r>
              <a:rPr lang="zh-CN" altLang="en-US" dirty="0"/>
              <a:t>著名的代理模式例子为</a:t>
            </a:r>
            <a:r>
              <a:rPr lang="zh-CN" altLang="en-US" dirty="0">
                <a:hlinkClick r:id="rId2" tooltip="引用计数"/>
              </a:rPr>
              <a:t>引用计数</a:t>
            </a:r>
            <a:r>
              <a:rPr lang="zh-CN" altLang="en-US" dirty="0"/>
              <a:t>（</a:t>
            </a:r>
            <a:r>
              <a:rPr lang="zh-CN" altLang="en-US" dirty="0">
                <a:hlinkClick r:id="rId3" tooltip="英语"/>
              </a:rPr>
              <a:t>英语</a:t>
            </a:r>
            <a:r>
              <a:rPr lang="zh-CN" altLang="en-US" dirty="0"/>
              <a:t>：</a:t>
            </a:r>
            <a:r>
              <a:rPr lang="en-US" altLang="zh-CN" dirty="0"/>
              <a:t>reference counting</a:t>
            </a:r>
            <a:r>
              <a:rPr lang="zh-CN" altLang="en-US" dirty="0"/>
              <a:t>）指针对象。</a:t>
            </a:r>
          </a:p>
          <a:p>
            <a:r>
              <a:rPr lang="zh-CN" altLang="en-US" dirty="0"/>
              <a:t>当一个复杂对象的多份副本须存在时，代理模式可以结合</a:t>
            </a:r>
            <a:r>
              <a:rPr lang="zh-CN" altLang="en-US" dirty="0">
                <a:hlinkClick r:id="rId4" tooltip="享元模式"/>
              </a:rPr>
              <a:t>享元模式</a:t>
            </a:r>
            <a:r>
              <a:rPr lang="zh-CN" altLang="en-US" dirty="0"/>
              <a:t>以减少存储器用量。典型作法是创建一个复杂对象及多个代理者，每个代理者会引用到原本的复杂对象。而作用在代理者的运算会转送到原本对象。一旦所有的代理者都不存在时，复杂对象会被移除。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66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代理模式</a:t>
            </a:r>
            <a:r>
              <a:rPr lang="en-US" altLang="zh-CN" dirty="0" smtClean="0"/>
              <a:t>(Proxy Pattern)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809" y="1861145"/>
            <a:ext cx="6385240" cy="415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419600" cy="2019011"/>
          </a:xfrm>
        </p:spPr>
        <p:txBody>
          <a:bodyPr/>
          <a:lstStyle/>
          <a:p>
            <a:r>
              <a:rPr lang="zh-CN" altLang="en-US" dirty="0" smtClean="0"/>
              <a:t>远程代理</a:t>
            </a:r>
            <a:r>
              <a:rPr lang="en-US" altLang="zh-CN" dirty="0" smtClean="0"/>
              <a:t>(Remote Proxy)</a:t>
            </a:r>
          </a:p>
          <a:p>
            <a:r>
              <a:rPr lang="zh-CN" altLang="en-US" dirty="0"/>
              <a:t>虚拟</a:t>
            </a:r>
            <a:r>
              <a:rPr lang="zh-CN" altLang="en-US" dirty="0" smtClean="0"/>
              <a:t>代理</a:t>
            </a:r>
            <a:r>
              <a:rPr lang="en-US" altLang="zh-CN" dirty="0" smtClean="0"/>
              <a:t>(Virtual Proxy)</a:t>
            </a:r>
          </a:p>
          <a:p>
            <a:r>
              <a:rPr lang="zh-CN" altLang="en-US" dirty="0"/>
              <a:t>保护</a:t>
            </a:r>
            <a:r>
              <a:rPr lang="zh-CN" altLang="en-US" dirty="0" smtClean="0"/>
              <a:t>代理</a:t>
            </a:r>
            <a:r>
              <a:rPr lang="en-US" altLang="zh-CN" dirty="0" smtClean="0"/>
              <a:t>(Protection Proxy)</a:t>
            </a:r>
          </a:p>
          <a:p>
            <a:r>
              <a:rPr lang="zh-CN" altLang="en-US" dirty="0"/>
              <a:t>动态</a:t>
            </a:r>
            <a:r>
              <a:rPr lang="zh-CN" altLang="en-US" dirty="0" smtClean="0"/>
              <a:t>代理</a:t>
            </a:r>
            <a:r>
              <a:rPr lang="en-US" altLang="zh-CN" dirty="0" smtClean="0"/>
              <a:t>(Dynamic Proxy)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2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远程代理</a:t>
            </a:r>
            <a:r>
              <a:rPr lang="en-US" altLang="zh-CN" dirty="0" smtClean="0"/>
              <a:t>(Remote Proxy)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远程代理负责与远程</a:t>
            </a:r>
            <a:r>
              <a:rPr lang="en-US" altLang="zh-CN" dirty="0"/>
              <a:t>JVM</a:t>
            </a:r>
            <a:r>
              <a:rPr lang="zh-CN" altLang="en-US" dirty="0"/>
              <a:t>通信，以实现本地调用者与远程被调用者之间的正常</a:t>
            </a:r>
            <a:r>
              <a:rPr lang="zh-CN" altLang="en-US" dirty="0" smtClean="0"/>
              <a:t>交互。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RMI</a:t>
            </a:r>
            <a:r>
              <a:rPr lang="zh-CN" altLang="en-US" dirty="0" smtClean="0"/>
              <a:t>实现远程代理。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例如，</a:t>
            </a:r>
            <a:r>
              <a:rPr lang="en-US" altLang="zh-CN" dirty="0" smtClean="0"/>
              <a:t>ATM</a:t>
            </a:r>
            <a:r>
              <a:rPr lang="zh-CN" altLang="en-US" dirty="0" smtClean="0"/>
              <a:t>机就是远程代理。它代理了在银行数据库中的信息。用户使用</a:t>
            </a:r>
            <a:r>
              <a:rPr lang="en-US" altLang="zh-CN" dirty="0" smtClean="0"/>
              <a:t>ATM</a:t>
            </a:r>
            <a:r>
              <a:rPr lang="zh-CN" altLang="en-US" dirty="0" smtClean="0"/>
              <a:t>机进行账户的相关操作，实际上操作的是远程数据库中的信息，本地只是显示了操作的结果。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35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远程代理</a:t>
            </a:r>
            <a:r>
              <a:rPr lang="en-US" altLang="zh-CN" dirty="0" smtClean="0"/>
              <a:t>(Remote Proxy)</a:t>
            </a:r>
            <a:endParaRPr lang="zh-CN" altLang="en-US" dirty="0"/>
          </a:p>
        </p:txBody>
      </p:sp>
      <p:pic>
        <p:nvPicPr>
          <p:cNvPr id="2050" name="Picture 2" descr="http://images.cnitblog.com/blog/610080/201410/04220300503315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77" y="1690688"/>
            <a:ext cx="8834106" cy="461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79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远程代理</a:t>
            </a:r>
            <a:r>
              <a:rPr lang="en-US" altLang="zh-CN" dirty="0" smtClean="0"/>
              <a:t>(Remote Proxy)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3046" y="1730720"/>
            <a:ext cx="1105720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解释一下，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Stub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是“桩”也有人称之为“存根”，代表了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Server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对象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Skeleton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是“骨架”（不知道为什么叫“桩”和“骨架”，当然，也没必要知道），代表了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Client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Stub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明明在客户那边，为什么不是客户的代理而是服务的代理？因为客户是要与服务器交互，现在服务在远程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JVM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中，无法交互，所以用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Stub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来代表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Server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，调用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Stub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就等同于调用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Server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（内部通信机制对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Client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透明，对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Client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来说，调用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Stub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和直接调用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Server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没什么区别，而这正是代理模式的优点之一）</a:t>
            </a: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具体流程是这样的：</a:t>
            </a:r>
          </a:p>
          <a:p>
            <a:pPr>
              <a:buFont typeface="+mj-lt"/>
              <a:buAutoNum type="arabicPeriod"/>
            </a:pP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Client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向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Stub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发送方法调用请求（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Client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以为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Stub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就是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Server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  <a:p>
            <a:pPr>
              <a:buFont typeface="+mj-lt"/>
              <a:buAutoNum type="arabicPeriod"/>
            </a:pP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Stub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接到请求，通过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Socket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与服务端的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Skeleton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通信，把调用请求传递给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Skeleton</a:t>
            </a:r>
          </a:p>
          <a:p>
            <a:pPr>
              <a:buFont typeface="+mj-lt"/>
              <a:buAutoNum type="arabicPeriod"/>
            </a:pP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Skeleton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接到请求，调用本地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Server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（听起来有点奇怪，这里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Server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相当于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  <a:p>
            <a:pPr>
              <a:buFont typeface="+mj-lt"/>
              <a:buAutoNum type="arabicPeriod"/>
            </a:pP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Server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作出对应动作，把结果返回给调用者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Skeleton</a:t>
            </a:r>
          </a:p>
          <a:p>
            <a:pPr>
              <a:buFont typeface="+mj-lt"/>
              <a:buAutoNum type="arabicPeriod"/>
            </a:pP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Skeleton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接到结果之后通过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Socket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发送给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Stub</a:t>
            </a:r>
          </a:p>
          <a:p>
            <a:pPr>
              <a:buFont typeface="+mj-lt"/>
              <a:buAutoNum type="arabicPeriod"/>
            </a:pP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Stub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把结果传递给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Client</a:t>
            </a:r>
          </a:p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P.S.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步与第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步都需要通过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Socket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通信，相互传递的东西都必须在发送前序列化，接收后反序列化，这也就解释了为什么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Server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方法返回值都必须是可序列化的</a:t>
            </a:r>
            <a:endParaRPr lang="zh-CN" altLang="en-US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008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</a:t>
            </a:r>
            <a:r>
              <a:rPr lang="zh-CN" altLang="en-US" dirty="0" smtClean="0"/>
              <a:t>代理</a:t>
            </a:r>
            <a:r>
              <a:rPr lang="en-US" altLang="zh-CN" dirty="0" smtClean="0"/>
              <a:t>(Virtual Proxy)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用来代替巨大对象，确保它在需要的时候才被</a:t>
            </a:r>
            <a:r>
              <a:rPr lang="zh-CN" altLang="en-US" dirty="0" smtClean="0"/>
              <a:t>创建。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例如，加载网络图片。一般都会先显示一个默认图片或者文案，待图片下载完成，再将图片刷新到要显示的位置。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52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保护</a:t>
            </a:r>
            <a:r>
              <a:rPr lang="zh-CN" altLang="en-US" dirty="0" smtClean="0"/>
              <a:t>代理</a:t>
            </a:r>
            <a:r>
              <a:rPr lang="en-US" altLang="zh-CN" dirty="0" smtClean="0"/>
              <a:t>(Protection Proxy)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给被调用者提供访问控制，确认调用者的</a:t>
            </a:r>
            <a:r>
              <a:rPr lang="zh-CN" altLang="en-US" dirty="0" smtClean="0"/>
              <a:t>权限。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例如，被访问对象增加权限控制。提供</a:t>
            </a:r>
            <a:r>
              <a:rPr lang="zh-CN" altLang="en-US" dirty="0"/>
              <a:t>某些级别的保护，根据客户的权限和决定客户可否访问哪些特定的方法，所以保护代理可能只提供给客户部分接口。 </a:t>
            </a:r>
          </a:p>
        </p:txBody>
      </p:sp>
    </p:spTree>
    <p:extLst>
      <p:ext uri="{BB962C8B-B14F-4D97-AF65-F5344CB8AC3E}">
        <p14:creationId xmlns:p14="http://schemas.microsoft.com/office/powerpoint/2010/main" val="219550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956</Words>
  <Application>Microsoft Office PowerPoint</Application>
  <PresentationFormat>宽屏</PresentationFormat>
  <Paragraphs>57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Microsoft YaHei</vt:lpstr>
      <vt:lpstr>Arial</vt:lpstr>
      <vt:lpstr>Calibri</vt:lpstr>
      <vt:lpstr>Calibri Light</vt:lpstr>
      <vt:lpstr>Office 主题</vt:lpstr>
      <vt:lpstr>代理模式 Proxy Pattern</vt:lpstr>
      <vt:lpstr>代理模式(Proxy Pattern)介绍</vt:lpstr>
      <vt:lpstr>代理模式(Proxy Pattern)介绍</vt:lpstr>
      <vt:lpstr>分类</vt:lpstr>
      <vt:lpstr>远程代理(Remote Proxy)</vt:lpstr>
      <vt:lpstr>远程代理(Remote Proxy)</vt:lpstr>
      <vt:lpstr>远程代理(Remote Proxy)</vt:lpstr>
      <vt:lpstr>虚拟代理(Virtual Proxy)</vt:lpstr>
      <vt:lpstr>保护代理(Protection Proxy)</vt:lpstr>
      <vt:lpstr>动态代理(Dynamic Proxy)</vt:lpstr>
      <vt:lpstr>动态代理(Dynamic Proxy)</vt:lpstr>
      <vt:lpstr>其他代理类型</vt:lpstr>
      <vt:lpstr>Proxy Pattern in Android</vt:lpstr>
      <vt:lpstr>Code for Proxy Pattern</vt:lpstr>
      <vt:lpstr>参考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Proxy Pattern</dc:title>
  <dc:creator>李玮</dc:creator>
  <cp:lastModifiedBy>侯生勇</cp:lastModifiedBy>
  <cp:revision>26</cp:revision>
  <dcterms:created xsi:type="dcterms:W3CDTF">2015-10-27T10:37:39Z</dcterms:created>
  <dcterms:modified xsi:type="dcterms:W3CDTF">2015-10-28T06:17:02Z</dcterms:modified>
</cp:coreProperties>
</file>