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4FF518-6F4C-4D8C-B2A4-CDC4F417DF9B}" type="datetimeFigureOut">
              <a:rPr lang="en-NG" smtClean="0"/>
              <a:t>20/11/2024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9106547-4DC5-4995-8FC2-FBF7B4533213}" type="slidenum">
              <a:rPr lang="en-NG" smtClean="0"/>
              <a:t>‹#›</a:t>
            </a:fld>
            <a:endParaRPr lang="en-N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24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FF518-6F4C-4D8C-B2A4-CDC4F417DF9B}" type="datetimeFigureOut">
              <a:rPr lang="en-NG" smtClean="0"/>
              <a:t>20/11/2024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54443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FF518-6F4C-4D8C-B2A4-CDC4F417DF9B}" type="datetimeFigureOut">
              <a:rPr lang="en-NG" smtClean="0"/>
              <a:t>20/11/2024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4106476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FF518-6F4C-4D8C-B2A4-CDC4F417DF9B}" type="datetimeFigureOut">
              <a:rPr lang="en-NG" smtClean="0"/>
              <a:t>20/11/2024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3227312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FF518-6F4C-4D8C-B2A4-CDC4F417DF9B}" type="datetimeFigureOut">
              <a:rPr lang="en-NG" smtClean="0"/>
              <a:t>20/11/2024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9106547-4DC5-4995-8FC2-FBF7B4533213}" type="slidenum">
              <a:rPr lang="en-NG" smtClean="0"/>
              <a:t>‹#›</a:t>
            </a:fld>
            <a:endParaRPr lang="en-N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700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4FF518-6F4C-4D8C-B2A4-CDC4F417DF9B}" type="datetimeFigureOut">
              <a:rPr lang="en-NG" smtClean="0"/>
              <a:t>20/11/2024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28190386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4FF518-6F4C-4D8C-B2A4-CDC4F417DF9B}" type="datetimeFigureOut">
              <a:rPr lang="en-NG" smtClean="0"/>
              <a:t>20/11/2024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3209108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4FF518-6F4C-4D8C-B2A4-CDC4F417DF9B}" type="datetimeFigureOut">
              <a:rPr lang="en-NG" smtClean="0"/>
              <a:t>20/11/2024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15354475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4FF518-6F4C-4D8C-B2A4-CDC4F417DF9B}" type="datetimeFigureOut">
              <a:rPr lang="en-NG" smtClean="0"/>
              <a:t>20/11/2024</a:t>
            </a:fld>
            <a:endParaRPr lang="en-N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G"/>
          </a:p>
        </p:txBody>
      </p:sp>
      <p:sp>
        <p:nvSpPr>
          <p:cNvPr id="9" name="Slide Number Placeholder 8"/>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606017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4FF518-6F4C-4D8C-B2A4-CDC4F417DF9B}" type="datetimeFigureOut">
              <a:rPr lang="en-NG" smtClean="0"/>
              <a:t>20/11/2024</a:t>
            </a:fld>
            <a:endParaRPr lang="en-N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106547-4DC5-4995-8FC2-FBF7B4533213}" type="slidenum">
              <a:rPr lang="en-NG" smtClean="0"/>
              <a:t>‹#›</a:t>
            </a:fld>
            <a:endParaRPr lang="en-NG"/>
          </a:p>
        </p:txBody>
      </p:sp>
    </p:spTree>
    <p:extLst>
      <p:ext uri="{BB962C8B-B14F-4D97-AF65-F5344CB8AC3E}">
        <p14:creationId xmlns:p14="http://schemas.microsoft.com/office/powerpoint/2010/main" val="2804080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4FF518-6F4C-4D8C-B2A4-CDC4F417DF9B}" type="datetimeFigureOut">
              <a:rPr lang="en-NG" smtClean="0"/>
              <a:t>20/11/2024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49106547-4DC5-4995-8FC2-FBF7B4533213}" type="slidenum">
              <a:rPr lang="en-NG" smtClean="0"/>
              <a:t>‹#›</a:t>
            </a:fld>
            <a:endParaRPr lang="en-NG"/>
          </a:p>
        </p:txBody>
      </p:sp>
    </p:spTree>
    <p:extLst>
      <p:ext uri="{BB962C8B-B14F-4D97-AF65-F5344CB8AC3E}">
        <p14:creationId xmlns:p14="http://schemas.microsoft.com/office/powerpoint/2010/main" val="2033928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4FF518-6F4C-4D8C-B2A4-CDC4F417DF9B}" type="datetimeFigureOut">
              <a:rPr lang="en-NG" smtClean="0"/>
              <a:t>20/11/2024</a:t>
            </a:fld>
            <a:endParaRPr lang="en-N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106547-4DC5-4995-8FC2-FBF7B4533213}" type="slidenum">
              <a:rPr lang="en-NG" smtClean="0"/>
              <a:t>‹#›</a:t>
            </a:fld>
            <a:endParaRPr lang="en-N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83290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754232"/>
          </a:xfrm>
        </p:spPr>
        <p:txBody>
          <a:bodyPr>
            <a:normAutofit fontScale="90000"/>
          </a:bodyPr>
          <a:lstStyle/>
          <a:p>
            <a:pPr marL="91440" lvl="0" indent="-91440" algn="ctr">
              <a:lnSpc>
                <a:spcPct val="90000"/>
              </a:lnSpc>
              <a:spcBef>
                <a:spcPts val="1200"/>
              </a:spcBef>
              <a:spcAft>
                <a:spcPts val="200"/>
              </a:spcAft>
            </a:pPr>
            <a:r>
              <a:rPr lang="en-US" sz="3200" spc="0" dirty="0">
                <a:solidFill>
                  <a:prstClr val="black">
                    <a:lumMod val="75000"/>
                    <a:lumOff val="25000"/>
                  </a:prstClr>
                </a:solidFill>
                <a:latin typeface="Calibri" panose="020F0502020204030204"/>
                <a:ea typeface="+mn-ea"/>
                <a:cs typeface="+mn-cs"/>
              </a:rPr>
              <a:t>Capstone Project</a:t>
            </a:r>
            <a:r>
              <a:rPr lang="en-US" sz="3200" spc="0" dirty="0" smtClean="0">
                <a:solidFill>
                  <a:prstClr val="black">
                    <a:lumMod val="75000"/>
                    <a:lumOff val="25000"/>
                  </a:prstClr>
                </a:solidFill>
                <a:latin typeface="Calibri" panose="020F0502020204030204"/>
                <a:ea typeface="+mn-ea"/>
                <a:cs typeface="+mn-cs"/>
              </a:rPr>
              <a:t>:</a:t>
            </a:r>
            <a:br>
              <a:rPr lang="en-US" sz="3200" spc="0" dirty="0" smtClean="0">
                <a:solidFill>
                  <a:prstClr val="black">
                    <a:lumMod val="75000"/>
                    <a:lumOff val="25000"/>
                  </a:prstClr>
                </a:solidFill>
                <a:latin typeface="Calibri" panose="020F0502020204030204"/>
                <a:ea typeface="+mn-ea"/>
                <a:cs typeface="+mn-cs"/>
              </a:rPr>
            </a:br>
            <a:r>
              <a:rPr lang="en-US" sz="3200" spc="0" dirty="0" smtClean="0">
                <a:solidFill>
                  <a:prstClr val="black">
                    <a:lumMod val="75000"/>
                    <a:lumOff val="25000"/>
                  </a:prstClr>
                </a:solidFill>
                <a:latin typeface="Calibri" panose="020F0502020204030204"/>
                <a:ea typeface="+mn-ea"/>
                <a:cs typeface="+mn-cs"/>
              </a:rPr>
              <a:t> </a:t>
            </a:r>
            <a:br>
              <a:rPr lang="en-US" sz="3200" spc="0" dirty="0" smtClean="0">
                <a:solidFill>
                  <a:prstClr val="black">
                    <a:lumMod val="75000"/>
                    <a:lumOff val="25000"/>
                  </a:prstClr>
                </a:solidFill>
                <a:latin typeface="Calibri" panose="020F0502020204030204"/>
                <a:ea typeface="+mn-ea"/>
                <a:cs typeface="+mn-cs"/>
              </a:rPr>
            </a:br>
            <a:r>
              <a:rPr lang="en-US" sz="3200" spc="0" dirty="0" smtClean="0">
                <a:solidFill>
                  <a:prstClr val="black">
                    <a:lumMod val="75000"/>
                    <a:lumOff val="25000"/>
                  </a:prstClr>
                </a:solidFill>
                <a:latin typeface="Calibri" panose="020F0502020204030204"/>
                <a:ea typeface="+mn-ea"/>
                <a:cs typeface="+mn-cs"/>
              </a:rPr>
              <a:t>Predictive </a:t>
            </a:r>
            <a:r>
              <a:rPr lang="en-US" sz="3200" spc="0" dirty="0">
                <a:solidFill>
                  <a:prstClr val="black">
                    <a:lumMod val="75000"/>
                    <a:lumOff val="25000"/>
                  </a:prstClr>
                </a:solidFill>
                <a:latin typeface="Calibri" panose="020F0502020204030204"/>
                <a:ea typeface="+mn-ea"/>
                <a:cs typeface="+mn-cs"/>
              </a:rPr>
              <a:t>Modelling for COVID-19 in </a:t>
            </a:r>
            <a:r>
              <a:rPr lang="en-US" sz="3200" spc="0" dirty="0" smtClean="0">
                <a:solidFill>
                  <a:prstClr val="black">
                    <a:lumMod val="75000"/>
                    <a:lumOff val="25000"/>
                  </a:prstClr>
                </a:solidFill>
                <a:latin typeface="Calibri" panose="020F0502020204030204"/>
                <a:ea typeface="+mn-ea"/>
                <a:cs typeface="+mn-cs"/>
              </a:rPr>
              <a:t>Public Health</a:t>
            </a:r>
            <a:r>
              <a:rPr lang="en-US" sz="2000" spc="0" dirty="0">
                <a:solidFill>
                  <a:prstClr val="black">
                    <a:lumMod val="75000"/>
                    <a:lumOff val="25000"/>
                  </a:prstClr>
                </a:solidFill>
                <a:latin typeface="Calibri" panose="020F0502020204030204"/>
                <a:ea typeface="+mn-ea"/>
                <a:cs typeface="+mn-cs"/>
              </a:rPr>
              <a:t/>
            </a:r>
            <a:br>
              <a:rPr lang="en-US" sz="2000" spc="0" dirty="0">
                <a:solidFill>
                  <a:prstClr val="black">
                    <a:lumMod val="75000"/>
                    <a:lumOff val="25000"/>
                  </a:prstClr>
                </a:solidFill>
                <a:latin typeface="Calibri" panose="020F0502020204030204"/>
                <a:ea typeface="+mn-ea"/>
                <a:cs typeface="+mn-cs"/>
              </a:rPr>
            </a:br>
            <a:endParaRPr lang="en-US" dirty="0"/>
          </a:p>
        </p:txBody>
      </p:sp>
      <p:sp>
        <p:nvSpPr>
          <p:cNvPr id="9" name="Content Placeholder 8"/>
          <p:cNvSpPr>
            <a:spLocks noGrp="1"/>
          </p:cNvSpPr>
          <p:nvPr>
            <p:ph idx="1"/>
          </p:nvPr>
        </p:nvSpPr>
        <p:spPr/>
        <p:txBody>
          <a:bodyPr>
            <a:normAutofit lnSpcReduction="10000"/>
          </a:bodyPr>
          <a:lstStyle/>
          <a:p>
            <a:pPr algn="ctr"/>
            <a:r>
              <a:rPr lang="en-US" sz="3200" dirty="0" smtClean="0"/>
              <a:t>Presented</a:t>
            </a:r>
          </a:p>
          <a:p>
            <a:pPr algn="ctr"/>
            <a:r>
              <a:rPr lang="en-US" sz="3200" dirty="0" smtClean="0"/>
              <a:t> by </a:t>
            </a:r>
          </a:p>
          <a:p>
            <a:pPr algn="ctr"/>
            <a:r>
              <a:rPr lang="en-US" sz="3200" dirty="0" smtClean="0"/>
              <a:t>Amos James</a:t>
            </a:r>
          </a:p>
          <a:p>
            <a:pPr algn="ctr"/>
            <a:r>
              <a:rPr lang="en-US" sz="3200" dirty="0" smtClean="0"/>
              <a:t>FE/23/72671845</a:t>
            </a:r>
          </a:p>
          <a:p>
            <a:r>
              <a:rPr lang="en-US" sz="3200" dirty="0" smtClean="0"/>
              <a:t>Cohort 2 </a:t>
            </a:r>
          </a:p>
          <a:p>
            <a:r>
              <a:rPr lang="en-US" sz="3200" dirty="0" smtClean="0"/>
              <a:t>Data Science</a:t>
            </a:r>
          </a:p>
          <a:p>
            <a:r>
              <a:rPr lang="en-US" sz="3200" dirty="0" smtClean="0"/>
              <a:t>PLATEAU STATE</a:t>
            </a:r>
            <a:endParaRPr lang="en-US" sz="3200" dirty="0"/>
          </a:p>
        </p:txBody>
      </p:sp>
    </p:spTree>
    <p:extLst>
      <p:ext uri="{BB962C8B-B14F-4D97-AF65-F5344CB8AC3E}">
        <p14:creationId xmlns:p14="http://schemas.microsoft.com/office/powerpoint/2010/main" val="7036279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mosj\AppData\Local\Microsoft\Windows\INetCache\Content.MSO\FE83591B.tmp">
            <a:extLst>
              <a:ext uri="{FF2B5EF4-FFF2-40B4-BE49-F238E27FC236}">
                <a16:creationId xmlns:a16="http://schemas.microsoft.com/office/drawing/2014/main" id="{FA678EA5-E3F8-4F94-BFC9-245428620A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60020"/>
            <a:ext cx="11841479" cy="6697980"/>
          </a:xfrm>
          <a:prstGeom prst="rect">
            <a:avLst/>
          </a:prstGeom>
          <a:noFill/>
          <a:ln>
            <a:noFill/>
          </a:ln>
        </p:spPr>
      </p:pic>
    </p:spTree>
    <p:extLst>
      <p:ext uri="{BB962C8B-B14F-4D97-AF65-F5344CB8AC3E}">
        <p14:creationId xmlns:p14="http://schemas.microsoft.com/office/powerpoint/2010/main" val="1348532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mosj\AppData\Local\Microsoft\Windows\INetCache\Content.MSO\5B9B0486.tmp">
            <a:extLst>
              <a:ext uri="{FF2B5EF4-FFF2-40B4-BE49-F238E27FC236}">
                <a16:creationId xmlns:a16="http://schemas.microsoft.com/office/drawing/2014/main" id="{70BA11B2-2AA3-4704-A760-B4D61369BC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Tree>
    <p:extLst>
      <p:ext uri="{BB962C8B-B14F-4D97-AF65-F5344CB8AC3E}">
        <p14:creationId xmlns:p14="http://schemas.microsoft.com/office/powerpoint/2010/main" val="4288425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mosj\AppData\Local\Microsoft\Windows\INetCache\Content.MSO\E5195E10.tmp">
            <a:extLst>
              <a:ext uri="{FF2B5EF4-FFF2-40B4-BE49-F238E27FC236}">
                <a16:creationId xmlns:a16="http://schemas.microsoft.com/office/drawing/2014/main" id="{81E15895-48EB-4A39-96E6-B9EC50127A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70160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mosj\AppData\Local\Microsoft\Windows\INetCache\Content.MSO\5472D6CA.tmp">
            <a:extLst>
              <a:ext uri="{FF2B5EF4-FFF2-40B4-BE49-F238E27FC236}">
                <a16:creationId xmlns:a16="http://schemas.microsoft.com/office/drawing/2014/main" id="{601940E3-756E-47B8-A362-9ED664F33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660637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F9684-425A-42FC-AE0D-0310BC31F53E}"/>
              </a:ext>
            </a:extLst>
          </p:cNvPr>
          <p:cNvSpPr txBox="1"/>
          <p:nvPr/>
        </p:nvSpPr>
        <p:spPr>
          <a:xfrm>
            <a:off x="457200" y="567447"/>
            <a:ext cx="11452860" cy="5321778"/>
          </a:xfrm>
          <a:prstGeom prst="rect">
            <a:avLst/>
          </a:prstGeom>
          <a:noFill/>
        </p:spPr>
        <p:txBody>
          <a:bodyPr wrap="square">
            <a:spAutoFit/>
          </a:bodyPr>
          <a:lstStyle/>
          <a:p>
            <a:pPr algn="just">
              <a:lnSpc>
                <a:spcPct val="107000"/>
              </a:lnSpc>
              <a:spcAft>
                <a:spcPts val="8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Next Steps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Address missing or inconsistent values.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Train predictive models using a portion of the data.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Test and refine models for better accuracy.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Extract actionable insights from results.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This report outlines the groundwork for understanding and combating COVID-19, combining historical analysis with predictive modeling to aid public health decisions.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9261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1AE9E3-2F09-4694-A17A-CF2DD783F21D}"/>
              </a:ext>
            </a:extLst>
          </p:cNvPr>
          <p:cNvSpPr txBox="1"/>
          <p:nvPr/>
        </p:nvSpPr>
        <p:spPr>
          <a:xfrm>
            <a:off x="510540" y="907921"/>
            <a:ext cx="11681460" cy="3960123"/>
          </a:xfrm>
          <a:prstGeom prst="rect">
            <a:avLst/>
          </a:prstGeom>
          <a:noFill/>
        </p:spPr>
        <p:txBody>
          <a:bodyPr wrap="square">
            <a:spAutoFit/>
          </a:bodyPr>
          <a:lstStyle/>
          <a:p>
            <a:pPr algn="ctr">
              <a:lnSpc>
                <a:spcPct val="107000"/>
              </a:lnSpc>
              <a:spcAft>
                <a:spcPts val="8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COVID-19 Pandemic Analysis Report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This project investigates the spread of the COVID-19 pandemic by analyzing data on cases, deaths, and recoveries across different regions and countries. The primary objectives are to understand the progression of the pandemic, visualize trends, and predict future outcomes using machine learning techniques.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5624951"/>
      </p:ext>
    </p:extLst>
  </p:cSld>
  <p:clrMapOvr>
    <a:masterClrMapping/>
  </p:clrMapOvr>
  <mc:AlternateContent xmlns:mc="http://schemas.openxmlformats.org/markup-compatibility/2006">
    <mc:Choice xmlns:p14="http://schemas.microsoft.com/office/powerpoint/2010/main" Requires="p14">
      <p:transition spd="slow" p14:dur="1600" advClick="0" advTm="4000">
        <p14:prism isInverted="1"/>
      </p:transition>
    </mc:Choice>
    <mc:Fallback>
      <p:transition spd="slow" advClick="0" advTm="4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579D4-155C-46F7-9761-6844AFBFF909}"/>
              </a:ext>
            </a:extLst>
          </p:cNvPr>
          <p:cNvSpPr txBox="1"/>
          <p:nvPr/>
        </p:nvSpPr>
        <p:spPr>
          <a:xfrm>
            <a:off x="323850" y="788743"/>
            <a:ext cx="11544300" cy="4629152"/>
          </a:xfrm>
          <a:prstGeom prst="rect">
            <a:avLst/>
          </a:prstGeom>
          <a:noFill/>
        </p:spPr>
        <p:txBody>
          <a:bodyPr wrap="square">
            <a:spAutoFit/>
          </a:bodyPr>
          <a:lstStyle/>
          <a:p>
            <a:pPr>
              <a:lnSpc>
                <a:spcPct val="107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Project Goals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Understand Spread</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Examine how COVID-19 propagated over time globally and regionally.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Data Analysis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Assess cumulative data for confirmed cases, deaths, and recoveries.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Data Visualization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Highlight patterns in the distribution of cases, recoveries, and deaths.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Prediction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Employ machine-learning models to forecast future trends, including potential increases in cases and deaths.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2374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62667-2F79-4E6F-A392-42076ACE4EC3}"/>
              </a:ext>
            </a:extLst>
          </p:cNvPr>
          <p:cNvSpPr txBox="1"/>
          <p:nvPr/>
        </p:nvSpPr>
        <p:spPr>
          <a:xfrm>
            <a:off x="701040" y="958227"/>
            <a:ext cx="11490960" cy="4941546"/>
          </a:xfrm>
          <a:prstGeom prst="rect">
            <a:avLst/>
          </a:prstGeom>
          <a:noFill/>
        </p:spPr>
        <p:txBody>
          <a:bodyPr wrap="square">
            <a:spAutoFit/>
          </a:bodyPr>
          <a:lstStyle/>
          <a:p>
            <a:pPr>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Data Overview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dataset includes the following features: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Lat (Latitude)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Geographical location (north/south).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Long (Longitude)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Geographical location (east/west).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Date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Daily reporting date.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Confirmed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Cumulative confirmed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Deaths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Cumulative deaths.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Recovered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Cumulative recoveries.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Active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Ongoing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WHO Region</a:t>
            </a:r>
            <a:r>
              <a:rPr lang="en-US" sz="2400" dirty="0">
                <a:effectLst/>
                <a:latin typeface="Times New Roman" panose="02020603050405020304" pitchFamily="18" charset="0"/>
                <a:ea typeface="Times New Roman" panose="02020603050405020304" pitchFamily="18" charset="0"/>
              </a:rPr>
              <a:t>: Region categorized by the World Health Organization.</a:t>
            </a:r>
            <a:endParaRPr lang="en-NG" sz="2400" dirty="0"/>
          </a:p>
        </p:txBody>
      </p:sp>
    </p:spTree>
    <p:extLst>
      <p:ext uri="{BB962C8B-B14F-4D97-AF65-F5344CB8AC3E}">
        <p14:creationId xmlns:p14="http://schemas.microsoft.com/office/powerpoint/2010/main" val="3805714407"/>
      </p:ext>
    </p:extLst>
  </p:cSld>
  <p:clrMapOvr>
    <a:masterClrMapping/>
  </p:clrMapOvr>
  <mc:AlternateContent xmlns:mc="http://schemas.openxmlformats.org/markup-compatibility/2006">
    <mc:Choice xmlns:p14="http://schemas.microsoft.com/office/powerpoint/2010/main" Requires="p14">
      <p:transition spd="slow" p14:dur="3900" advClick="0" advTm="4000">
        <p14:glitter pattern="hexagon"/>
      </p:transition>
    </mc:Choice>
    <mc:Fallback>
      <p:transition spd="slow" advClick="0" advTm="4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807B8-2675-453B-AAA9-1041E3319285}"/>
              </a:ext>
            </a:extLst>
          </p:cNvPr>
          <p:cNvSpPr txBox="1"/>
          <p:nvPr/>
        </p:nvSpPr>
        <p:spPr>
          <a:xfrm>
            <a:off x="712470" y="955021"/>
            <a:ext cx="10767060" cy="4947958"/>
          </a:xfrm>
          <a:prstGeom prst="rect">
            <a:avLst/>
          </a:prstGeom>
          <a:noFill/>
        </p:spPr>
        <p:txBody>
          <a:bodyPr wrap="square">
            <a:spAutoFit/>
          </a:bodyPr>
          <a:lstStyle/>
          <a:p>
            <a:pPr>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Sample Data Structure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Geographic Data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Examples include Afghanistan, Albania, Algeria, Andorra, and Angola.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Daily Confirmed Cases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Initial data: 555 confirmed cases on 2020-01-22.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Peak period (as of sample): Over 16 million cases by 2020-07-27.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Country-level Snapshot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4,290,259 confirmed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Brazil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2,442,375 confirmed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India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1,480,073 confirmed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618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48900-110E-425B-9636-FDCF46BADA27}"/>
              </a:ext>
            </a:extLst>
          </p:cNvPr>
          <p:cNvSpPr txBox="1"/>
          <p:nvPr/>
        </p:nvSpPr>
        <p:spPr>
          <a:xfrm>
            <a:off x="868680" y="958227"/>
            <a:ext cx="11064240" cy="4941546"/>
          </a:xfrm>
          <a:prstGeom prst="rect">
            <a:avLst/>
          </a:prstGeom>
          <a:noFill/>
        </p:spPr>
        <p:txBody>
          <a:bodyPr wrap="square">
            <a:spAutoFit/>
          </a:bodyPr>
          <a:lstStyle/>
          <a:p>
            <a:pPr>
              <a:lnSpc>
                <a:spcPct val="107000"/>
              </a:lnSpc>
              <a:spcAft>
                <a:spcPts val="8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Analysis Approach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Trend Analysis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cumulative data to plot progression over time.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Compare regions to identify patterns.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Employ graphs and maps to illustrate global spread.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Highlight regions with significant increases or decreases.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Prediction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Apply machine learning to historical data for forecasting.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Evaluate the model's accuracy for predicting cases or deaths.</a:t>
            </a:r>
            <a:endParaRPr lang="en-NG" sz="2400" dirty="0"/>
          </a:p>
        </p:txBody>
      </p:sp>
    </p:spTree>
    <p:extLst>
      <p:ext uri="{BB962C8B-B14F-4D97-AF65-F5344CB8AC3E}">
        <p14:creationId xmlns:p14="http://schemas.microsoft.com/office/powerpoint/2010/main" val="964859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F12343-1E18-4735-A5FF-5F22AE0263FA}"/>
              </a:ext>
            </a:extLst>
          </p:cNvPr>
          <p:cNvGraphicFramePr>
            <a:graphicFrameLocks noGrp="1"/>
          </p:cNvGraphicFramePr>
          <p:nvPr>
            <p:extLst>
              <p:ext uri="{D42A27DB-BD31-4B8C-83A1-F6EECF244321}">
                <p14:modId xmlns:p14="http://schemas.microsoft.com/office/powerpoint/2010/main" val="877622379"/>
              </p:ext>
            </p:extLst>
          </p:nvPr>
        </p:nvGraphicFramePr>
        <p:xfrm>
          <a:off x="365760" y="1028700"/>
          <a:ext cx="11407139" cy="5609273"/>
        </p:xfrm>
        <a:graphic>
          <a:graphicData uri="http://schemas.openxmlformats.org/drawingml/2006/table">
            <a:tbl>
              <a:tblPr firstRow="1" firstCol="1" bandRow="1">
                <a:tableStyleId>{5C22544A-7EE6-4342-B048-85BDC9FD1C3A}</a:tableStyleId>
              </a:tblPr>
              <a:tblGrid>
                <a:gridCol w="1325880">
                  <a:extLst>
                    <a:ext uri="{9D8B030D-6E8A-4147-A177-3AD203B41FA5}">
                      <a16:colId xmlns:a16="http://schemas.microsoft.com/office/drawing/2014/main" val="3413984640"/>
                    </a:ext>
                  </a:extLst>
                </a:gridCol>
                <a:gridCol w="3840480">
                  <a:extLst>
                    <a:ext uri="{9D8B030D-6E8A-4147-A177-3AD203B41FA5}">
                      <a16:colId xmlns:a16="http://schemas.microsoft.com/office/drawing/2014/main" val="2302480939"/>
                    </a:ext>
                  </a:extLst>
                </a:gridCol>
                <a:gridCol w="6240779">
                  <a:extLst>
                    <a:ext uri="{9D8B030D-6E8A-4147-A177-3AD203B41FA5}">
                      <a16:colId xmlns:a16="http://schemas.microsoft.com/office/drawing/2014/main" val="1224139315"/>
                    </a:ext>
                  </a:extLst>
                </a:gridCol>
              </a:tblGrid>
              <a:tr h="522742">
                <a:tc>
                  <a:txBody>
                    <a:bodyPr/>
                    <a:lstStyle/>
                    <a:p>
                      <a:pPr>
                        <a:lnSpc>
                          <a:spcPct val="107000"/>
                        </a:lnSpc>
                        <a:spcAft>
                          <a:spcPts val="0"/>
                        </a:spcAft>
                      </a:pPr>
                      <a:r>
                        <a:rPr lang="en-US" sz="11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3600" dirty="0">
                          <a:effectLst/>
                        </a:rPr>
                        <a:t>Date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3200" dirty="0">
                          <a:effectLst/>
                        </a:rPr>
                        <a:t>Confirmed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968962"/>
                  </a:ext>
                </a:extLst>
              </a:tr>
              <a:tr h="406538">
                <a:tc>
                  <a:txBody>
                    <a:bodyPr/>
                    <a:lstStyle/>
                    <a:p>
                      <a:pPr>
                        <a:lnSpc>
                          <a:spcPct val="107000"/>
                        </a:lnSpc>
                        <a:spcAft>
                          <a:spcPts val="0"/>
                        </a:spcAft>
                      </a:pPr>
                      <a:r>
                        <a:rPr lang="en-US" sz="2800" dirty="0">
                          <a:effectLst/>
                        </a:rPr>
                        <a:t>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2020-01-22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555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0712081"/>
                  </a:ext>
                </a:extLst>
              </a:tr>
              <a:tr h="406538">
                <a:tc>
                  <a:txBody>
                    <a:bodyPr/>
                    <a:lstStyle/>
                    <a:p>
                      <a:pPr>
                        <a:lnSpc>
                          <a:spcPct val="107000"/>
                        </a:lnSpc>
                        <a:spcAft>
                          <a:spcPts val="0"/>
                        </a:spcAft>
                      </a:pPr>
                      <a:r>
                        <a:rPr lang="en-US" sz="28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2020-01-23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654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734994"/>
                  </a:ext>
                </a:extLst>
              </a:tr>
              <a:tr h="406538">
                <a:tc>
                  <a:txBody>
                    <a:bodyPr/>
                    <a:lstStyle/>
                    <a:p>
                      <a:pPr>
                        <a:lnSpc>
                          <a:spcPct val="107000"/>
                        </a:lnSpc>
                        <a:spcAft>
                          <a:spcPts val="0"/>
                        </a:spcAft>
                      </a:pPr>
                      <a:r>
                        <a:rPr lang="en-US" sz="2800" dirty="0">
                          <a:effectLst/>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2020-01-24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941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2148176"/>
                  </a:ext>
                </a:extLst>
              </a:tr>
              <a:tr h="406538">
                <a:tc>
                  <a:txBody>
                    <a:bodyPr/>
                    <a:lstStyle/>
                    <a:p>
                      <a:pPr>
                        <a:lnSpc>
                          <a:spcPct val="107000"/>
                        </a:lnSpc>
                        <a:spcAft>
                          <a:spcPts val="0"/>
                        </a:spcAft>
                      </a:pPr>
                      <a:r>
                        <a:rPr lang="en-US" sz="2800" dirty="0">
                          <a:effectLst/>
                        </a:rPr>
                        <a:t>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2020-01-25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1434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106549"/>
                  </a:ext>
                </a:extLst>
              </a:tr>
              <a:tr h="406538">
                <a:tc>
                  <a:txBody>
                    <a:bodyPr/>
                    <a:lstStyle/>
                    <a:p>
                      <a:pPr>
                        <a:lnSpc>
                          <a:spcPct val="107000"/>
                        </a:lnSpc>
                        <a:spcAft>
                          <a:spcPts val="0"/>
                        </a:spcAft>
                      </a:pPr>
                      <a:r>
                        <a:rPr lang="en-US" sz="2800" dirty="0">
                          <a:effectLst/>
                        </a:rPr>
                        <a:t>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2020-01-26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2118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612359"/>
                  </a:ext>
                </a:extLst>
              </a:tr>
              <a:tr h="406538">
                <a:tc>
                  <a:txBody>
                    <a:bodyPr/>
                    <a:lstStyle/>
                    <a:p>
                      <a:pPr>
                        <a:lnSpc>
                          <a:spcPct val="107000"/>
                        </a:lnSpc>
                        <a:spcAft>
                          <a:spcPts val="0"/>
                        </a:spcAft>
                      </a:pPr>
                      <a:r>
                        <a:rPr lang="en-US" sz="28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3682185"/>
                  </a:ext>
                </a:extLst>
              </a:tr>
              <a:tr h="406538">
                <a:tc>
                  <a:txBody>
                    <a:bodyPr/>
                    <a:lstStyle/>
                    <a:p>
                      <a:pPr>
                        <a:lnSpc>
                          <a:spcPct val="107000"/>
                        </a:lnSpc>
                        <a:spcAft>
                          <a:spcPts val="0"/>
                        </a:spcAft>
                      </a:pPr>
                      <a:r>
                        <a:rPr lang="en-US" sz="2800" dirty="0">
                          <a:effectLst/>
                        </a:rPr>
                        <a:t>183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2020-07-23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15510481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641995"/>
                  </a:ext>
                </a:extLst>
              </a:tr>
              <a:tr h="406538">
                <a:tc>
                  <a:txBody>
                    <a:bodyPr/>
                    <a:lstStyle/>
                    <a:p>
                      <a:pPr>
                        <a:lnSpc>
                          <a:spcPct val="107000"/>
                        </a:lnSpc>
                        <a:spcAft>
                          <a:spcPts val="0"/>
                        </a:spcAft>
                      </a:pPr>
                      <a:r>
                        <a:rPr lang="en-US" sz="2800" dirty="0">
                          <a:effectLst/>
                        </a:rPr>
                        <a:t>184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2020-07-24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15791645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6109287"/>
                  </a:ext>
                </a:extLst>
              </a:tr>
              <a:tr h="406538">
                <a:tc>
                  <a:txBody>
                    <a:bodyPr/>
                    <a:lstStyle/>
                    <a:p>
                      <a:pPr>
                        <a:lnSpc>
                          <a:spcPct val="107000"/>
                        </a:lnSpc>
                        <a:spcAft>
                          <a:spcPts val="0"/>
                        </a:spcAft>
                      </a:pPr>
                      <a:r>
                        <a:rPr lang="en-US" sz="2800" dirty="0">
                          <a:effectLst/>
                        </a:rPr>
                        <a:t>185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2020-07-25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16047190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3349912"/>
                  </a:ext>
                </a:extLst>
              </a:tr>
              <a:tr h="406538">
                <a:tc>
                  <a:txBody>
                    <a:bodyPr/>
                    <a:lstStyle/>
                    <a:p>
                      <a:pPr>
                        <a:lnSpc>
                          <a:spcPct val="107000"/>
                        </a:lnSpc>
                        <a:spcAft>
                          <a:spcPts val="0"/>
                        </a:spcAft>
                      </a:pPr>
                      <a:r>
                        <a:rPr lang="en-US" sz="2800" dirty="0">
                          <a:effectLst/>
                        </a:rPr>
                        <a:t>186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2020-07-26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16251796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297518"/>
                  </a:ext>
                </a:extLst>
              </a:tr>
              <a:tr h="406538">
                <a:tc>
                  <a:txBody>
                    <a:bodyPr/>
                    <a:lstStyle/>
                    <a:p>
                      <a:pPr>
                        <a:lnSpc>
                          <a:spcPct val="107000"/>
                        </a:lnSpc>
                        <a:spcAft>
                          <a:spcPts val="0"/>
                        </a:spcAft>
                      </a:pPr>
                      <a:r>
                        <a:rPr lang="en-US" sz="2800" dirty="0">
                          <a:effectLst/>
                        </a:rPr>
                        <a:t>187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2020-07-27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16480485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0719193"/>
                  </a:ext>
                </a:extLst>
              </a:tr>
            </a:tbl>
          </a:graphicData>
        </a:graphic>
      </p:graphicFrame>
      <p:sp>
        <p:nvSpPr>
          <p:cNvPr id="3" name="Title 2">
            <a:extLst>
              <a:ext uri="{FF2B5EF4-FFF2-40B4-BE49-F238E27FC236}">
                <a16:creationId xmlns:a16="http://schemas.microsoft.com/office/drawing/2014/main" id="{DFCF8138-8030-4AEC-9C08-C6F0824450BD}"/>
              </a:ext>
            </a:extLst>
          </p:cNvPr>
          <p:cNvSpPr>
            <a:spLocks noGrp="1"/>
          </p:cNvSpPr>
          <p:nvPr>
            <p:ph type="title"/>
          </p:nvPr>
        </p:nvSpPr>
        <p:spPr>
          <a:xfrm>
            <a:off x="2118360" y="468878"/>
            <a:ext cx="10515600" cy="663575"/>
          </a:xfrm>
        </p:spPr>
        <p:txBody>
          <a:bodyPr>
            <a:normAutofit fontScale="90000"/>
          </a:bodyPr>
          <a:lstStyle/>
          <a:p>
            <a:pPr>
              <a:lnSpc>
                <a:spcPct val="107000"/>
              </a:lnSpc>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Confirmed Cases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NG" dirty="0"/>
          </a:p>
        </p:txBody>
      </p:sp>
    </p:spTree>
    <p:extLst>
      <p:ext uri="{BB962C8B-B14F-4D97-AF65-F5344CB8AC3E}">
        <p14:creationId xmlns:p14="http://schemas.microsoft.com/office/powerpoint/2010/main" val="2071727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mosj\AppData\Local\Microsoft\Windows\INetCache\Content.MSO\72AB4363.tmp">
            <a:extLst>
              <a:ext uri="{FF2B5EF4-FFF2-40B4-BE49-F238E27FC236}">
                <a16:creationId xmlns:a16="http://schemas.microsoft.com/office/drawing/2014/main" id="{C97AA00C-9F33-4CDC-9A76-DE7D4ADD04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2900" y="548640"/>
            <a:ext cx="11292840" cy="6103620"/>
          </a:xfrm>
          <a:prstGeom prst="rect">
            <a:avLst/>
          </a:prstGeom>
          <a:noFill/>
          <a:ln>
            <a:noFill/>
          </a:ln>
        </p:spPr>
      </p:pic>
    </p:spTree>
    <p:extLst>
      <p:ext uri="{BB962C8B-B14F-4D97-AF65-F5344CB8AC3E}">
        <p14:creationId xmlns:p14="http://schemas.microsoft.com/office/powerpoint/2010/main" val="3418414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C961F46-A326-46E6-BC43-1C5C168C9266}"/>
              </a:ext>
            </a:extLst>
          </p:cNvPr>
          <p:cNvGraphicFramePr>
            <a:graphicFrameLocks noGrp="1"/>
          </p:cNvGraphicFramePr>
          <p:nvPr>
            <p:extLst>
              <p:ext uri="{D42A27DB-BD31-4B8C-83A1-F6EECF244321}">
                <p14:modId xmlns:p14="http://schemas.microsoft.com/office/powerpoint/2010/main" val="1827231326"/>
              </p:ext>
            </p:extLst>
          </p:nvPr>
        </p:nvGraphicFramePr>
        <p:xfrm>
          <a:off x="411481" y="502921"/>
          <a:ext cx="11407139" cy="5989321"/>
        </p:xfrm>
        <a:graphic>
          <a:graphicData uri="http://schemas.openxmlformats.org/drawingml/2006/table">
            <a:tbl>
              <a:tblPr firstRow="1" firstCol="1" bandRow="1">
                <a:tableStyleId>{5C22544A-7EE6-4342-B048-85BDC9FD1C3A}</a:tableStyleId>
              </a:tblPr>
              <a:tblGrid>
                <a:gridCol w="982979">
                  <a:extLst>
                    <a:ext uri="{9D8B030D-6E8A-4147-A177-3AD203B41FA5}">
                      <a16:colId xmlns:a16="http://schemas.microsoft.com/office/drawing/2014/main" val="3322686570"/>
                    </a:ext>
                  </a:extLst>
                </a:gridCol>
                <a:gridCol w="6621390">
                  <a:extLst>
                    <a:ext uri="{9D8B030D-6E8A-4147-A177-3AD203B41FA5}">
                      <a16:colId xmlns:a16="http://schemas.microsoft.com/office/drawing/2014/main" val="3737072739"/>
                    </a:ext>
                  </a:extLst>
                </a:gridCol>
                <a:gridCol w="3802770">
                  <a:extLst>
                    <a:ext uri="{9D8B030D-6E8A-4147-A177-3AD203B41FA5}">
                      <a16:colId xmlns:a16="http://schemas.microsoft.com/office/drawing/2014/main" val="548271468"/>
                    </a:ext>
                  </a:extLst>
                </a:gridCol>
              </a:tblGrid>
              <a:tr h="936113">
                <a:tc>
                  <a:txBody>
                    <a:bodyPr/>
                    <a:lstStyle/>
                    <a:p>
                      <a:pPr>
                        <a:lnSpc>
                          <a:spcPct val="107000"/>
                        </a:lnSpc>
                        <a:spcAft>
                          <a:spcPts val="0"/>
                        </a:spcAft>
                      </a:pPr>
                      <a:r>
                        <a:rPr lang="en-US" sz="2400">
                          <a:effectLst/>
                        </a:rPr>
                        <a:t>S/N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Country/Region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Confirmed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3060054"/>
                  </a:ext>
                </a:extLst>
              </a:tr>
              <a:tr h="457455">
                <a:tc>
                  <a:txBody>
                    <a:bodyPr/>
                    <a:lstStyle/>
                    <a:p>
                      <a:pPr>
                        <a:lnSpc>
                          <a:spcPct val="107000"/>
                        </a:lnSpc>
                        <a:spcAft>
                          <a:spcPts val="0"/>
                        </a:spcAft>
                      </a:pPr>
                      <a:r>
                        <a:rPr lang="en-US" sz="2400">
                          <a:effectLst/>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US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4290259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742160"/>
                  </a:ext>
                </a:extLst>
              </a:tr>
              <a:tr h="457455">
                <a:tc>
                  <a:txBody>
                    <a:bodyPr/>
                    <a:lstStyle/>
                    <a:p>
                      <a:pPr>
                        <a:lnSpc>
                          <a:spcPct val="107000"/>
                        </a:lnSpc>
                        <a:spcAft>
                          <a:spcPts val="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Brazil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2442375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930007"/>
                  </a:ext>
                </a:extLst>
              </a:tr>
              <a:tr h="457455">
                <a:tc>
                  <a:txBody>
                    <a:bodyPr/>
                    <a:lstStyle/>
                    <a:p>
                      <a:pPr>
                        <a:lnSpc>
                          <a:spcPct val="107000"/>
                        </a:lnSpc>
                        <a:spcAft>
                          <a:spcPts val="0"/>
                        </a:spcAft>
                      </a:pPr>
                      <a:r>
                        <a:rPr lang="en-US" sz="24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India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1480073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5619323"/>
                  </a:ext>
                </a:extLst>
              </a:tr>
              <a:tr h="457455">
                <a:tc>
                  <a:txBody>
                    <a:bodyPr/>
                    <a:lstStyle/>
                    <a:p>
                      <a:pPr>
                        <a:lnSpc>
                          <a:spcPct val="107000"/>
                        </a:lnSpc>
                        <a:spcAft>
                          <a:spcPts val="0"/>
                        </a:spcAft>
                      </a:pPr>
                      <a:r>
                        <a:rPr lang="en-US" sz="24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Russia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816680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686033"/>
                  </a:ext>
                </a:extLst>
              </a:tr>
              <a:tr h="457455">
                <a:tc>
                  <a:txBody>
                    <a:bodyPr/>
                    <a:lstStyle/>
                    <a:p>
                      <a:pPr>
                        <a:lnSpc>
                          <a:spcPct val="107000"/>
                        </a:lnSpc>
                        <a:spcAft>
                          <a:spcPts val="0"/>
                        </a:spcAft>
                      </a:pPr>
                      <a:r>
                        <a:rPr lang="en-US" sz="24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South Africa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452529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7820656"/>
                  </a:ext>
                </a:extLst>
              </a:tr>
              <a:tr h="457455">
                <a:tc>
                  <a:txBody>
                    <a:bodyPr/>
                    <a:lstStyle/>
                    <a:p>
                      <a:pPr>
                        <a:lnSpc>
                          <a:spcPct val="107000"/>
                        </a:lnSpc>
                        <a:spcAft>
                          <a:spcPts val="0"/>
                        </a:spcAft>
                      </a:pPr>
                      <a:r>
                        <a:rPr lang="en-US" sz="2400">
                          <a:effectLst/>
                        </a:rPr>
                        <a:t>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Mexico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395489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23198"/>
                  </a:ext>
                </a:extLst>
              </a:tr>
              <a:tr h="457455">
                <a:tc>
                  <a:txBody>
                    <a:bodyPr/>
                    <a:lstStyle/>
                    <a:p>
                      <a:pPr>
                        <a:lnSpc>
                          <a:spcPct val="107000"/>
                        </a:lnSpc>
                        <a:spcAft>
                          <a:spcPts val="0"/>
                        </a:spcAft>
                      </a:pPr>
                      <a:r>
                        <a:rPr lang="en-US" sz="2400">
                          <a:effectLst/>
                        </a:rPr>
                        <a:t>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Peru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389717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6377141"/>
                  </a:ext>
                </a:extLst>
              </a:tr>
              <a:tr h="457455">
                <a:tc>
                  <a:txBody>
                    <a:bodyPr/>
                    <a:lstStyle/>
                    <a:p>
                      <a:pPr>
                        <a:lnSpc>
                          <a:spcPct val="107000"/>
                        </a:lnSpc>
                        <a:spcAft>
                          <a:spcPts val="0"/>
                        </a:spcAft>
                      </a:pPr>
                      <a:r>
                        <a:rPr lang="en-US" sz="24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Chile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347923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8893994"/>
                  </a:ext>
                </a:extLst>
              </a:tr>
              <a:tr h="936113">
                <a:tc>
                  <a:txBody>
                    <a:bodyPr/>
                    <a:lstStyle/>
                    <a:p>
                      <a:pPr>
                        <a:lnSpc>
                          <a:spcPct val="107000"/>
                        </a:lnSpc>
                        <a:spcAft>
                          <a:spcPts val="0"/>
                        </a:spcAft>
                      </a:pPr>
                      <a:r>
                        <a:rPr lang="en-US" sz="2400">
                          <a:effectLst/>
                        </a:rPr>
                        <a:t>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United Kingdom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301708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258890"/>
                  </a:ext>
                </a:extLst>
              </a:tr>
              <a:tr h="457455">
                <a:tc>
                  <a:txBody>
                    <a:bodyPr/>
                    <a:lstStyle/>
                    <a:p>
                      <a:pPr>
                        <a:lnSpc>
                          <a:spcPct val="107000"/>
                        </a:lnSpc>
                        <a:spcAft>
                          <a:spcPts val="0"/>
                        </a:spcAft>
                      </a:pPr>
                      <a:r>
                        <a:rPr lang="en-US" sz="2400">
                          <a:effectLst/>
                        </a:rPr>
                        <a:t>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Iran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293606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016343"/>
                  </a:ext>
                </a:extLst>
              </a:tr>
            </a:tbl>
          </a:graphicData>
        </a:graphic>
      </p:graphicFrame>
    </p:spTree>
    <p:extLst>
      <p:ext uri="{BB962C8B-B14F-4D97-AF65-F5344CB8AC3E}">
        <p14:creationId xmlns:p14="http://schemas.microsoft.com/office/powerpoint/2010/main" val="8116143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000">
        <p15:prstTrans prst="pageCurlDouble"/>
      </p:transition>
    </mc:Choice>
    <mc:Fallback>
      <p:transition spd="slow" advClick="0" advTm="4000">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Facet</Template>
  <TotalTime>45</TotalTime>
  <Words>475</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Courier New</vt:lpstr>
      <vt:lpstr>Symbol</vt:lpstr>
      <vt:lpstr>Times New Roman</vt:lpstr>
      <vt:lpstr>Retrospect</vt:lpstr>
      <vt:lpstr>Capstone Project:   Predictive Modelling for COVID-19 in Public Health </vt:lpstr>
      <vt:lpstr>PowerPoint Presentation</vt:lpstr>
      <vt:lpstr>PowerPoint Presentation</vt:lpstr>
      <vt:lpstr>PowerPoint Presentation</vt:lpstr>
      <vt:lpstr>PowerPoint Presentation</vt:lpstr>
      <vt:lpstr>PowerPoint Presentation</vt:lpstr>
      <vt:lpstr>Confirmed Cases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amos</dc:creator>
  <cp:lastModifiedBy>amos james</cp:lastModifiedBy>
  <cp:revision>5</cp:revision>
  <dcterms:created xsi:type="dcterms:W3CDTF">2024-11-20T14:33:55Z</dcterms:created>
  <dcterms:modified xsi:type="dcterms:W3CDTF">2024-11-20T15:20:20Z</dcterms:modified>
</cp:coreProperties>
</file>