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23"/>
  </p:handoutMasterIdLst>
  <p:sldIdLst>
    <p:sldId id="256" r:id="rId3"/>
    <p:sldId id="259" r:id="rId5"/>
    <p:sldId id="284" r:id="rId6"/>
    <p:sldId id="298" r:id="rId7"/>
    <p:sldId id="285" r:id="rId8"/>
    <p:sldId id="308" r:id="rId9"/>
    <p:sldId id="286" r:id="rId10"/>
    <p:sldId id="309" r:id="rId11"/>
    <p:sldId id="310" r:id="rId12"/>
    <p:sldId id="311" r:id="rId13"/>
    <p:sldId id="312" r:id="rId14"/>
    <p:sldId id="313" r:id="rId15"/>
    <p:sldId id="314" r:id="rId16"/>
    <p:sldId id="317" r:id="rId17"/>
    <p:sldId id="319" r:id="rId18"/>
    <p:sldId id="320" r:id="rId19"/>
    <p:sldId id="318" r:id="rId20"/>
    <p:sldId id="315" r:id="rId21"/>
    <p:sldId id="288" r:id="rId22"/>
  </p:sldIdLst>
  <p:sldSz cx="9144000" cy="5143500" type="screen16x9"/>
  <p:notesSz cx="6858000" cy="9144000"/>
  <p:custDataLst>
    <p:tags r:id="rId27"/>
  </p:custDataLst>
  <p:defaultTex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B4367"/>
    <a:srgbClr val="1D4865"/>
    <a:srgbClr val="1D4971"/>
    <a:srgbClr val="51B3CD"/>
    <a:srgbClr val="83C2DB"/>
    <a:srgbClr val="2980B4"/>
    <a:srgbClr val="4287C6"/>
    <a:srgbClr val="2780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547" y="86"/>
      </p:cViewPr>
      <p:guideLst>
        <p:guide orient="horz" pos="1633"/>
        <p:guide pos="283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7" Type="http://schemas.openxmlformats.org/officeDocument/2006/relationships/tags" Target="tags/tag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handoutMaster" Target="handoutMasters/handoutMaster1.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772"/>
            <a:ext cx="6858000" cy="1790700"/>
          </a:xfrm>
        </p:spPr>
        <p:txBody>
          <a:bodyPr anchor="b"/>
          <a:lstStyle>
            <a:lvl1pPr algn="ctr">
              <a:defRPr sz="45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28650" y="273843"/>
            <a:ext cx="7886700" cy="4358879"/>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7" y="1282304"/>
            <a:ext cx="7886700" cy="2139553"/>
          </a:xfrm>
        </p:spPr>
        <p:txBody>
          <a:bodyPr anchor="b"/>
          <a:lstStyle>
            <a:lvl1pPr>
              <a:defRPr sz="45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23887"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4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28650" y="1369218"/>
            <a:ext cx="3886200" cy="326350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29150" y="1369218"/>
            <a:ext cx="3886200" cy="326350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90080" y="1999034"/>
            <a:ext cx="3655181" cy="2643213"/>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92704" y="1999034"/>
            <a:ext cx="3673182" cy="2643213"/>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00"/>
            <a:ext cx="3124012" cy="1200150"/>
          </a:xfrm>
        </p:spPr>
        <p:txBody>
          <a:bodyPr anchor="b"/>
          <a:lstStyle>
            <a:lvl1pPr>
              <a:defRPr sz="24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3887391" y="342900"/>
            <a:ext cx="4629150" cy="4052888"/>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1543050"/>
            <a:ext cx="3124012" cy="2858691"/>
          </a:xfrm>
        </p:spPr>
        <p:txBody>
          <a:bodyPr/>
          <a:lstStyle>
            <a:lvl1pPr marL="0" indent="0">
              <a:buNone/>
              <a:defRPr sz="1500"/>
            </a:lvl1pPr>
            <a:lvl2pPr marL="342900" indent="0">
              <a:buNone/>
              <a:defRPr sz="1400"/>
            </a:lvl2pPr>
            <a:lvl3pPr marL="685800" indent="0">
              <a:buNone/>
              <a:defRPr sz="1200"/>
            </a:lvl3pPr>
            <a:lvl4pPr marL="1028700" indent="0">
              <a:buNone/>
              <a:defRPr sz="1100"/>
            </a:lvl4pPr>
            <a:lvl5pPr marL="1371600" indent="0">
              <a:buNone/>
              <a:defRPr sz="1100"/>
            </a:lvl5pPr>
            <a:lvl6pPr marL="1714500" indent="0">
              <a:buNone/>
              <a:defRPr sz="1100"/>
            </a:lvl6pPr>
            <a:lvl7pPr marL="2057400" indent="0">
              <a:buNone/>
              <a:defRPr sz="1100"/>
            </a:lvl7pPr>
            <a:lvl8pPr marL="2400300" indent="0">
              <a:buNone/>
              <a:defRPr sz="1100"/>
            </a:lvl8pPr>
            <a:lvl9pPr marL="2743200" indent="0">
              <a:buNone/>
              <a:defRPr sz="11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3843"/>
            <a:ext cx="1971675" cy="4358879"/>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28650" y="273843"/>
            <a:ext cx="5800725" cy="4358879"/>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273844"/>
            <a:ext cx="7886700" cy="994172"/>
          </a:xfrm>
          <a:prstGeom prst="rect">
            <a:avLst/>
          </a:prstGeom>
        </p:spPr>
        <p:txBody>
          <a:bodyPr vert="horz" lIns="68580" tIns="34290" rIns="68580" bIns="3429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628650" y="1369218"/>
            <a:ext cx="7886700" cy="3263504"/>
          </a:xfrm>
          <a:prstGeom prst="rect">
            <a:avLst/>
          </a:prstGeom>
        </p:spPr>
        <p:txBody>
          <a:bodyPr vert="horz" lIns="68580" tIns="34290" rIns="68580" bIns="3429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628650" y="4767263"/>
            <a:ext cx="2057400" cy="273844"/>
          </a:xfrm>
          <a:prstGeom prst="rect">
            <a:avLst/>
          </a:prstGeom>
        </p:spPr>
        <p:txBody>
          <a:bodyPr vert="horz" lIns="68580" tIns="34290" rIns="68580" bIns="34290" rtlCol="0" anchor="ctr"/>
          <a:lstStyle>
            <a:lvl1pPr algn="l">
              <a:defRPr sz="9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3028950" y="4767263"/>
            <a:ext cx="3086100" cy="273844"/>
          </a:xfrm>
          <a:prstGeom prst="rect">
            <a:avLst/>
          </a:prstGeom>
        </p:spPr>
        <p:txBody>
          <a:bodyPr vert="horz" lIns="68580" tIns="34290" rIns="68580" bIns="34290" rtlCol="0" anchor="ct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4767263"/>
            <a:ext cx="2057400" cy="273844"/>
          </a:xfrm>
          <a:prstGeom prst="rect">
            <a:avLst/>
          </a:prstGeom>
        </p:spPr>
        <p:txBody>
          <a:bodyPr vert="horz" lIns="68580" tIns="34290" rIns="68580" bIns="34290" rtlCol="0" anchor="ctr"/>
          <a:lstStyle>
            <a:lvl1pPr algn="r">
              <a:defRPr sz="9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3075" name="文本框 3074"/>
          <p:cNvSpPr txBox="1"/>
          <p:nvPr/>
        </p:nvSpPr>
        <p:spPr>
          <a:xfrm>
            <a:off x="3458852" y="3533664"/>
            <a:ext cx="3595997" cy="437515"/>
          </a:xfrm>
          <a:prstGeom prst="rect">
            <a:avLst/>
          </a:prstGeom>
          <a:noFill/>
          <a:ln w="9525">
            <a:noFill/>
            <a:miter/>
          </a:ln>
          <a:effectLst/>
        </p:spPr>
        <p:txBody>
          <a:bodyPr vert="horz" wrap="square" lIns="68580" tIns="34290" rIns="68580" bIns="34290" anchor="t">
            <a:spAutoFit/>
          </a:bodyPr>
          <a:lstStyle/>
          <a:p>
            <a:pPr lvl="0" eaLnBrk="0" hangingPunct="0"/>
            <a:r>
              <a:rPr lang="zh-CN" altLang="en-US" sz="1200" b="1" dirty="0">
                <a:solidFill>
                  <a:schemeClr val="tx1">
                    <a:lumMod val="75000"/>
                    <a:lumOff val="25000"/>
                  </a:schemeClr>
                </a:solidFill>
                <a:cs typeface="+mn-ea"/>
                <a:sym typeface="+mn-lt"/>
              </a:rPr>
              <a:t>Team members： 陈柏山              梁骏杰  </a:t>
            </a:r>
            <a:endParaRPr lang="zh-CN" altLang="en-US" sz="1200" b="1" dirty="0">
              <a:solidFill>
                <a:schemeClr val="tx1">
                  <a:lumMod val="75000"/>
                  <a:lumOff val="25000"/>
                </a:schemeClr>
              </a:solidFill>
              <a:cs typeface="+mn-ea"/>
              <a:sym typeface="+mn-lt"/>
            </a:endParaRPr>
          </a:p>
          <a:p>
            <a:pPr lvl="0" eaLnBrk="0" hangingPunct="0"/>
            <a:r>
              <a:rPr lang="zh-CN" altLang="en-US" sz="1200" b="1" dirty="0">
                <a:solidFill>
                  <a:schemeClr val="tx1">
                    <a:lumMod val="75000"/>
                    <a:lumOff val="25000"/>
                  </a:schemeClr>
                </a:solidFill>
                <a:cs typeface="+mn-ea"/>
                <a:sym typeface="+mn-lt"/>
              </a:rPr>
              <a:t>                              朱云龙              何鹏程</a:t>
            </a:r>
            <a:endParaRPr lang="zh-CN" altLang="en-US" sz="1200" b="1" dirty="0">
              <a:solidFill>
                <a:schemeClr val="tx1">
                  <a:lumMod val="75000"/>
                  <a:lumOff val="25000"/>
                </a:schemeClr>
              </a:solidFill>
              <a:cs typeface="+mn-ea"/>
              <a:sym typeface="+mn-lt"/>
            </a:endParaRPr>
          </a:p>
        </p:txBody>
      </p:sp>
      <p:sp>
        <p:nvSpPr>
          <p:cNvPr id="121" name="TextBox 120"/>
          <p:cNvSpPr txBox="1"/>
          <p:nvPr/>
        </p:nvSpPr>
        <p:spPr>
          <a:xfrm>
            <a:off x="3458668" y="2592636"/>
            <a:ext cx="3336584" cy="510185"/>
          </a:xfrm>
          <a:prstGeom prst="roundRect">
            <a:avLst/>
          </a:prstGeom>
          <a:solidFill>
            <a:srgbClr val="1B4367"/>
          </a:solidFill>
        </p:spPr>
        <p:txBody>
          <a:bodyPr wrap="square" rtlCol="0">
            <a:spAutoFit/>
          </a:bodyPr>
          <a:lstStyle/>
          <a:p>
            <a:r>
              <a:rPr lang="en-US" altLang="zh-CN" sz="1200" dirty="0">
                <a:solidFill>
                  <a:schemeClr val="bg1"/>
                </a:solidFill>
                <a:cs typeface="+mn-ea"/>
                <a:sym typeface="+mn-lt"/>
              </a:rPr>
              <a:t>Team:   13</a:t>
            </a:r>
            <a:r>
              <a:rPr lang="zh-CN" altLang="en-US" sz="1200" dirty="0">
                <a:solidFill>
                  <a:schemeClr val="bg1"/>
                </a:solidFill>
                <a:cs typeface="+mn-ea"/>
                <a:sym typeface="+mn-lt"/>
              </a:rPr>
              <a:t>     </a:t>
            </a:r>
            <a:endParaRPr lang="zh-CN" altLang="en-US" sz="1200" dirty="0">
              <a:solidFill>
                <a:schemeClr val="bg1"/>
              </a:solidFill>
              <a:cs typeface="+mn-ea"/>
              <a:sym typeface="+mn-lt"/>
            </a:endParaRPr>
          </a:p>
          <a:p>
            <a:r>
              <a:rPr sz="1200" dirty="0">
                <a:solidFill>
                  <a:schemeClr val="bg1"/>
                </a:solidFill>
                <a:cs typeface="+mn-ea"/>
                <a:sym typeface="+mn-lt"/>
              </a:rPr>
              <a:t>Report time:    March 19, 2019</a:t>
            </a:r>
            <a:endParaRPr sz="1200" dirty="0">
              <a:solidFill>
                <a:schemeClr val="bg1"/>
              </a:solidFill>
              <a:cs typeface="+mn-ea"/>
              <a:sym typeface="+mn-lt"/>
            </a:endParaRPr>
          </a:p>
        </p:txBody>
      </p:sp>
      <p:sp>
        <p:nvSpPr>
          <p:cNvPr id="2" name="文本框 1"/>
          <p:cNvSpPr txBox="1"/>
          <p:nvPr/>
        </p:nvSpPr>
        <p:spPr>
          <a:xfrm>
            <a:off x="3458696" y="1484935"/>
            <a:ext cx="5340191" cy="714375"/>
          </a:xfrm>
          <a:prstGeom prst="rect">
            <a:avLst/>
          </a:prstGeom>
          <a:noFill/>
        </p:spPr>
        <p:txBody>
          <a:bodyPr wrap="square" lIns="68580" tIns="34290" rIns="68580" bIns="34290" rtlCol="0">
            <a:spAutoFit/>
          </a:bodyPr>
          <a:lstStyle/>
          <a:p>
            <a:r>
              <a:rPr lang="en-US" altLang="zh-CN" sz="4200" b="1" dirty="0">
                <a:solidFill>
                  <a:srgbClr val="1B4367"/>
                </a:solidFill>
                <a:cs typeface="+mn-ea"/>
                <a:sym typeface="+mn-lt"/>
              </a:rPr>
              <a:t>Audio R</a:t>
            </a:r>
            <a:r>
              <a:rPr lang="en-US" altLang="zh-CN" sz="4200" b="1" dirty="0">
                <a:solidFill>
                  <a:srgbClr val="1B4367"/>
                </a:solidFill>
                <a:cs typeface="+mn-ea"/>
              </a:rPr>
              <a:t>ecognizer</a:t>
            </a:r>
            <a:endParaRPr lang="en-US" altLang="zh-CN" sz="4200" b="1" dirty="0">
              <a:solidFill>
                <a:srgbClr val="1B4367"/>
              </a:solidFill>
              <a:cs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par>
                          <p:cTn id="12" fill="hold">
                            <p:stCondLst>
                              <p:cond delay="1250"/>
                            </p:stCondLst>
                            <p:childTnLst>
                              <p:par>
                                <p:cTn id="13" presetID="14" presetClass="entr" presetSubtype="10" fill="hold" grpId="0" nodeType="afterEffect">
                                  <p:stCondLst>
                                    <p:cond delay="0"/>
                                  </p:stCondLst>
                                  <p:childTnLst>
                                    <p:set>
                                      <p:cBhvr>
                                        <p:cTn id="14" dur="1" fill="hold">
                                          <p:stCondLst>
                                            <p:cond delay="0"/>
                                          </p:stCondLst>
                                        </p:cTn>
                                        <p:tgtEl>
                                          <p:spTgt spid="121"/>
                                        </p:tgtEl>
                                        <p:attrNameLst>
                                          <p:attrName>style.visibility</p:attrName>
                                        </p:attrNameLst>
                                      </p:cBhvr>
                                      <p:to>
                                        <p:strVal val="visible"/>
                                      </p:to>
                                    </p:set>
                                    <p:animEffect transition="in" filter="randombar(horizontal)">
                                      <p:cBhvr>
                                        <p:cTn id="15" dur="500"/>
                                        <p:tgtEl>
                                          <p:spTgt spid="121"/>
                                        </p:tgtEl>
                                      </p:cBhvr>
                                    </p:animEffect>
                                  </p:childTnLst>
                                </p:cTn>
                              </p:par>
                            </p:childTnLst>
                          </p:cTn>
                        </p:par>
                        <p:par>
                          <p:cTn id="16" fill="hold">
                            <p:stCondLst>
                              <p:cond delay="1750"/>
                            </p:stCondLst>
                            <p:childTnLst>
                              <p:par>
                                <p:cTn id="17" presetID="12" presetClass="entr" presetSubtype="8" fill="hold" grpId="0" nodeType="afterEffect">
                                  <p:stCondLst>
                                    <p:cond delay="0"/>
                                  </p:stCondLst>
                                  <p:childTnLst>
                                    <p:set>
                                      <p:cBhvr>
                                        <p:cTn id="18" dur="1" fill="hold">
                                          <p:stCondLst>
                                            <p:cond delay="0"/>
                                          </p:stCondLst>
                                        </p:cTn>
                                        <p:tgtEl>
                                          <p:spTgt spid="3075"/>
                                        </p:tgtEl>
                                        <p:attrNameLst>
                                          <p:attrName>style.visibility</p:attrName>
                                        </p:attrNameLst>
                                      </p:cBhvr>
                                      <p:to>
                                        <p:strVal val="visible"/>
                                      </p:to>
                                    </p:set>
                                    <p:anim calcmode="lin" valueType="num">
                                      <p:cBhvr additive="base">
                                        <p:cTn id="19" dur="500"/>
                                        <p:tgtEl>
                                          <p:spTgt spid="3075"/>
                                        </p:tgtEl>
                                        <p:attrNameLst>
                                          <p:attrName>ppt_x</p:attrName>
                                        </p:attrNameLst>
                                      </p:cBhvr>
                                      <p:tavLst>
                                        <p:tav tm="0">
                                          <p:val>
                                            <p:strVal val="#ppt_x-#ppt_w*1.125000"/>
                                          </p:val>
                                        </p:tav>
                                        <p:tav tm="100000">
                                          <p:val>
                                            <p:strVal val="#ppt_x"/>
                                          </p:val>
                                        </p:tav>
                                      </p:tavLst>
                                    </p:anim>
                                    <p:animEffect transition="in" filter="wipe(right)">
                                      <p:cBhvr>
                                        <p:cTn id="20" dur="500"/>
                                        <p:tgtEl>
                                          <p:spTgt spid="30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bldLvl="0" animBg="1"/>
      <p:bldP spid="121" grpId="0" bldLvl="0" animBg="1"/>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文本框 15"/>
          <p:cNvSpPr txBox="1"/>
          <p:nvPr/>
        </p:nvSpPr>
        <p:spPr>
          <a:xfrm>
            <a:off x="709293" y="309880"/>
            <a:ext cx="5448619" cy="330860"/>
          </a:xfrm>
          <a:prstGeom prst="rect">
            <a:avLst/>
          </a:prstGeom>
          <a:noFill/>
        </p:spPr>
        <p:txBody>
          <a:bodyPr wrap="square" lIns="68580" tIns="34290" rIns="68580" bIns="34290" rtlCol="0">
            <a:spAutoFit/>
          </a:bodyPr>
          <a:lstStyle/>
          <a:p>
            <a:r>
              <a:rPr lang="en-US" altLang="zh-CN" sz="1700" b="1" dirty="0">
                <a:solidFill>
                  <a:srgbClr val="1B4367"/>
                </a:solidFill>
                <a:cs typeface="+mn-ea"/>
                <a:sym typeface="+mn-lt"/>
              </a:rPr>
              <a:t>3.2   </a:t>
            </a:r>
            <a:r>
              <a:rPr lang="en-US" altLang="zh-CN" sz="1700" b="1" dirty="0">
                <a:solidFill>
                  <a:srgbClr val="1B4367"/>
                </a:solidFill>
                <a:cs typeface="+mn-ea"/>
              </a:rPr>
              <a:t>The subsystem functional module design</a:t>
            </a:r>
            <a:endParaRPr lang="zh-CN" altLang="en-US" sz="1700" b="1" dirty="0">
              <a:solidFill>
                <a:srgbClr val="1B4367"/>
              </a:solidFill>
              <a:cs typeface="+mn-ea"/>
              <a:sym typeface="+mn-lt"/>
            </a:endParaRPr>
          </a:p>
        </p:txBody>
      </p:sp>
      <p:cxnSp>
        <p:nvCxnSpPr>
          <p:cNvPr id="69" name="直接连接符 68"/>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2924722" y="1107811"/>
            <a:ext cx="2714364" cy="5020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Audio retrieval subsystem</a:t>
            </a:r>
            <a:endParaRPr lang="zh-CN" altLang="en-US" dirty="0"/>
          </a:p>
        </p:txBody>
      </p:sp>
      <p:sp>
        <p:nvSpPr>
          <p:cNvPr id="70" name="矩形 69"/>
          <p:cNvSpPr/>
          <p:nvPr/>
        </p:nvSpPr>
        <p:spPr>
          <a:xfrm>
            <a:off x="2010336" y="2580233"/>
            <a:ext cx="1002385" cy="15321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Database design</a:t>
            </a:r>
            <a:endParaRPr lang="zh-CN" altLang="en-US" dirty="0"/>
          </a:p>
        </p:txBody>
      </p:sp>
      <p:sp>
        <p:nvSpPr>
          <p:cNvPr id="76" name="矩形 75"/>
          <p:cNvSpPr/>
          <p:nvPr/>
        </p:nvSpPr>
        <p:spPr>
          <a:xfrm>
            <a:off x="3780712" y="2580233"/>
            <a:ext cx="1002385" cy="15321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Database storage</a:t>
            </a:r>
            <a:endParaRPr lang="zh-CN" altLang="en-US" dirty="0"/>
          </a:p>
        </p:txBody>
      </p:sp>
      <p:sp>
        <p:nvSpPr>
          <p:cNvPr id="85" name="矩形 84"/>
          <p:cNvSpPr/>
          <p:nvPr/>
        </p:nvSpPr>
        <p:spPr>
          <a:xfrm>
            <a:off x="5551088" y="2580233"/>
            <a:ext cx="1002384" cy="15321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Audio feature matching</a:t>
            </a:r>
            <a:endParaRPr lang="zh-CN" altLang="en-US" dirty="0"/>
          </a:p>
        </p:txBody>
      </p:sp>
      <p:cxnSp>
        <p:nvCxnSpPr>
          <p:cNvPr id="6" name="直接箭头连接符 5"/>
          <p:cNvCxnSpPr>
            <a:stCxn id="32" idx="2"/>
            <a:endCxn id="76" idx="0"/>
          </p:cNvCxnSpPr>
          <p:nvPr/>
        </p:nvCxnSpPr>
        <p:spPr>
          <a:xfrm>
            <a:off x="4281904" y="1609838"/>
            <a:ext cx="1" cy="9703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a:stCxn id="32" idx="2"/>
            <a:endCxn id="70" idx="0"/>
          </p:cNvCxnSpPr>
          <p:nvPr/>
        </p:nvCxnSpPr>
        <p:spPr>
          <a:xfrm flipH="1">
            <a:off x="2511529" y="1609838"/>
            <a:ext cx="1770375" cy="9703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a:stCxn id="32" idx="2"/>
            <a:endCxn id="85" idx="0"/>
          </p:cNvCxnSpPr>
          <p:nvPr/>
        </p:nvCxnSpPr>
        <p:spPr>
          <a:xfrm>
            <a:off x="4281904" y="1609838"/>
            <a:ext cx="1770376" cy="9703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68"/>
                                        </p:tgtEl>
                                        <p:attrNameLst>
                                          <p:attrName>style.visibility</p:attrName>
                                        </p:attrNameLst>
                                      </p:cBhvr>
                                      <p:to>
                                        <p:strVal val="visible"/>
                                      </p:to>
                                    </p:set>
                                    <p:anim calcmode="lin" valueType="num">
                                      <p:cBhvr>
                                        <p:cTn id="7" dur="500" fill="hold"/>
                                        <p:tgtEl>
                                          <p:spTgt spid="68"/>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68"/>
                                        </p:tgtEl>
                                        <p:attrNameLst>
                                          <p:attrName>ppt_y</p:attrName>
                                        </p:attrNameLst>
                                      </p:cBhvr>
                                      <p:tavLst>
                                        <p:tav tm="0">
                                          <p:val>
                                            <p:strVal val="#ppt_y"/>
                                          </p:val>
                                        </p:tav>
                                        <p:tav tm="100000">
                                          <p:val>
                                            <p:strVal val="#ppt_y"/>
                                          </p:val>
                                        </p:tav>
                                      </p:tavLst>
                                    </p:anim>
                                    <p:anim calcmode="lin" valueType="num">
                                      <p:cBhvr>
                                        <p:cTn id="9" dur="500" fill="hold"/>
                                        <p:tgtEl>
                                          <p:spTgt spid="68"/>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68"/>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68"/>
                                        </p:tgtEl>
                                      </p:cBhvr>
                                    </p:animEffect>
                                  </p:childTnLst>
                                </p:cTn>
                              </p:par>
                            </p:childTnLst>
                          </p:cTn>
                        </p:par>
                        <p:par>
                          <p:cTn id="12" fill="hold">
                            <p:stCondLst>
                              <p:cond delay="2650"/>
                            </p:stCondLst>
                            <p:childTnLst>
                              <p:par>
                                <p:cTn id="13" presetID="22" presetClass="entr" presetSubtype="8" fill="hold" nodeType="afterEffect">
                                  <p:stCondLst>
                                    <p:cond delay="0"/>
                                  </p:stCondLst>
                                  <p:childTnLst>
                                    <p:set>
                                      <p:cBhvr>
                                        <p:cTn id="14" dur="1" fill="hold">
                                          <p:stCondLst>
                                            <p:cond delay="0"/>
                                          </p:stCondLst>
                                        </p:cTn>
                                        <p:tgtEl>
                                          <p:spTgt spid="69"/>
                                        </p:tgtEl>
                                        <p:attrNameLst>
                                          <p:attrName>style.visibility</p:attrName>
                                        </p:attrNameLst>
                                      </p:cBhvr>
                                      <p:to>
                                        <p:strVal val="visible"/>
                                      </p:to>
                                    </p:set>
                                    <p:animEffect transition="in" filter="wipe(left)">
                                      <p:cBhvr>
                                        <p:cTn id="15" dur="3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1210"/>
          <p:cNvSpPr/>
          <p:nvPr/>
        </p:nvSpPr>
        <p:spPr>
          <a:xfrm>
            <a:off x="824547" y="2880235"/>
            <a:ext cx="2390719"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r"/>
            <a:r>
              <a:rPr lang="en-US" altLang="zh-CN" b="1" dirty="0">
                <a:solidFill>
                  <a:srgbClr val="1B4367"/>
                </a:solidFill>
                <a:cs typeface="+mn-ea"/>
              </a:rPr>
              <a:t>The module 3</a:t>
            </a:r>
            <a:r>
              <a:rPr lang="en-US" altLang="zh-CN" b="1" dirty="0">
                <a:solidFill>
                  <a:srgbClr val="1B4367"/>
                </a:solidFill>
                <a:cs typeface="+mn-ea"/>
                <a:sym typeface="+mn-lt"/>
              </a:rPr>
              <a:t>:</a:t>
            </a:r>
            <a:r>
              <a:rPr lang="en-US" altLang="zh-CN" dirty="0">
                <a:solidFill>
                  <a:schemeClr val="tx1">
                    <a:lumMod val="75000"/>
                    <a:lumOff val="25000"/>
                  </a:schemeClr>
                </a:solidFill>
                <a:cs typeface="+mn-ea"/>
                <a:sym typeface="+mn-lt"/>
              </a:rPr>
              <a:t> </a:t>
            </a:r>
            <a:r>
              <a:rPr lang="en-US" altLang="zh-CN" dirty="0"/>
              <a:t>Play songs</a:t>
            </a:r>
            <a:endParaRPr lang="zh-CN" altLang="en-US" b="1" dirty="0">
              <a:solidFill>
                <a:srgbClr val="1B4367"/>
              </a:solidFill>
              <a:cs typeface="+mn-ea"/>
              <a:sym typeface="+mn-lt"/>
            </a:endParaRPr>
          </a:p>
        </p:txBody>
      </p:sp>
      <p:sp>
        <p:nvSpPr>
          <p:cNvPr id="9" name="文本框 8"/>
          <p:cNvSpPr txBox="1"/>
          <p:nvPr/>
        </p:nvSpPr>
        <p:spPr>
          <a:xfrm>
            <a:off x="824547" y="1362804"/>
            <a:ext cx="2919236" cy="1223412"/>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nSpc>
                <a:spcPts val="1500"/>
              </a:lnSpc>
            </a:pPr>
            <a:r>
              <a:rPr lang="en-US" altLang="zh-CN" sz="1000" b="1" dirty="0">
                <a:solidFill>
                  <a:schemeClr val="tx1">
                    <a:lumMod val="75000"/>
                    <a:lumOff val="25000"/>
                  </a:schemeClr>
                </a:solidFill>
                <a:cs typeface="+mn-ea"/>
              </a:rPr>
              <a:t>Serial number</a:t>
            </a:r>
            <a:r>
              <a:rPr lang="en-US" altLang="zh-CN" sz="1000" dirty="0">
                <a:solidFill>
                  <a:schemeClr val="tx1">
                    <a:lumMod val="75000"/>
                    <a:lumOff val="25000"/>
                  </a:schemeClr>
                </a:solidFill>
                <a:cs typeface="+mn-ea"/>
                <a:sym typeface="+mn-lt"/>
              </a:rPr>
              <a:t>:  CM1</a:t>
            </a:r>
            <a:endParaRPr lang="en-US" altLang="zh-CN" sz="1000" dirty="0">
              <a:solidFill>
                <a:schemeClr val="tx1">
                  <a:lumMod val="75000"/>
                  <a:lumOff val="25000"/>
                </a:schemeClr>
              </a:solidFill>
              <a:cs typeface="+mn-ea"/>
              <a:sym typeface="+mn-lt"/>
            </a:endParaRPr>
          </a:p>
          <a:p>
            <a:pPr>
              <a:lnSpc>
                <a:spcPts val="1500"/>
              </a:lnSpc>
            </a:pPr>
            <a:r>
              <a:rPr lang="en-US" altLang="zh-CN" sz="1000" b="1" dirty="0">
                <a:solidFill>
                  <a:schemeClr val="tx1">
                    <a:lumMod val="75000"/>
                    <a:lumOff val="25000"/>
                  </a:schemeClr>
                </a:solidFill>
                <a:cs typeface="+mn-ea"/>
              </a:rPr>
              <a:t>The name of module </a:t>
            </a:r>
            <a:r>
              <a:rPr lang="en-US" altLang="zh-CN" sz="1000" b="1" dirty="0">
                <a:solidFill>
                  <a:schemeClr val="tx1">
                    <a:lumMod val="75000"/>
                    <a:lumOff val="25000"/>
                  </a:schemeClr>
                </a:solidFill>
                <a:cs typeface="+mn-ea"/>
                <a:sym typeface="+mn-lt"/>
              </a:rPr>
              <a:t>:</a:t>
            </a:r>
            <a:r>
              <a:rPr lang="en-US" altLang="zh-CN" sz="1000" dirty="0">
                <a:solidFill>
                  <a:schemeClr val="tx1">
                    <a:lumMod val="75000"/>
                    <a:lumOff val="25000"/>
                  </a:schemeClr>
                </a:solidFill>
                <a:cs typeface="+mn-ea"/>
                <a:sym typeface="+mn-lt"/>
              </a:rPr>
              <a:t>audiorecongnition</a:t>
            </a:r>
            <a:endParaRPr lang="en-US" altLang="zh-CN" sz="1000" dirty="0">
              <a:solidFill>
                <a:schemeClr val="tx1">
                  <a:lumMod val="75000"/>
                  <a:lumOff val="25000"/>
                </a:schemeClr>
              </a:solidFill>
              <a:cs typeface="+mn-ea"/>
              <a:sym typeface="+mn-lt"/>
            </a:endParaRPr>
          </a:p>
          <a:p>
            <a:pPr>
              <a:lnSpc>
                <a:spcPts val="1500"/>
              </a:lnSpc>
            </a:pPr>
            <a:r>
              <a:rPr lang="en-US" altLang="zh-CN" sz="1000" b="1" dirty="0">
                <a:solidFill>
                  <a:schemeClr val="tx1">
                    <a:lumMod val="75000"/>
                    <a:lumOff val="25000"/>
                  </a:schemeClr>
                </a:solidFill>
                <a:cs typeface="+mn-ea"/>
              </a:rPr>
              <a:t>Function introduction</a:t>
            </a:r>
            <a:r>
              <a:rPr lang="en-US" altLang="zh-CN" dirty="0"/>
              <a:t> </a:t>
            </a:r>
            <a:r>
              <a:rPr lang="en-US" altLang="zh-CN" sz="1000" dirty="0">
                <a:solidFill>
                  <a:schemeClr val="tx1">
                    <a:lumMod val="75000"/>
                    <a:lumOff val="25000"/>
                  </a:schemeClr>
                </a:solidFill>
                <a:cs typeface="+mn-ea"/>
              </a:rPr>
              <a:t>Call the microphone for audio recording and transmission</a:t>
            </a:r>
            <a:endParaRPr lang="en-US" altLang="zh-CN" sz="1000" dirty="0">
              <a:solidFill>
                <a:schemeClr val="tx1">
                  <a:lumMod val="75000"/>
                  <a:lumOff val="25000"/>
                </a:schemeClr>
              </a:solidFill>
              <a:cs typeface="+mn-ea"/>
              <a:sym typeface="+mn-lt"/>
            </a:endParaRPr>
          </a:p>
          <a:p>
            <a:pPr>
              <a:lnSpc>
                <a:spcPts val="1500"/>
              </a:lnSpc>
            </a:pPr>
            <a:r>
              <a:rPr lang="en-US" altLang="zh-CN" sz="1000" b="1" dirty="0">
                <a:solidFill>
                  <a:schemeClr val="tx1">
                    <a:lumMod val="75000"/>
                    <a:lumOff val="25000"/>
                  </a:schemeClr>
                </a:solidFill>
                <a:cs typeface="+mn-ea"/>
              </a:rPr>
              <a:t>The input </a:t>
            </a:r>
            <a:r>
              <a:rPr lang="en-US" altLang="zh-CN" sz="1000" b="1" dirty="0">
                <a:solidFill>
                  <a:schemeClr val="tx1">
                    <a:lumMod val="75000"/>
                    <a:lumOff val="25000"/>
                  </a:schemeClr>
                </a:solidFill>
                <a:cs typeface="+mn-ea"/>
                <a:sym typeface="+mn-lt"/>
              </a:rPr>
              <a:t>: </a:t>
            </a:r>
            <a:r>
              <a:rPr lang="en-US" altLang="zh-CN" sz="1000" dirty="0">
                <a:solidFill>
                  <a:schemeClr val="tx1">
                    <a:lumMod val="75000"/>
                    <a:lumOff val="25000"/>
                  </a:schemeClr>
                </a:solidFill>
                <a:cs typeface="+mn-ea"/>
              </a:rPr>
              <a:t>audio</a:t>
            </a:r>
            <a:endParaRPr lang="en-US" altLang="zh-CN" sz="1000" dirty="0">
              <a:solidFill>
                <a:schemeClr val="tx1">
                  <a:lumMod val="75000"/>
                  <a:lumOff val="25000"/>
                </a:schemeClr>
              </a:solidFill>
              <a:cs typeface="+mn-ea"/>
              <a:sym typeface="+mn-lt"/>
            </a:endParaRPr>
          </a:p>
          <a:p>
            <a:pPr>
              <a:lnSpc>
                <a:spcPts val="1500"/>
              </a:lnSpc>
            </a:pPr>
            <a:r>
              <a:rPr lang="en-US" altLang="zh-CN" sz="1000" b="1" dirty="0">
                <a:solidFill>
                  <a:schemeClr val="tx1">
                    <a:lumMod val="75000"/>
                    <a:lumOff val="25000"/>
                  </a:schemeClr>
                </a:solidFill>
                <a:cs typeface="+mn-ea"/>
              </a:rPr>
              <a:t>The output </a:t>
            </a:r>
            <a:r>
              <a:rPr lang="en-US" altLang="zh-CN" sz="1000" b="1" dirty="0">
                <a:solidFill>
                  <a:schemeClr val="tx1">
                    <a:lumMod val="75000"/>
                    <a:lumOff val="25000"/>
                  </a:schemeClr>
                </a:solidFill>
                <a:cs typeface="+mn-ea"/>
                <a:sym typeface="+mn-lt"/>
              </a:rPr>
              <a:t>: </a:t>
            </a:r>
            <a:r>
              <a:rPr lang="en-US" altLang="zh-CN" sz="1000" dirty="0">
                <a:solidFill>
                  <a:schemeClr val="tx1">
                    <a:lumMod val="75000"/>
                    <a:lumOff val="25000"/>
                  </a:schemeClr>
                </a:solidFill>
                <a:cs typeface="+mn-ea"/>
              </a:rPr>
              <a:t>Audio information</a:t>
            </a:r>
            <a:endParaRPr lang="en-US" altLang="zh-CN" sz="1000" dirty="0">
              <a:solidFill>
                <a:schemeClr val="tx1">
                  <a:lumMod val="75000"/>
                  <a:lumOff val="25000"/>
                </a:schemeClr>
              </a:solidFill>
              <a:cs typeface="+mn-ea"/>
              <a:sym typeface="+mn-lt"/>
            </a:endParaRPr>
          </a:p>
        </p:txBody>
      </p:sp>
      <p:sp>
        <p:nvSpPr>
          <p:cNvPr id="68" name="文本框 15"/>
          <p:cNvSpPr txBox="1"/>
          <p:nvPr/>
        </p:nvSpPr>
        <p:spPr>
          <a:xfrm>
            <a:off x="709295" y="309880"/>
            <a:ext cx="4192158" cy="329565"/>
          </a:xfrm>
          <a:prstGeom prst="rect">
            <a:avLst/>
          </a:prstGeom>
          <a:noFill/>
        </p:spPr>
        <p:txBody>
          <a:bodyPr wrap="square" lIns="68580" tIns="34290" rIns="68580" bIns="34290" rtlCol="0">
            <a:spAutoFit/>
          </a:bodyPr>
          <a:lstStyle/>
          <a:p>
            <a:r>
              <a:rPr lang="en-US" altLang="zh-CN" sz="1700" b="1" dirty="0">
                <a:solidFill>
                  <a:srgbClr val="1B4367"/>
                </a:solidFill>
                <a:cs typeface="+mn-ea"/>
                <a:sym typeface="+mn-lt"/>
              </a:rPr>
              <a:t>3.2.1   </a:t>
            </a:r>
            <a:r>
              <a:rPr lang="en-US" altLang="zh-CN" b="1" dirty="0"/>
              <a:t>Page terminal system module design</a:t>
            </a:r>
            <a:endParaRPr lang="en-US" altLang="zh-CN" sz="1700" b="1" dirty="0">
              <a:solidFill>
                <a:srgbClr val="1B4367"/>
              </a:solidFill>
              <a:cs typeface="+mn-ea"/>
              <a:sym typeface="+mn-lt"/>
            </a:endParaRPr>
          </a:p>
        </p:txBody>
      </p:sp>
      <p:cxnSp>
        <p:nvCxnSpPr>
          <p:cNvPr id="69" name="直接连接符 68"/>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16" name="TextBox 1210"/>
          <p:cNvSpPr/>
          <p:nvPr/>
        </p:nvSpPr>
        <p:spPr>
          <a:xfrm>
            <a:off x="4392038" y="1078111"/>
            <a:ext cx="3696846"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r"/>
            <a:r>
              <a:rPr lang="en-US" altLang="zh-CN" b="1" dirty="0">
                <a:solidFill>
                  <a:srgbClr val="1B4367"/>
                </a:solidFill>
                <a:cs typeface="+mn-ea"/>
              </a:rPr>
              <a:t>The module 2 </a:t>
            </a:r>
            <a:r>
              <a:rPr lang="en-US" altLang="zh-CN" b="1" dirty="0">
                <a:solidFill>
                  <a:srgbClr val="1B4367"/>
                </a:solidFill>
                <a:cs typeface="+mn-ea"/>
                <a:sym typeface="+mn-lt"/>
              </a:rPr>
              <a:t>:</a:t>
            </a:r>
            <a:r>
              <a:rPr lang="en-US" altLang="zh-CN" dirty="0"/>
              <a:t> Song information display</a:t>
            </a:r>
            <a:endParaRPr lang="zh-CN" altLang="en-US" b="1" dirty="0">
              <a:solidFill>
                <a:srgbClr val="1B4367"/>
              </a:solidFill>
              <a:cs typeface="+mn-ea"/>
              <a:sym typeface="+mn-lt"/>
            </a:endParaRPr>
          </a:p>
        </p:txBody>
      </p:sp>
      <p:sp>
        <p:nvSpPr>
          <p:cNvPr id="17" name="文本框 16"/>
          <p:cNvSpPr txBox="1"/>
          <p:nvPr/>
        </p:nvSpPr>
        <p:spPr>
          <a:xfrm>
            <a:off x="824547" y="3207343"/>
            <a:ext cx="2517047" cy="1608133"/>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nSpc>
                <a:spcPts val="1500"/>
              </a:lnSpc>
            </a:pPr>
            <a:r>
              <a:rPr lang="en-US" altLang="zh-CN" sz="1000" b="1" dirty="0">
                <a:solidFill>
                  <a:schemeClr val="tx1">
                    <a:lumMod val="75000"/>
                    <a:lumOff val="25000"/>
                  </a:schemeClr>
                </a:solidFill>
                <a:cs typeface="+mn-ea"/>
              </a:rPr>
              <a:t>Serial number</a:t>
            </a:r>
            <a:r>
              <a:rPr lang="en-US" altLang="zh-CN" sz="1000" dirty="0">
                <a:solidFill>
                  <a:schemeClr val="tx1">
                    <a:lumMod val="75000"/>
                    <a:lumOff val="25000"/>
                  </a:schemeClr>
                </a:solidFill>
                <a:cs typeface="+mn-ea"/>
                <a:sym typeface="+mn-lt"/>
              </a:rPr>
              <a:t>:  CM3</a:t>
            </a:r>
            <a:endParaRPr lang="en-US" altLang="zh-CN" sz="1000" dirty="0">
              <a:solidFill>
                <a:schemeClr val="tx1">
                  <a:lumMod val="75000"/>
                  <a:lumOff val="25000"/>
                </a:schemeClr>
              </a:solidFill>
              <a:cs typeface="+mn-ea"/>
              <a:sym typeface="+mn-lt"/>
            </a:endParaRPr>
          </a:p>
          <a:p>
            <a:pPr>
              <a:lnSpc>
                <a:spcPts val="1500"/>
              </a:lnSpc>
            </a:pPr>
            <a:r>
              <a:rPr lang="en-US" altLang="zh-CN" sz="1000" b="1" dirty="0">
                <a:solidFill>
                  <a:schemeClr val="tx1">
                    <a:lumMod val="75000"/>
                    <a:lumOff val="25000"/>
                  </a:schemeClr>
                </a:solidFill>
                <a:cs typeface="+mn-ea"/>
              </a:rPr>
              <a:t>The name of module </a:t>
            </a:r>
            <a:r>
              <a:rPr lang="en-US" altLang="zh-CN" sz="1000" b="1" dirty="0">
                <a:solidFill>
                  <a:schemeClr val="tx1">
                    <a:lumMod val="75000"/>
                    <a:lumOff val="25000"/>
                  </a:schemeClr>
                </a:solidFill>
                <a:cs typeface="+mn-ea"/>
                <a:sym typeface="+mn-lt"/>
              </a:rPr>
              <a:t>:</a:t>
            </a:r>
            <a:r>
              <a:rPr lang="en-US" altLang="zh-CN" sz="1000" dirty="0">
                <a:solidFill>
                  <a:schemeClr val="tx1">
                    <a:lumMod val="75000"/>
                    <a:lumOff val="25000"/>
                  </a:schemeClr>
                </a:solidFill>
                <a:cs typeface="+mn-ea"/>
              </a:rPr>
              <a:t>Play songs</a:t>
            </a:r>
            <a:endParaRPr lang="en-US" altLang="zh-CN" sz="1000" dirty="0">
              <a:solidFill>
                <a:schemeClr val="tx1">
                  <a:lumMod val="75000"/>
                  <a:lumOff val="25000"/>
                </a:schemeClr>
              </a:solidFill>
              <a:cs typeface="+mn-ea"/>
            </a:endParaRPr>
          </a:p>
          <a:p>
            <a:pPr>
              <a:lnSpc>
                <a:spcPts val="1500"/>
              </a:lnSpc>
            </a:pPr>
            <a:r>
              <a:rPr lang="en-US" altLang="zh-CN" sz="1000" b="1" dirty="0">
                <a:solidFill>
                  <a:schemeClr val="tx1">
                    <a:lumMod val="75000"/>
                    <a:lumOff val="25000"/>
                  </a:schemeClr>
                </a:solidFill>
                <a:cs typeface="+mn-ea"/>
              </a:rPr>
              <a:t>Function introduction</a:t>
            </a:r>
            <a:r>
              <a:rPr lang="en-US" altLang="zh-CN" sz="1000" dirty="0"/>
              <a:t> </a:t>
            </a:r>
            <a:r>
              <a:rPr lang="en-US" altLang="zh-CN" sz="1000" dirty="0">
                <a:solidFill>
                  <a:schemeClr val="tx1">
                    <a:lumMod val="75000"/>
                    <a:lumOff val="25000"/>
                  </a:schemeClr>
                </a:solidFill>
                <a:cs typeface="+mn-ea"/>
                <a:sym typeface="+mn-lt"/>
              </a:rPr>
              <a:t>:</a:t>
            </a:r>
            <a:r>
              <a:rPr lang="en-US" altLang="zh-CN" dirty="0"/>
              <a:t> </a:t>
            </a:r>
            <a:r>
              <a:rPr lang="en-US" altLang="zh-CN" sz="1000" dirty="0">
                <a:solidFill>
                  <a:schemeClr val="tx1">
                    <a:lumMod val="75000"/>
                    <a:lumOff val="25000"/>
                  </a:schemeClr>
                </a:solidFill>
                <a:cs typeface="+mn-ea"/>
              </a:rPr>
              <a:t>This module is the playback control module, through which songs can be played to start and stop</a:t>
            </a:r>
            <a:endParaRPr lang="zh-CN" altLang="en-US" sz="1000" dirty="0">
              <a:solidFill>
                <a:schemeClr val="tx1">
                  <a:lumMod val="75000"/>
                  <a:lumOff val="25000"/>
                </a:schemeClr>
              </a:solidFill>
              <a:cs typeface="+mn-ea"/>
              <a:sym typeface="+mn-lt"/>
            </a:endParaRPr>
          </a:p>
          <a:p>
            <a:pPr>
              <a:lnSpc>
                <a:spcPts val="1500"/>
              </a:lnSpc>
            </a:pPr>
            <a:r>
              <a:rPr lang="en-US" altLang="zh-CN" sz="1000" b="1" dirty="0">
                <a:solidFill>
                  <a:schemeClr val="tx1">
                    <a:lumMod val="75000"/>
                    <a:lumOff val="25000"/>
                  </a:schemeClr>
                </a:solidFill>
                <a:cs typeface="+mn-ea"/>
              </a:rPr>
              <a:t>The input </a:t>
            </a:r>
            <a:r>
              <a:rPr lang="en-US" altLang="zh-CN" sz="1000" b="1" dirty="0">
                <a:solidFill>
                  <a:schemeClr val="tx1">
                    <a:lumMod val="75000"/>
                    <a:lumOff val="25000"/>
                  </a:schemeClr>
                </a:solidFill>
                <a:cs typeface="+mn-ea"/>
                <a:sym typeface="+mn-lt"/>
              </a:rPr>
              <a:t>: </a:t>
            </a:r>
            <a:r>
              <a:rPr lang="en-US" altLang="zh-CN" sz="1000" dirty="0">
                <a:solidFill>
                  <a:schemeClr val="tx1">
                    <a:lumMod val="75000"/>
                    <a:lumOff val="25000"/>
                  </a:schemeClr>
                </a:solidFill>
                <a:cs typeface="+mn-ea"/>
              </a:rPr>
              <a:t>audio</a:t>
            </a:r>
            <a:endParaRPr lang="en-US" altLang="zh-CN" sz="1000" dirty="0">
              <a:solidFill>
                <a:schemeClr val="tx1">
                  <a:lumMod val="75000"/>
                  <a:lumOff val="25000"/>
                </a:schemeClr>
              </a:solidFill>
              <a:cs typeface="+mn-ea"/>
              <a:sym typeface="+mn-lt"/>
            </a:endParaRPr>
          </a:p>
          <a:p>
            <a:pPr>
              <a:lnSpc>
                <a:spcPts val="1500"/>
              </a:lnSpc>
            </a:pPr>
            <a:r>
              <a:rPr lang="en-US" altLang="zh-CN" sz="1000" b="1" dirty="0">
                <a:solidFill>
                  <a:schemeClr val="tx1">
                    <a:lumMod val="75000"/>
                    <a:lumOff val="25000"/>
                  </a:schemeClr>
                </a:solidFill>
                <a:cs typeface="+mn-ea"/>
              </a:rPr>
              <a:t>The output </a:t>
            </a:r>
            <a:r>
              <a:rPr lang="en-US" altLang="zh-CN" sz="1000" b="1" dirty="0">
                <a:solidFill>
                  <a:schemeClr val="tx1">
                    <a:lumMod val="75000"/>
                    <a:lumOff val="25000"/>
                  </a:schemeClr>
                </a:solidFill>
                <a:cs typeface="+mn-ea"/>
                <a:sym typeface="+mn-lt"/>
              </a:rPr>
              <a:t>: </a:t>
            </a:r>
            <a:r>
              <a:rPr lang="en-US" altLang="zh-CN" sz="1000" dirty="0">
                <a:solidFill>
                  <a:schemeClr val="tx1">
                    <a:lumMod val="75000"/>
                    <a:lumOff val="25000"/>
                  </a:schemeClr>
                </a:solidFill>
                <a:cs typeface="+mn-ea"/>
              </a:rPr>
              <a:t>Playback of audio</a:t>
            </a:r>
            <a:endParaRPr lang="en-US" altLang="zh-CN" sz="1000" dirty="0">
              <a:solidFill>
                <a:schemeClr val="tx1">
                  <a:lumMod val="75000"/>
                  <a:lumOff val="25000"/>
                </a:schemeClr>
              </a:solidFill>
              <a:cs typeface="+mn-ea"/>
              <a:sym typeface="+mn-lt"/>
            </a:endParaRPr>
          </a:p>
        </p:txBody>
      </p:sp>
      <p:sp>
        <p:nvSpPr>
          <p:cNvPr id="18" name="TextBox 1210"/>
          <p:cNvSpPr/>
          <p:nvPr/>
        </p:nvSpPr>
        <p:spPr>
          <a:xfrm>
            <a:off x="774478" y="1071393"/>
            <a:ext cx="3063018"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r"/>
            <a:r>
              <a:rPr lang="en-US" altLang="zh-CN" b="1" dirty="0">
                <a:solidFill>
                  <a:srgbClr val="1B4367"/>
                </a:solidFill>
                <a:cs typeface="+mn-ea"/>
              </a:rPr>
              <a:t>The module 1</a:t>
            </a:r>
            <a:r>
              <a:rPr lang="en-US" altLang="zh-CN" b="1" dirty="0">
                <a:solidFill>
                  <a:srgbClr val="1B4367"/>
                </a:solidFill>
                <a:cs typeface="+mn-ea"/>
                <a:sym typeface="+mn-lt"/>
              </a:rPr>
              <a:t>:</a:t>
            </a:r>
            <a:r>
              <a:rPr lang="en-US" altLang="zh-CN" dirty="0">
                <a:solidFill>
                  <a:schemeClr val="tx1">
                    <a:lumMod val="75000"/>
                    <a:lumOff val="25000"/>
                  </a:schemeClr>
                </a:solidFill>
                <a:cs typeface="+mn-ea"/>
                <a:sym typeface="+mn-lt"/>
              </a:rPr>
              <a:t> audiorecongnition</a:t>
            </a:r>
            <a:endParaRPr lang="zh-CN" altLang="en-US" b="1" dirty="0">
              <a:solidFill>
                <a:srgbClr val="1B4367"/>
              </a:solidFill>
              <a:cs typeface="+mn-ea"/>
              <a:sym typeface="+mn-lt"/>
            </a:endParaRPr>
          </a:p>
        </p:txBody>
      </p:sp>
      <p:sp>
        <p:nvSpPr>
          <p:cNvPr id="19" name="文本框 18"/>
          <p:cNvSpPr txBox="1"/>
          <p:nvPr/>
        </p:nvSpPr>
        <p:spPr>
          <a:xfrm>
            <a:off x="4454439" y="1459525"/>
            <a:ext cx="3865013" cy="1205843"/>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nSpc>
                <a:spcPts val="1500"/>
              </a:lnSpc>
            </a:pPr>
            <a:r>
              <a:rPr lang="en-US" altLang="zh-CN" sz="1000" b="1" dirty="0">
                <a:solidFill>
                  <a:schemeClr val="tx1">
                    <a:lumMod val="75000"/>
                    <a:lumOff val="25000"/>
                  </a:schemeClr>
                </a:solidFill>
                <a:cs typeface="+mn-ea"/>
              </a:rPr>
              <a:t>Serial number</a:t>
            </a:r>
            <a:r>
              <a:rPr lang="en-US" altLang="zh-CN" sz="1000" dirty="0">
                <a:solidFill>
                  <a:schemeClr val="tx1">
                    <a:lumMod val="75000"/>
                    <a:lumOff val="25000"/>
                  </a:schemeClr>
                </a:solidFill>
                <a:cs typeface="+mn-ea"/>
                <a:sym typeface="+mn-lt"/>
              </a:rPr>
              <a:t>:  CM2</a:t>
            </a:r>
            <a:endParaRPr lang="en-US" altLang="zh-CN" sz="1000" dirty="0">
              <a:solidFill>
                <a:schemeClr val="tx1">
                  <a:lumMod val="75000"/>
                  <a:lumOff val="25000"/>
                </a:schemeClr>
              </a:solidFill>
              <a:cs typeface="+mn-ea"/>
              <a:sym typeface="+mn-lt"/>
            </a:endParaRPr>
          </a:p>
          <a:p>
            <a:pPr>
              <a:lnSpc>
                <a:spcPts val="1500"/>
              </a:lnSpc>
            </a:pPr>
            <a:r>
              <a:rPr lang="en-US" altLang="zh-CN" sz="1000" b="1" dirty="0">
                <a:solidFill>
                  <a:schemeClr val="tx1">
                    <a:lumMod val="75000"/>
                    <a:lumOff val="25000"/>
                  </a:schemeClr>
                </a:solidFill>
                <a:cs typeface="+mn-ea"/>
              </a:rPr>
              <a:t>The name of module </a:t>
            </a:r>
            <a:r>
              <a:rPr lang="en-US" altLang="zh-CN" sz="1000" b="1" dirty="0">
                <a:solidFill>
                  <a:schemeClr val="tx1">
                    <a:lumMod val="75000"/>
                    <a:lumOff val="25000"/>
                  </a:schemeClr>
                </a:solidFill>
                <a:cs typeface="+mn-ea"/>
                <a:sym typeface="+mn-lt"/>
              </a:rPr>
              <a:t>:</a:t>
            </a:r>
            <a:r>
              <a:rPr lang="en-US" altLang="zh-CN" sz="1000" dirty="0">
                <a:solidFill>
                  <a:schemeClr val="tx1">
                    <a:lumMod val="75000"/>
                    <a:lumOff val="25000"/>
                  </a:schemeClr>
                </a:solidFill>
                <a:cs typeface="+mn-ea"/>
              </a:rPr>
              <a:t>Song information display</a:t>
            </a:r>
            <a:endParaRPr lang="en-US" altLang="zh-CN" sz="1000" dirty="0">
              <a:solidFill>
                <a:schemeClr val="tx1">
                  <a:lumMod val="75000"/>
                  <a:lumOff val="25000"/>
                </a:schemeClr>
              </a:solidFill>
              <a:cs typeface="+mn-ea"/>
            </a:endParaRPr>
          </a:p>
          <a:p>
            <a:pPr>
              <a:lnSpc>
                <a:spcPts val="1500"/>
              </a:lnSpc>
            </a:pPr>
            <a:r>
              <a:rPr lang="en-US" altLang="zh-CN" sz="1000" b="1" dirty="0">
                <a:solidFill>
                  <a:schemeClr val="tx1">
                    <a:lumMod val="75000"/>
                    <a:lumOff val="25000"/>
                  </a:schemeClr>
                </a:solidFill>
                <a:cs typeface="+mn-ea"/>
              </a:rPr>
              <a:t>Function introduction</a:t>
            </a:r>
            <a:r>
              <a:rPr lang="en-US" altLang="zh-CN" sz="1000" dirty="0"/>
              <a:t> </a:t>
            </a:r>
            <a:r>
              <a:rPr lang="en-US" altLang="zh-CN" sz="1000" dirty="0">
                <a:solidFill>
                  <a:schemeClr val="tx1">
                    <a:lumMod val="75000"/>
                    <a:lumOff val="25000"/>
                  </a:schemeClr>
                </a:solidFill>
                <a:cs typeface="+mn-ea"/>
                <a:sym typeface="+mn-lt"/>
              </a:rPr>
              <a:t>: </a:t>
            </a:r>
            <a:r>
              <a:rPr lang="en-US" altLang="zh-CN" sz="1000" dirty="0">
                <a:solidFill>
                  <a:schemeClr val="tx1">
                    <a:lumMod val="75000"/>
                    <a:lumOff val="25000"/>
                  </a:schemeClr>
                </a:solidFill>
                <a:cs typeface="+mn-ea"/>
              </a:rPr>
              <a:t>Display the identified song information</a:t>
            </a:r>
            <a:endParaRPr lang="en-US" altLang="zh-CN" sz="1000" dirty="0">
              <a:solidFill>
                <a:schemeClr val="tx1">
                  <a:lumMod val="75000"/>
                  <a:lumOff val="25000"/>
                </a:schemeClr>
              </a:solidFill>
              <a:cs typeface="+mn-ea"/>
              <a:sym typeface="+mn-lt"/>
            </a:endParaRPr>
          </a:p>
          <a:p>
            <a:pPr>
              <a:lnSpc>
                <a:spcPts val="1500"/>
              </a:lnSpc>
            </a:pPr>
            <a:r>
              <a:rPr lang="en-US" altLang="zh-CN" sz="1000" b="1" dirty="0">
                <a:solidFill>
                  <a:schemeClr val="tx1">
                    <a:lumMod val="75000"/>
                    <a:lumOff val="25000"/>
                  </a:schemeClr>
                </a:solidFill>
                <a:cs typeface="+mn-ea"/>
              </a:rPr>
              <a:t>The input </a:t>
            </a:r>
            <a:r>
              <a:rPr lang="en-US" altLang="zh-CN" sz="1000" b="1" dirty="0">
                <a:solidFill>
                  <a:schemeClr val="tx1">
                    <a:lumMod val="75000"/>
                    <a:lumOff val="25000"/>
                  </a:schemeClr>
                </a:solidFill>
                <a:cs typeface="+mn-ea"/>
                <a:sym typeface="+mn-lt"/>
              </a:rPr>
              <a:t>: </a:t>
            </a:r>
            <a:r>
              <a:rPr lang="en-US" altLang="zh-CN" sz="1000" dirty="0">
                <a:solidFill>
                  <a:schemeClr val="tx1">
                    <a:lumMod val="75000"/>
                    <a:lumOff val="25000"/>
                  </a:schemeClr>
                </a:solidFill>
                <a:cs typeface="+mn-ea"/>
              </a:rPr>
              <a:t>audio</a:t>
            </a:r>
            <a:endParaRPr lang="en-US" altLang="zh-CN" sz="1000" dirty="0">
              <a:solidFill>
                <a:schemeClr val="tx1">
                  <a:lumMod val="75000"/>
                  <a:lumOff val="25000"/>
                </a:schemeClr>
              </a:solidFill>
              <a:cs typeface="+mn-ea"/>
              <a:sym typeface="+mn-lt"/>
            </a:endParaRPr>
          </a:p>
          <a:p>
            <a:pPr>
              <a:lnSpc>
                <a:spcPts val="1500"/>
              </a:lnSpc>
            </a:pPr>
            <a:r>
              <a:rPr lang="en-US" altLang="zh-CN" sz="1000" b="1" dirty="0">
                <a:solidFill>
                  <a:schemeClr val="tx1">
                    <a:lumMod val="75000"/>
                    <a:lumOff val="25000"/>
                  </a:schemeClr>
                </a:solidFill>
                <a:cs typeface="+mn-ea"/>
              </a:rPr>
              <a:t>The output </a:t>
            </a:r>
            <a:r>
              <a:rPr lang="en-US" altLang="zh-CN" sz="1000" b="1" dirty="0">
                <a:solidFill>
                  <a:schemeClr val="tx1">
                    <a:lumMod val="75000"/>
                    <a:lumOff val="25000"/>
                  </a:schemeClr>
                </a:solidFill>
                <a:cs typeface="+mn-ea"/>
                <a:sym typeface="+mn-lt"/>
              </a:rPr>
              <a:t>: </a:t>
            </a:r>
            <a:r>
              <a:rPr lang="en-US" altLang="zh-CN" sz="1000" dirty="0">
                <a:solidFill>
                  <a:schemeClr val="tx1">
                    <a:lumMod val="75000"/>
                    <a:lumOff val="25000"/>
                  </a:schemeClr>
                </a:solidFill>
                <a:cs typeface="+mn-ea"/>
              </a:rPr>
              <a:t>Audio information</a:t>
            </a:r>
            <a:endParaRPr lang="en-US" altLang="zh-CN" sz="1000" dirty="0">
              <a:solidFill>
                <a:schemeClr val="tx1">
                  <a:lumMod val="75000"/>
                  <a:lumOff val="25000"/>
                </a:schemeClr>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68"/>
                                        </p:tgtEl>
                                        <p:attrNameLst>
                                          <p:attrName>style.visibility</p:attrName>
                                        </p:attrNameLst>
                                      </p:cBhvr>
                                      <p:to>
                                        <p:strVal val="visible"/>
                                      </p:to>
                                    </p:set>
                                    <p:anim calcmode="lin" valueType="num">
                                      <p:cBhvr>
                                        <p:cTn id="7" dur="500" fill="hold"/>
                                        <p:tgtEl>
                                          <p:spTgt spid="68"/>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68"/>
                                        </p:tgtEl>
                                        <p:attrNameLst>
                                          <p:attrName>ppt_y</p:attrName>
                                        </p:attrNameLst>
                                      </p:cBhvr>
                                      <p:tavLst>
                                        <p:tav tm="0">
                                          <p:val>
                                            <p:strVal val="#ppt_y"/>
                                          </p:val>
                                        </p:tav>
                                        <p:tav tm="100000">
                                          <p:val>
                                            <p:strVal val="#ppt_y"/>
                                          </p:val>
                                        </p:tav>
                                      </p:tavLst>
                                    </p:anim>
                                    <p:anim calcmode="lin" valueType="num">
                                      <p:cBhvr>
                                        <p:cTn id="9" dur="500" fill="hold"/>
                                        <p:tgtEl>
                                          <p:spTgt spid="68"/>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68"/>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68"/>
                                        </p:tgtEl>
                                      </p:cBhvr>
                                    </p:animEffect>
                                  </p:childTnLst>
                                </p:cTn>
                              </p:par>
                            </p:childTnLst>
                          </p:cTn>
                        </p:par>
                        <p:par>
                          <p:cTn id="12" fill="hold">
                            <p:stCondLst>
                              <p:cond delay="2549"/>
                            </p:stCondLst>
                            <p:childTnLst>
                              <p:par>
                                <p:cTn id="13" presetID="22" presetClass="entr" presetSubtype="8" fill="hold" nodeType="afterEffect">
                                  <p:stCondLst>
                                    <p:cond delay="0"/>
                                  </p:stCondLst>
                                  <p:childTnLst>
                                    <p:set>
                                      <p:cBhvr>
                                        <p:cTn id="14" dur="1" fill="hold">
                                          <p:stCondLst>
                                            <p:cond delay="0"/>
                                          </p:stCondLst>
                                        </p:cTn>
                                        <p:tgtEl>
                                          <p:spTgt spid="69"/>
                                        </p:tgtEl>
                                        <p:attrNameLst>
                                          <p:attrName>style.visibility</p:attrName>
                                        </p:attrNameLst>
                                      </p:cBhvr>
                                      <p:to>
                                        <p:strVal val="visible"/>
                                      </p:to>
                                    </p:set>
                                    <p:animEffect transition="in" filter="wipe(left)">
                                      <p:cBhvr>
                                        <p:cTn id="15" dur="300"/>
                                        <p:tgtEl>
                                          <p:spTgt spid="69"/>
                                        </p:tgtEl>
                                      </p:cBhvr>
                                    </p:animEffect>
                                  </p:childTnLst>
                                </p:cTn>
                              </p:par>
                            </p:childTnLst>
                          </p:cTn>
                        </p:par>
                        <p:par>
                          <p:cTn id="16" fill="hold">
                            <p:stCondLst>
                              <p:cond delay="3049"/>
                            </p:stCondLst>
                            <p:childTnLst>
                              <p:par>
                                <p:cTn id="17" presetID="2" presetClass="entr" presetSubtype="8"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0-#ppt_w/2"/>
                                          </p:val>
                                        </p:tav>
                                        <p:tav tm="100000">
                                          <p:val>
                                            <p:strVal val="#ppt_x"/>
                                          </p:val>
                                        </p:tav>
                                      </p:tavLst>
                                    </p:anim>
                                    <p:anim calcmode="lin" valueType="num">
                                      <p:cBhvr additive="base">
                                        <p:cTn id="20" dur="500" fill="hold"/>
                                        <p:tgtEl>
                                          <p:spTgt spid="8"/>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0-#ppt_w/2"/>
                                          </p:val>
                                        </p:tav>
                                        <p:tav tm="100000">
                                          <p:val>
                                            <p:strVal val="#ppt_x"/>
                                          </p:val>
                                        </p:tav>
                                      </p:tavLst>
                                    </p:anim>
                                    <p:anim calcmode="lin" valueType="num">
                                      <p:cBhvr additive="base">
                                        <p:cTn id="24" dur="500" fill="hold"/>
                                        <p:tgtEl>
                                          <p:spTgt spid="9"/>
                                        </p:tgtEl>
                                        <p:attrNameLst>
                                          <p:attrName>ppt_y</p:attrName>
                                        </p:attrNameLst>
                                      </p:cBhvr>
                                      <p:tavLst>
                                        <p:tav tm="0">
                                          <p:val>
                                            <p:strVal val="#ppt_y"/>
                                          </p:val>
                                        </p:tav>
                                        <p:tav tm="100000">
                                          <p:val>
                                            <p:strVal val="#ppt_y"/>
                                          </p:val>
                                        </p:tav>
                                      </p:tavLst>
                                    </p:anim>
                                  </p:childTnLst>
                                </p:cTn>
                              </p:par>
                            </p:childTnLst>
                          </p:cTn>
                        </p:par>
                        <p:par>
                          <p:cTn id="25" fill="hold">
                            <p:stCondLst>
                              <p:cond delay="3549"/>
                            </p:stCondLst>
                            <p:childTnLst>
                              <p:par>
                                <p:cTn id="26" presetID="2" presetClass="entr" presetSubtype="8" fill="hold" grpId="0" nodeType="afterEffect">
                                  <p:stCondLst>
                                    <p:cond delay="0"/>
                                  </p:stCondLst>
                                  <p:childTnLst>
                                    <p:set>
                                      <p:cBhvr>
                                        <p:cTn id="27" dur="1" fill="hold">
                                          <p:stCondLst>
                                            <p:cond delay="0"/>
                                          </p:stCondLst>
                                        </p:cTn>
                                        <p:tgtEl>
                                          <p:spTgt spid="16"/>
                                        </p:tgtEl>
                                        <p:attrNameLst>
                                          <p:attrName>style.visibility</p:attrName>
                                        </p:attrNameLst>
                                      </p:cBhvr>
                                      <p:to>
                                        <p:strVal val="visible"/>
                                      </p:to>
                                    </p:set>
                                    <p:anim calcmode="lin" valueType="num">
                                      <p:cBhvr additive="base">
                                        <p:cTn id="28" dur="500" fill="hold"/>
                                        <p:tgtEl>
                                          <p:spTgt spid="16"/>
                                        </p:tgtEl>
                                        <p:attrNameLst>
                                          <p:attrName>ppt_x</p:attrName>
                                        </p:attrNameLst>
                                      </p:cBhvr>
                                      <p:tavLst>
                                        <p:tav tm="0">
                                          <p:val>
                                            <p:strVal val="0-#ppt_w/2"/>
                                          </p:val>
                                        </p:tav>
                                        <p:tav tm="100000">
                                          <p:val>
                                            <p:strVal val="#ppt_x"/>
                                          </p:val>
                                        </p:tav>
                                      </p:tavLst>
                                    </p:anim>
                                    <p:anim calcmode="lin" valueType="num">
                                      <p:cBhvr additive="base">
                                        <p:cTn id="29" dur="500" fill="hold"/>
                                        <p:tgtEl>
                                          <p:spTgt spid="16"/>
                                        </p:tgtEl>
                                        <p:attrNameLst>
                                          <p:attrName>ppt_y</p:attrName>
                                        </p:attrNameLst>
                                      </p:cBhvr>
                                      <p:tavLst>
                                        <p:tav tm="0">
                                          <p:val>
                                            <p:strVal val="#ppt_y"/>
                                          </p:val>
                                        </p:tav>
                                        <p:tav tm="100000">
                                          <p:val>
                                            <p:strVal val="#ppt_y"/>
                                          </p:val>
                                        </p:tav>
                                      </p:tavLst>
                                    </p:anim>
                                  </p:childTnLst>
                                </p:cTn>
                              </p:par>
                              <p:par>
                                <p:cTn id="30" presetID="2" presetClass="entr" presetSubtype="8" fill="hold" grpId="0" nodeType="withEffect">
                                  <p:stCondLst>
                                    <p:cond delay="0"/>
                                  </p:stCondLst>
                                  <p:childTnLst>
                                    <p:set>
                                      <p:cBhvr>
                                        <p:cTn id="31" dur="1" fill="hold">
                                          <p:stCondLst>
                                            <p:cond delay="0"/>
                                          </p:stCondLst>
                                        </p:cTn>
                                        <p:tgtEl>
                                          <p:spTgt spid="17"/>
                                        </p:tgtEl>
                                        <p:attrNameLst>
                                          <p:attrName>style.visibility</p:attrName>
                                        </p:attrNameLst>
                                      </p:cBhvr>
                                      <p:to>
                                        <p:strVal val="visible"/>
                                      </p:to>
                                    </p:set>
                                    <p:anim calcmode="lin" valueType="num">
                                      <p:cBhvr additive="base">
                                        <p:cTn id="32" dur="500" fill="hold"/>
                                        <p:tgtEl>
                                          <p:spTgt spid="17"/>
                                        </p:tgtEl>
                                        <p:attrNameLst>
                                          <p:attrName>ppt_x</p:attrName>
                                        </p:attrNameLst>
                                      </p:cBhvr>
                                      <p:tavLst>
                                        <p:tav tm="0">
                                          <p:val>
                                            <p:strVal val="0-#ppt_w/2"/>
                                          </p:val>
                                        </p:tav>
                                        <p:tav tm="100000">
                                          <p:val>
                                            <p:strVal val="#ppt_x"/>
                                          </p:val>
                                        </p:tav>
                                      </p:tavLst>
                                    </p:anim>
                                    <p:anim calcmode="lin" valueType="num">
                                      <p:cBhvr additive="base">
                                        <p:cTn id="33" dur="500" fill="hold"/>
                                        <p:tgtEl>
                                          <p:spTgt spid="17"/>
                                        </p:tgtEl>
                                        <p:attrNameLst>
                                          <p:attrName>ppt_y</p:attrName>
                                        </p:attrNameLst>
                                      </p:cBhvr>
                                      <p:tavLst>
                                        <p:tav tm="0">
                                          <p:val>
                                            <p:strVal val="#ppt_y"/>
                                          </p:val>
                                        </p:tav>
                                        <p:tav tm="100000">
                                          <p:val>
                                            <p:strVal val="#ppt_y"/>
                                          </p:val>
                                        </p:tav>
                                      </p:tavLst>
                                    </p:anim>
                                  </p:childTnLst>
                                </p:cTn>
                              </p:par>
                            </p:childTnLst>
                          </p:cTn>
                        </p:par>
                        <p:par>
                          <p:cTn id="34" fill="hold">
                            <p:stCondLst>
                              <p:cond delay="4049"/>
                            </p:stCondLst>
                            <p:childTnLst>
                              <p:par>
                                <p:cTn id="35" presetID="2" presetClass="entr" presetSubtype="8" fill="hold" grpId="0" nodeType="afterEffect">
                                  <p:stCondLst>
                                    <p:cond delay="0"/>
                                  </p:stCondLst>
                                  <p:childTnLst>
                                    <p:set>
                                      <p:cBhvr>
                                        <p:cTn id="36" dur="1" fill="hold">
                                          <p:stCondLst>
                                            <p:cond delay="0"/>
                                          </p:stCondLst>
                                        </p:cTn>
                                        <p:tgtEl>
                                          <p:spTgt spid="18"/>
                                        </p:tgtEl>
                                        <p:attrNameLst>
                                          <p:attrName>style.visibility</p:attrName>
                                        </p:attrNameLst>
                                      </p:cBhvr>
                                      <p:to>
                                        <p:strVal val="visible"/>
                                      </p:to>
                                    </p:set>
                                    <p:anim calcmode="lin" valueType="num">
                                      <p:cBhvr additive="base">
                                        <p:cTn id="37" dur="500" fill="hold"/>
                                        <p:tgtEl>
                                          <p:spTgt spid="18"/>
                                        </p:tgtEl>
                                        <p:attrNameLst>
                                          <p:attrName>ppt_x</p:attrName>
                                        </p:attrNameLst>
                                      </p:cBhvr>
                                      <p:tavLst>
                                        <p:tav tm="0">
                                          <p:val>
                                            <p:strVal val="0-#ppt_w/2"/>
                                          </p:val>
                                        </p:tav>
                                        <p:tav tm="100000">
                                          <p:val>
                                            <p:strVal val="#ppt_x"/>
                                          </p:val>
                                        </p:tav>
                                      </p:tavLst>
                                    </p:anim>
                                    <p:anim calcmode="lin" valueType="num">
                                      <p:cBhvr additive="base">
                                        <p:cTn id="38" dur="500" fill="hold"/>
                                        <p:tgtEl>
                                          <p:spTgt spid="18"/>
                                        </p:tgtEl>
                                        <p:attrNameLst>
                                          <p:attrName>ppt_y</p:attrName>
                                        </p:attrNameLst>
                                      </p:cBhvr>
                                      <p:tavLst>
                                        <p:tav tm="0">
                                          <p:val>
                                            <p:strVal val="#ppt_y"/>
                                          </p:val>
                                        </p:tav>
                                        <p:tav tm="100000">
                                          <p:val>
                                            <p:strVal val="#ppt_y"/>
                                          </p:val>
                                        </p:tav>
                                      </p:tavLst>
                                    </p:anim>
                                  </p:childTnLst>
                                </p:cTn>
                              </p:par>
                              <p:par>
                                <p:cTn id="39" presetID="2" presetClass="entr" presetSubtype="8" fill="hold" grpId="0" nodeType="withEffect">
                                  <p:stCondLst>
                                    <p:cond delay="0"/>
                                  </p:stCondLst>
                                  <p:childTnLst>
                                    <p:set>
                                      <p:cBhvr>
                                        <p:cTn id="40" dur="1" fill="hold">
                                          <p:stCondLst>
                                            <p:cond delay="0"/>
                                          </p:stCondLst>
                                        </p:cTn>
                                        <p:tgtEl>
                                          <p:spTgt spid="19"/>
                                        </p:tgtEl>
                                        <p:attrNameLst>
                                          <p:attrName>style.visibility</p:attrName>
                                        </p:attrNameLst>
                                      </p:cBhvr>
                                      <p:to>
                                        <p:strVal val="visible"/>
                                      </p:to>
                                    </p:set>
                                    <p:anim calcmode="lin" valueType="num">
                                      <p:cBhvr additive="base">
                                        <p:cTn id="41" dur="500" fill="hold"/>
                                        <p:tgtEl>
                                          <p:spTgt spid="19"/>
                                        </p:tgtEl>
                                        <p:attrNameLst>
                                          <p:attrName>ppt_x</p:attrName>
                                        </p:attrNameLst>
                                      </p:cBhvr>
                                      <p:tavLst>
                                        <p:tav tm="0">
                                          <p:val>
                                            <p:strVal val="0-#ppt_w/2"/>
                                          </p:val>
                                        </p:tav>
                                        <p:tav tm="100000">
                                          <p:val>
                                            <p:strVal val="#ppt_x"/>
                                          </p:val>
                                        </p:tav>
                                      </p:tavLst>
                                    </p:anim>
                                    <p:anim calcmode="lin" valueType="num">
                                      <p:cBhvr additive="base">
                                        <p:cTn id="42"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68" grpId="0"/>
      <p:bldP spid="16" grpId="0"/>
      <p:bldP spid="17" grpId="0"/>
      <p:bldP spid="18" grpId="0"/>
      <p:bldP spid="1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1210"/>
          <p:cNvSpPr/>
          <p:nvPr/>
        </p:nvSpPr>
        <p:spPr>
          <a:xfrm>
            <a:off x="910264" y="1080949"/>
            <a:ext cx="2824171"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r"/>
            <a:r>
              <a:rPr lang="en-US" altLang="zh-CN" b="1" dirty="0">
                <a:solidFill>
                  <a:srgbClr val="1B4367"/>
                </a:solidFill>
                <a:cs typeface="+mn-ea"/>
              </a:rPr>
              <a:t>The module 1</a:t>
            </a:r>
            <a:r>
              <a:rPr lang="en-US" altLang="zh-CN" b="1" dirty="0">
                <a:solidFill>
                  <a:srgbClr val="1B4367"/>
                </a:solidFill>
                <a:cs typeface="+mn-ea"/>
                <a:sym typeface="+mn-lt"/>
              </a:rPr>
              <a:t>:</a:t>
            </a:r>
            <a:r>
              <a:rPr lang="en-US" altLang="zh-CN" dirty="0">
                <a:solidFill>
                  <a:schemeClr val="tx1">
                    <a:lumMod val="75000"/>
                    <a:lumOff val="25000"/>
                  </a:schemeClr>
                </a:solidFill>
                <a:cs typeface="+mn-ea"/>
                <a:sym typeface="+mn-lt"/>
              </a:rPr>
              <a:t> </a:t>
            </a:r>
            <a:r>
              <a:rPr lang="en-US" altLang="zh-CN" dirty="0"/>
              <a:t>Audio receiving</a:t>
            </a:r>
            <a:endParaRPr lang="zh-CN" altLang="en-US" b="1" dirty="0">
              <a:solidFill>
                <a:srgbClr val="1B4367"/>
              </a:solidFill>
              <a:cs typeface="+mn-ea"/>
              <a:sym typeface="+mn-lt"/>
            </a:endParaRPr>
          </a:p>
        </p:txBody>
      </p:sp>
      <p:sp>
        <p:nvSpPr>
          <p:cNvPr id="68" name="文本框 15"/>
          <p:cNvSpPr txBox="1"/>
          <p:nvPr/>
        </p:nvSpPr>
        <p:spPr>
          <a:xfrm>
            <a:off x="709295" y="309880"/>
            <a:ext cx="4938470" cy="329565"/>
          </a:xfrm>
          <a:prstGeom prst="rect">
            <a:avLst/>
          </a:prstGeom>
          <a:noFill/>
        </p:spPr>
        <p:txBody>
          <a:bodyPr wrap="square" lIns="68580" tIns="34290" rIns="68580" bIns="34290" rtlCol="0">
            <a:spAutoFit/>
          </a:bodyPr>
          <a:lstStyle/>
          <a:p>
            <a:r>
              <a:rPr lang="en-US" altLang="zh-CN" sz="1700" b="1" dirty="0">
                <a:solidFill>
                  <a:srgbClr val="1B4367"/>
                </a:solidFill>
                <a:cs typeface="+mn-ea"/>
                <a:sym typeface="+mn-lt"/>
              </a:rPr>
              <a:t>3.2.2   </a:t>
            </a:r>
            <a:r>
              <a:rPr lang="en-US" altLang="zh-CN" b="1" dirty="0"/>
              <a:t>Audio processing subsystem module design</a:t>
            </a:r>
            <a:endParaRPr lang="en-US" altLang="zh-CN" sz="1700" b="1" dirty="0">
              <a:solidFill>
                <a:srgbClr val="1B4367"/>
              </a:solidFill>
              <a:cs typeface="+mn-ea"/>
              <a:sym typeface="+mn-lt"/>
            </a:endParaRPr>
          </a:p>
        </p:txBody>
      </p:sp>
      <p:cxnSp>
        <p:nvCxnSpPr>
          <p:cNvPr id="69" name="直接连接符 68"/>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956316" y="1471019"/>
            <a:ext cx="2778119" cy="1029970"/>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nSpc>
                <a:spcPts val="1500"/>
              </a:lnSpc>
            </a:pPr>
            <a:r>
              <a:rPr lang="en-US" altLang="zh-CN" sz="1000" b="1" dirty="0">
                <a:solidFill>
                  <a:schemeClr val="tx1">
                    <a:lumMod val="75000"/>
                    <a:lumOff val="25000"/>
                  </a:schemeClr>
                </a:solidFill>
                <a:cs typeface="+mn-ea"/>
              </a:rPr>
              <a:t>The name of module </a:t>
            </a:r>
            <a:r>
              <a:rPr lang="en-US" altLang="zh-CN" sz="1000" dirty="0">
                <a:solidFill>
                  <a:schemeClr val="tx1">
                    <a:lumMod val="75000"/>
                    <a:lumOff val="25000"/>
                  </a:schemeClr>
                </a:solidFill>
                <a:cs typeface="+mn-ea"/>
                <a:sym typeface="+mn-lt"/>
              </a:rPr>
              <a:t>:  SM</a:t>
            </a:r>
            <a:endParaRPr lang="en-US" altLang="zh-CN" sz="1000" dirty="0">
              <a:solidFill>
                <a:schemeClr val="tx1">
                  <a:lumMod val="75000"/>
                  <a:lumOff val="25000"/>
                </a:schemeClr>
              </a:solidFill>
              <a:cs typeface="+mn-ea"/>
              <a:sym typeface="+mn-lt"/>
            </a:endParaRPr>
          </a:p>
          <a:p>
            <a:pPr>
              <a:lnSpc>
                <a:spcPts val="1500"/>
              </a:lnSpc>
            </a:pPr>
            <a:r>
              <a:rPr lang="en-US" altLang="zh-CN" sz="1000" b="1" dirty="0">
                <a:solidFill>
                  <a:schemeClr val="tx1">
                    <a:lumMod val="75000"/>
                    <a:lumOff val="25000"/>
                  </a:schemeClr>
                </a:solidFill>
                <a:cs typeface="+mn-ea"/>
              </a:rPr>
              <a:t>Function introduction</a:t>
            </a:r>
            <a:r>
              <a:rPr lang="en-US" altLang="zh-CN" sz="1000" dirty="0"/>
              <a:t> </a:t>
            </a:r>
            <a:r>
              <a:rPr lang="en-US" altLang="zh-CN" sz="1000" dirty="0">
                <a:solidFill>
                  <a:schemeClr val="tx1">
                    <a:lumMod val="75000"/>
                    <a:lumOff val="25000"/>
                  </a:schemeClr>
                </a:solidFill>
                <a:cs typeface="+mn-ea"/>
                <a:sym typeface="+mn-lt"/>
              </a:rPr>
              <a:t>:</a:t>
            </a:r>
            <a:r>
              <a:rPr lang="en-US" altLang="zh-CN" sz="1000" dirty="0">
                <a:solidFill>
                  <a:schemeClr val="tx1">
                    <a:lumMod val="75000"/>
                    <a:lumOff val="25000"/>
                  </a:schemeClr>
                </a:solidFill>
                <a:cs typeface="+mn-ea"/>
              </a:rPr>
              <a:t>Record and obtain audio</a:t>
            </a:r>
            <a:endParaRPr lang="zh-CN" sz="1000" dirty="0">
              <a:solidFill>
                <a:schemeClr val="tx1">
                  <a:lumMod val="75000"/>
                  <a:lumOff val="25000"/>
                </a:schemeClr>
              </a:solidFill>
              <a:cs typeface="+mn-ea"/>
            </a:endParaRPr>
          </a:p>
          <a:p>
            <a:pPr>
              <a:lnSpc>
                <a:spcPts val="1500"/>
              </a:lnSpc>
            </a:pPr>
            <a:r>
              <a:rPr lang="en-US" altLang="zh-CN" sz="1000" b="1" dirty="0">
                <a:solidFill>
                  <a:schemeClr val="tx1">
                    <a:lumMod val="75000"/>
                    <a:lumOff val="25000"/>
                  </a:schemeClr>
                </a:solidFill>
                <a:cs typeface="+mn-ea"/>
              </a:rPr>
              <a:t>The input </a:t>
            </a:r>
            <a:r>
              <a:rPr lang="en-US" altLang="zh-CN" sz="1000" b="1" dirty="0">
                <a:solidFill>
                  <a:schemeClr val="tx1">
                    <a:lumMod val="75000"/>
                    <a:lumOff val="25000"/>
                  </a:schemeClr>
                </a:solidFill>
                <a:cs typeface="+mn-ea"/>
                <a:sym typeface="+mn-lt"/>
              </a:rPr>
              <a:t>: </a:t>
            </a:r>
            <a:r>
              <a:rPr lang="en-US" altLang="zh-CN" sz="1000" dirty="0">
                <a:solidFill>
                  <a:schemeClr val="tx1">
                    <a:lumMod val="75000"/>
                    <a:lumOff val="25000"/>
                  </a:schemeClr>
                </a:solidFill>
                <a:cs typeface="+mn-ea"/>
              </a:rPr>
              <a:t>audio</a:t>
            </a:r>
            <a:endParaRPr lang="en-US" altLang="zh-CN" sz="1000" dirty="0">
              <a:solidFill>
                <a:schemeClr val="tx1">
                  <a:lumMod val="75000"/>
                  <a:lumOff val="25000"/>
                </a:schemeClr>
              </a:solidFill>
              <a:cs typeface="+mn-ea"/>
              <a:sym typeface="+mn-lt"/>
            </a:endParaRPr>
          </a:p>
          <a:p>
            <a:pPr>
              <a:lnSpc>
                <a:spcPts val="1500"/>
              </a:lnSpc>
            </a:pPr>
            <a:r>
              <a:rPr lang="en-US" altLang="zh-CN" sz="1000" b="1" dirty="0">
                <a:solidFill>
                  <a:schemeClr val="tx1">
                    <a:lumMod val="75000"/>
                    <a:lumOff val="25000"/>
                  </a:schemeClr>
                </a:solidFill>
                <a:cs typeface="+mn-ea"/>
              </a:rPr>
              <a:t>The output </a:t>
            </a:r>
            <a:r>
              <a:rPr lang="en-US" altLang="zh-CN" sz="1000" b="1" dirty="0">
                <a:solidFill>
                  <a:schemeClr val="tx1">
                    <a:lumMod val="75000"/>
                    <a:lumOff val="25000"/>
                  </a:schemeClr>
                </a:solidFill>
                <a:cs typeface="+mn-ea"/>
                <a:sym typeface="+mn-lt"/>
              </a:rPr>
              <a:t>: </a:t>
            </a:r>
            <a:r>
              <a:rPr lang="en-US" altLang="zh-CN" sz="1000" dirty="0">
                <a:solidFill>
                  <a:schemeClr val="tx1">
                    <a:lumMod val="75000"/>
                    <a:lumOff val="25000"/>
                  </a:schemeClr>
                </a:solidFill>
                <a:cs typeface="+mn-ea"/>
              </a:rPr>
              <a:t>Time-domain audio waves</a:t>
            </a:r>
            <a:endParaRPr lang="zh-CN" altLang="en-US" sz="1000" dirty="0">
              <a:solidFill>
                <a:schemeClr val="tx1">
                  <a:lumMod val="75000"/>
                  <a:lumOff val="25000"/>
                </a:schemeClr>
              </a:solidFill>
              <a:cs typeface="+mn-ea"/>
              <a:sym typeface="+mn-lt"/>
            </a:endParaRPr>
          </a:p>
        </p:txBody>
      </p:sp>
      <p:sp>
        <p:nvSpPr>
          <p:cNvPr id="2" name="TextBox 1210"/>
          <p:cNvSpPr/>
          <p:nvPr/>
        </p:nvSpPr>
        <p:spPr>
          <a:xfrm>
            <a:off x="4665483" y="1080948"/>
            <a:ext cx="3063019"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r"/>
            <a:r>
              <a:rPr lang="en-US" altLang="zh-CN" b="1" dirty="0">
                <a:solidFill>
                  <a:srgbClr val="1B4367"/>
                </a:solidFill>
                <a:cs typeface="+mn-ea"/>
              </a:rPr>
              <a:t>The module 2</a:t>
            </a:r>
            <a:r>
              <a:rPr lang="en-US" altLang="zh-CN" b="1" dirty="0">
                <a:solidFill>
                  <a:srgbClr val="1B4367"/>
                </a:solidFill>
                <a:cs typeface="+mn-ea"/>
                <a:sym typeface="+mn-lt"/>
              </a:rPr>
              <a:t>:</a:t>
            </a:r>
            <a:r>
              <a:rPr lang="en-US" altLang="zh-CN" dirty="0">
                <a:solidFill>
                  <a:schemeClr val="tx1">
                    <a:lumMod val="75000"/>
                    <a:lumOff val="25000"/>
                  </a:schemeClr>
                </a:solidFill>
                <a:cs typeface="+mn-ea"/>
                <a:sym typeface="+mn-lt"/>
              </a:rPr>
              <a:t> audiorecongnition</a:t>
            </a:r>
            <a:endParaRPr lang="zh-CN" altLang="en-US" b="1" dirty="0">
              <a:solidFill>
                <a:srgbClr val="1B4367"/>
              </a:solidFill>
              <a:cs typeface="+mn-ea"/>
              <a:sym typeface="+mn-lt"/>
            </a:endParaRPr>
          </a:p>
        </p:txBody>
      </p:sp>
      <p:sp>
        <p:nvSpPr>
          <p:cNvPr id="3" name="文本框 2"/>
          <p:cNvSpPr txBox="1"/>
          <p:nvPr/>
        </p:nvSpPr>
        <p:spPr>
          <a:xfrm>
            <a:off x="4763697" y="1471019"/>
            <a:ext cx="2867509" cy="1414780"/>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nSpc>
                <a:spcPts val="1500"/>
              </a:lnSpc>
            </a:pPr>
            <a:r>
              <a:rPr lang="en-US" altLang="zh-CN" sz="1000" b="1" dirty="0">
                <a:solidFill>
                  <a:schemeClr val="tx1">
                    <a:lumMod val="75000"/>
                    <a:lumOff val="25000"/>
                  </a:schemeClr>
                </a:solidFill>
                <a:cs typeface="+mn-ea"/>
              </a:rPr>
              <a:t>The name of module </a:t>
            </a:r>
            <a:r>
              <a:rPr lang="en-US" altLang="zh-CN" sz="1000" dirty="0">
                <a:solidFill>
                  <a:schemeClr val="tx1">
                    <a:lumMod val="75000"/>
                    <a:lumOff val="25000"/>
                  </a:schemeClr>
                </a:solidFill>
                <a:cs typeface="+mn-ea"/>
                <a:sym typeface="+mn-lt"/>
              </a:rPr>
              <a:t>:  SM1</a:t>
            </a:r>
            <a:endParaRPr lang="en-US" altLang="zh-CN" sz="1000" dirty="0">
              <a:solidFill>
                <a:schemeClr val="tx1">
                  <a:lumMod val="75000"/>
                  <a:lumOff val="25000"/>
                </a:schemeClr>
              </a:solidFill>
              <a:cs typeface="+mn-ea"/>
              <a:sym typeface="+mn-lt"/>
            </a:endParaRPr>
          </a:p>
          <a:p>
            <a:pPr>
              <a:lnSpc>
                <a:spcPts val="1500"/>
              </a:lnSpc>
            </a:pPr>
            <a:r>
              <a:rPr lang="en-US" altLang="zh-CN" sz="1000" b="1" dirty="0">
                <a:solidFill>
                  <a:schemeClr val="tx1">
                    <a:lumMod val="75000"/>
                    <a:lumOff val="25000"/>
                  </a:schemeClr>
                </a:solidFill>
                <a:cs typeface="+mn-ea"/>
              </a:rPr>
              <a:t>Function introduction</a:t>
            </a:r>
            <a:r>
              <a:rPr lang="en-US" altLang="zh-CN" sz="1000" dirty="0"/>
              <a:t> </a:t>
            </a:r>
            <a:r>
              <a:rPr lang="en-US" altLang="zh-CN" sz="1000" dirty="0">
                <a:solidFill>
                  <a:schemeClr val="tx1">
                    <a:lumMod val="75000"/>
                    <a:lumOff val="25000"/>
                  </a:schemeClr>
                </a:solidFill>
                <a:cs typeface="+mn-ea"/>
                <a:sym typeface="+mn-lt"/>
              </a:rPr>
              <a:t>:</a:t>
            </a:r>
            <a:r>
              <a:rPr lang="zh-CN" altLang="en-US" dirty="0"/>
              <a:t>  </a:t>
            </a:r>
            <a:r>
              <a:rPr lang="en-US" altLang="zh-CN" sz="1000" dirty="0">
                <a:solidFill>
                  <a:schemeClr val="tx1">
                    <a:lumMod val="75000"/>
                    <a:lumOff val="25000"/>
                  </a:schemeClr>
                </a:solidFill>
                <a:cs typeface="+mn-ea"/>
              </a:rPr>
              <a:t>Discrete Fourier transform, which converts data from the time domain to the frequency domain, and extracts the eigenvalues (fingerprints)</a:t>
            </a:r>
            <a:endParaRPr lang="en-US" altLang="zh-CN" sz="1000" dirty="0">
              <a:solidFill>
                <a:schemeClr val="tx1">
                  <a:lumMod val="75000"/>
                  <a:lumOff val="25000"/>
                </a:schemeClr>
              </a:solidFill>
              <a:cs typeface="+mn-ea"/>
            </a:endParaRPr>
          </a:p>
          <a:p>
            <a:pPr>
              <a:lnSpc>
                <a:spcPts val="1500"/>
              </a:lnSpc>
            </a:pPr>
            <a:r>
              <a:rPr lang="en-US" altLang="zh-CN" sz="1000" b="1" dirty="0">
                <a:solidFill>
                  <a:schemeClr val="tx1">
                    <a:lumMod val="75000"/>
                    <a:lumOff val="25000"/>
                  </a:schemeClr>
                </a:solidFill>
                <a:cs typeface="+mn-ea"/>
              </a:rPr>
              <a:t>The input </a:t>
            </a:r>
            <a:r>
              <a:rPr lang="en-US" altLang="zh-CN" sz="1000" b="1" dirty="0">
                <a:solidFill>
                  <a:schemeClr val="tx1">
                    <a:lumMod val="75000"/>
                    <a:lumOff val="25000"/>
                  </a:schemeClr>
                </a:solidFill>
                <a:cs typeface="+mn-ea"/>
                <a:sym typeface="+mn-lt"/>
              </a:rPr>
              <a:t>: </a:t>
            </a:r>
            <a:r>
              <a:rPr lang="en-US" altLang="zh-CN" sz="1000" dirty="0">
                <a:solidFill>
                  <a:schemeClr val="tx1">
                    <a:lumMod val="75000"/>
                    <a:lumOff val="25000"/>
                  </a:schemeClr>
                </a:solidFill>
                <a:cs typeface="+mn-ea"/>
              </a:rPr>
              <a:t>Time-domain audio waves</a:t>
            </a:r>
            <a:endParaRPr lang="zh-CN" altLang="en-US" sz="1000" dirty="0">
              <a:solidFill>
                <a:schemeClr val="tx1">
                  <a:lumMod val="75000"/>
                  <a:lumOff val="25000"/>
                </a:schemeClr>
              </a:solidFill>
              <a:cs typeface="+mn-ea"/>
              <a:sym typeface="+mn-lt"/>
            </a:endParaRPr>
          </a:p>
          <a:p>
            <a:pPr>
              <a:lnSpc>
                <a:spcPts val="1500"/>
              </a:lnSpc>
            </a:pPr>
            <a:r>
              <a:rPr lang="en-US" altLang="zh-CN" sz="1000" b="1" dirty="0">
                <a:solidFill>
                  <a:schemeClr val="tx1">
                    <a:lumMod val="75000"/>
                    <a:lumOff val="25000"/>
                  </a:schemeClr>
                </a:solidFill>
                <a:cs typeface="+mn-ea"/>
              </a:rPr>
              <a:t>The output </a:t>
            </a:r>
            <a:r>
              <a:rPr lang="en-US" altLang="zh-CN" sz="1000" b="1" dirty="0">
                <a:solidFill>
                  <a:schemeClr val="tx1">
                    <a:lumMod val="75000"/>
                    <a:lumOff val="25000"/>
                  </a:schemeClr>
                </a:solidFill>
                <a:cs typeface="+mn-ea"/>
                <a:sym typeface="+mn-lt"/>
              </a:rPr>
              <a:t>: </a:t>
            </a:r>
            <a:r>
              <a:rPr lang="en-US" altLang="zh-CN" sz="1000" dirty="0">
                <a:solidFill>
                  <a:schemeClr val="tx1">
                    <a:lumMod val="75000"/>
                    <a:lumOff val="25000"/>
                  </a:schemeClr>
                </a:solidFill>
                <a:cs typeface="+mn-ea"/>
              </a:rPr>
              <a:t>Frequency domain audio, array</a:t>
            </a:r>
            <a:endParaRPr lang="zh-CN" altLang="en-US" sz="1000" dirty="0">
              <a:solidFill>
                <a:schemeClr val="tx1">
                  <a:lumMod val="75000"/>
                  <a:lumOff val="25000"/>
                </a:schemeClr>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68"/>
                                        </p:tgtEl>
                                        <p:attrNameLst>
                                          <p:attrName>style.visibility</p:attrName>
                                        </p:attrNameLst>
                                      </p:cBhvr>
                                      <p:to>
                                        <p:strVal val="visible"/>
                                      </p:to>
                                    </p:set>
                                    <p:anim calcmode="lin" valueType="num">
                                      <p:cBhvr>
                                        <p:cTn id="7" dur="500" fill="hold"/>
                                        <p:tgtEl>
                                          <p:spTgt spid="68"/>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68"/>
                                        </p:tgtEl>
                                        <p:attrNameLst>
                                          <p:attrName>ppt_y</p:attrName>
                                        </p:attrNameLst>
                                      </p:cBhvr>
                                      <p:tavLst>
                                        <p:tav tm="0">
                                          <p:val>
                                            <p:strVal val="#ppt_y"/>
                                          </p:val>
                                        </p:tav>
                                        <p:tav tm="100000">
                                          <p:val>
                                            <p:strVal val="#ppt_y"/>
                                          </p:val>
                                        </p:tav>
                                      </p:tavLst>
                                    </p:anim>
                                    <p:anim calcmode="lin" valueType="num">
                                      <p:cBhvr>
                                        <p:cTn id="9" dur="500" fill="hold"/>
                                        <p:tgtEl>
                                          <p:spTgt spid="68"/>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68"/>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68"/>
                                        </p:tgtEl>
                                      </p:cBhvr>
                                    </p:animEffect>
                                  </p:childTnLst>
                                </p:cTn>
                              </p:par>
                            </p:childTnLst>
                          </p:cTn>
                        </p:par>
                        <p:par>
                          <p:cTn id="12" fill="hold">
                            <p:stCondLst>
                              <p:cond delay="2849"/>
                            </p:stCondLst>
                            <p:childTnLst>
                              <p:par>
                                <p:cTn id="13" presetID="22" presetClass="entr" presetSubtype="8" fill="hold" nodeType="afterEffect">
                                  <p:stCondLst>
                                    <p:cond delay="0"/>
                                  </p:stCondLst>
                                  <p:childTnLst>
                                    <p:set>
                                      <p:cBhvr>
                                        <p:cTn id="14" dur="1" fill="hold">
                                          <p:stCondLst>
                                            <p:cond delay="0"/>
                                          </p:stCondLst>
                                        </p:cTn>
                                        <p:tgtEl>
                                          <p:spTgt spid="69"/>
                                        </p:tgtEl>
                                        <p:attrNameLst>
                                          <p:attrName>style.visibility</p:attrName>
                                        </p:attrNameLst>
                                      </p:cBhvr>
                                      <p:to>
                                        <p:strVal val="visible"/>
                                      </p:to>
                                    </p:set>
                                    <p:animEffect transition="in" filter="wipe(left)">
                                      <p:cBhvr>
                                        <p:cTn id="15" dur="300"/>
                                        <p:tgtEl>
                                          <p:spTgt spid="69"/>
                                        </p:tgtEl>
                                      </p:cBhvr>
                                    </p:animEffect>
                                  </p:childTnLst>
                                </p:cTn>
                              </p:par>
                            </p:childTnLst>
                          </p:cTn>
                        </p:par>
                        <p:par>
                          <p:cTn id="16" fill="hold">
                            <p:stCondLst>
                              <p:cond delay="3349"/>
                            </p:stCondLst>
                            <p:childTnLst>
                              <p:par>
                                <p:cTn id="17" presetID="2" presetClass="entr" presetSubtype="8"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0-#ppt_w/2"/>
                                          </p:val>
                                        </p:tav>
                                        <p:tav tm="100000">
                                          <p:val>
                                            <p:strVal val="#ppt_x"/>
                                          </p:val>
                                        </p:tav>
                                      </p:tavLst>
                                    </p:anim>
                                    <p:anim calcmode="lin" valueType="num">
                                      <p:cBhvr additive="base">
                                        <p:cTn id="20" dur="500" fill="hold"/>
                                        <p:tgtEl>
                                          <p:spTgt spid="8"/>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anim calcmode="lin" valueType="num">
                                      <p:cBhvr additive="base">
                                        <p:cTn id="23" dur="500" fill="hold"/>
                                        <p:tgtEl>
                                          <p:spTgt spid="17"/>
                                        </p:tgtEl>
                                        <p:attrNameLst>
                                          <p:attrName>ppt_x</p:attrName>
                                        </p:attrNameLst>
                                      </p:cBhvr>
                                      <p:tavLst>
                                        <p:tav tm="0">
                                          <p:val>
                                            <p:strVal val="0-#ppt_w/2"/>
                                          </p:val>
                                        </p:tav>
                                        <p:tav tm="100000">
                                          <p:val>
                                            <p:strVal val="#ppt_x"/>
                                          </p:val>
                                        </p:tav>
                                      </p:tavLst>
                                    </p:anim>
                                    <p:anim calcmode="lin" valueType="num">
                                      <p:cBhvr additive="base">
                                        <p:cTn id="24" dur="500" fill="hold"/>
                                        <p:tgtEl>
                                          <p:spTgt spid="17"/>
                                        </p:tgtEl>
                                        <p:attrNameLst>
                                          <p:attrName>ppt_y</p:attrName>
                                        </p:attrNameLst>
                                      </p:cBhvr>
                                      <p:tavLst>
                                        <p:tav tm="0">
                                          <p:val>
                                            <p:strVal val="#ppt_y"/>
                                          </p:val>
                                        </p:tav>
                                        <p:tav tm="100000">
                                          <p:val>
                                            <p:strVal val="#ppt_y"/>
                                          </p:val>
                                        </p:tav>
                                      </p:tavLst>
                                    </p:anim>
                                  </p:childTnLst>
                                </p:cTn>
                              </p:par>
                            </p:childTnLst>
                          </p:cTn>
                        </p:par>
                        <p:par>
                          <p:cTn id="25" fill="hold">
                            <p:stCondLst>
                              <p:cond delay="3849"/>
                            </p:stCondLst>
                            <p:childTnLst>
                              <p:par>
                                <p:cTn id="26" presetID="2" presetClass="entr" presetSubtype="8" fill="hold" grpId="0" nodeType="afterEffect">
                                  <p:stCondLst>
                                    <p:cond delay="0"/>
                                  </p:stCondLst>
                                  <p:childTnLst>
                                    <p:set>
                                      <p:cBhvr>
                                        <p:cTn id="27" dur="1" fill="hold">
                                          <p:stCondLst>
                                            <p:cond delay="0"/>
                                          </p:stCondLst>
                                        </p:cTn>
                                        <p:tgtEl>
                                          <p:spTgt spid="2"/>
                                        </p:tgtEl>
                                        <p:attrNameLst>
                                          <p:attrName>style.visibility</p:attrName>
                                        </p:attrNameLst>
                                      </p:cBhvr>
                                      <p:to>
                                        <p:strVal val="visible"/>
                                      </p:to>
                                    </p:set>
                                    <p:anim calcmode="lin" valueType="num">
                                      <p:cBhvr additive="base">
                                        <p:cTn id="28" dur="500" fill="hold"/>
                                        <p:tgtEl>
                                          <p:spTgt spid="2"/>
                                        </p:tgtEl>
                                        <p:attrNameLst>
                                          <p:attrName>ppt_x</p:attrName>
                                        </p:attrNameLst>
                                      </p:cBhvr>
                                      <p:tavLst>
                                        <p:tav tm="0">
                                          <p:val>
                                            <p:strVal val="0-#ppt_w/2"/>
                                          </p:val>
                                        </p:tav>
                                        <p:tav tm="100000">
                                          <p:val>
                                            <p:strVal val="#ppt_x"/>
                                          </p:val>
                                        </p:tav>
                                      </p:tavLst>
                                    </p:anim>
                                    <p:anim calcmode="lin" valueType="num">
                                      <p:cBhvr additive="base">
                                        <p:cTn id="29" dur="500" fill="hold"/>
                                        <p:tgtEl>
                                          <p:spTgt spid="2"/>
                                        </p:tgtEl>
                                        <p:attrNameLst>
                                          <p:attrName>ppt_y</p:attrName>
                                        </p:attrNameLst>
                                      </p:cBhvr>
                                      <p:tavLst>
                                        <p:tav tm="0">
                                          <p:val>
                                            <p:strVal val="#ppt_y"/>
                                          </p:val>
                                        </p:tav>
                                        <p:tav tm="100000">
                                          <p:val>
                                            <p:strVal val="#ppt_y"/>
                                          </p:val>
                                        </p:tav>
                                      </p:tavLst>
                                    </p:anim>
                                  </p:childTnLst>
                                </p:cTn>
                              </p:par>
                              <p:par>
                                <p:cTn id="30" presetID="2" presetClass="entr" presetSubtype="8" fill="hold" grpId="0" nodeType="withEffect">
                                  <p:stCondLst>
                                    <p:cond delay="0"/>
                                  </p:stCondLst>
                                  <p:childTnLst>
                                    <p:set>
                                      <p:cBhvr>
                                        <p:cTn id="31" dur="1" fill="hold">
                                          <p:stCondLst>
                                            <p:cond delay="0"/>
                                          </p:stCondLst>
                                        </p:cTn>
                                        <p:tgtEl>
                                          <p:spTgt spid="3"/>
                                        </p:tgtEl>
                                        <p:attrNameLst>
                                          <p:attrName>style.visibility</p:attrName>
                                        </p:attrNameLst>
                                      </p:cBhvr>
                                      <p:to>
                                        <p:strVal val="visible"/>
                                      </p:to>
                                    </p:set>
                                    <p:anim calcmode="lin" valueType="num">
                                      <p:cBhvr additive="base">
                                        <p:cTn id="32" dur="500" fill="hold"/>
                                        <p:tgtEl>
                                          <p:spTgt spid="3"/>
                                        </p:tgtEl>
                                        <p:attrNameLst>
                                          <p:attrName>ppt_x</p:attrName>
                                        </p:attrNameLst>
                                      </p:cBhvr>
                                      <p:tavLst>
                                        <p:tav tm="0">
                                          <p:val>
                                            <p:strVal val="0-#ppt_w/2"/>
                                          </p:val>
                                        </p:tav>
                                        <p:tav tm="100000">
                                          <p:val>
                                            <p:strVal val="#ppt_x"/>
                                          </p:val>
                                        </p:tav>
                                      </p:tavLst>
                                    </p:anim>
                                    <p:anim calcmode="lin" valueType="num">
                                      <p:cBhvr additive="base">
                                        <p:cTn id="33"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68" grpId="0"/>
      <p:bldP spid="17" grpId="0"/>
      <p:bldP spid="2" grpId="0"/>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文本框 15"/>
          <p:cNvSpPr txBox="1"/>
          <p:nvPr/>
        </p:nvSpPr>
        <p:spPr>
          <a:xfrm>
            <a:off x="679617" y="327852"/>
            <a:ext cx="3791530" cy="329565"/>
          </a:xfrm>
          <a:prstGeom prst="rect">
            <a:avLst/>
          </a:prstGeom>
          <a:noFill/>
        </p:spPr>
        <p:txBody>
          <a:bodyPr wrap="square" lIns="68580" tIns="34290" rIns="68580" bIns="34290" rtlCol="0">
            <a:spAutoFit/>
          </a:bodyPr>
          <a:lstStyle/>
          <a:p>
            <a:r>
              <a:rPr lang="en-US" altLang="zh-CN" sz="1700" b="1" dirty="0">
                <a:solidFill>
                  <a:srgbClr val="1B4367"/>
                </a:solidFill>
                <a:cs typeface="+mn-ea"/>
                <a:sym typeface="+mn-lt"/>
              </a:rPr>
              <a:t>3.2.3   </a:t>
            </a:r>
            <a:r>
              <a:rPr lang="en-US" altLang="zh-CN" b="1" dirty="0"/>
              <a:t>Audio access subsystem design</a:t>
            </a:r>
            <a:endParaRPr lang="en-US" altLang="zh-CN" sz="1700" b="1" dirty="0">
              <a:solidFill>
                <a:srgbClr val="1B4367"/>
              </a:solidFill>
              <a:cs typeface="+mn-ea"/>
              <a:sym typeface="+mn-lt"/>
            </a:endParaRPr>
          </a:p>
        </p:txBody>
      </p:sp>
      <p:cxnSp>
        <p:nvCxnSpPr>
          <p:cNvPr id="69" name="直接连接符 68"/>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16" name="TextBox 1210"/>
          <p:cNvSpPr/>
          <p:nvPr/>
        </p:nvSpPr>
        <p:spPr>
          <a:xfrm>
            <a:off x="4601085" y="1051441"/>
            <a:ext cx="2800985" cy="283845"/>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algn="r"/>
            <a:r>
              <a:rPr lang="en-US" altLang="zh-CN" b="1" dirty="0">
                <a:solidFill>
                  <a:srgbClr val="1B4367"/>
                </a:solidFill>
                <a:cs typeface="+mn-ea"/>
              </a:rPr>
              <a:t>The module 2 </a:t>
            </a:r>
            <a:r>
              <a:rPr lang="en-US" altLang="zh-CN" b="1" dirty="0">
                <a:solidFill>
                  <a:srgbClr val="1B4367"/>
                </a:solidFill>
                <a:cs typeface="+mn-ea"/>
                <a:sym typeface="+mn-lt"/>
              </a:rPr>
              <a:t>:</a:t>
            </a:r>
            <a:r>
              <a:rPr lang="en-US" altLang="zh-CN" dirty="0"/>
              <a:t> library retrieval</a:t>
            </a:r>
            <a:endParaRPr lang="zh-CN" altLang="en-US" b="1" dirty="0">
              <a:solidFill>
                <a:srgbClr val="1B4367"/>
              </a:solidFill>
              <a:cs typeface="+mn-ea"/>
              <a:sym typeface="+mn-lt"/>
            </a:endParaRPr>
          </a:p>
        </p:txBody>
      </p:sp>
      <p:sp>
        <p:nvSpPr>
          <p:cNvPr id="19" name="文本框 18"/>
          <p:cNvSpPr txBox="1"/>
          <p:nvPr/>
        </p:nvSpPr>
        <p:spPr>
          <a:xfrm>
            <a:off x="4652682" y="1431661"/>
            <a:ext cx="2749387" cy="2184400"/>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nSpc>
                <a:spcPts val="1500"/>
              </a:lnSpc>
            </a:pPr>
            <a:r>
              <a:rPr lang="en-US" altLang="zh-CN" sz="1000" b="1" dirty="0">
                <a:solidFill>
                  <a:schemeClr val="tx1">
                    <a:lumMod val="75000"/>
                    <a:lumOff val="25000"/>
                  </a:schemeClr>
                </a:solidFill>
                <a:cs typeface="+mn-ea"/>
              </a:rPr>
              <a:t>The name of module </a:t>
            </a:r>
            <a:r>
              <a:rPr lang="en-US" altLang="zh-CN" sz="1000" dirty="0">
                <a:solidFill>
                  <a:schemeClr val="tx1">
                    <a:lumMod val="75000"/>
                    <a:lumOff val="25000"/>
                  </a:schemeClr>
                </a:solidFill>
                <a:cs typeface="+mn-ea"/>
                <a:sym typeface="+mn-lt"/>
              </a:rPr>
              <a:t>:  SM2</a:t>
            </a:r>
            <a:endParaRPr lang="en-US" altLang="zh-CN" sz="1000" dirty="0">
              <a:solidFill>
                <a:schemeClr val="tx1">
                  <a:lumMod val="75000"/>
                  <a:lumOff val="25000"/>
                </a:schemeClr>
              </a:solidFill>
              <a:cs typeface="+mn-ea"/>
              <a:sym typeface="+mn-lt"/>
            </a:endParaRPr>
          </a:p>
          <a:p>
            <a:r>
              <a:rPr lang="en-US" altLang="zh-CN" sz="1000" b="1" dirty="0">
                <a:solidFill>
                  <a:schemeClr val="tx1">
                    <a:lumMod val="75000"/>
                    <a:lumOff val="25000"/>
                  </a:schemeClr>
                </a:solidFill>
                <a:cs typeface="+mn-ea"/>
              </a:rPr>
              <a:t>Function introduction </a:t>
            </a:r>
            <a:r>
              <a:rPr lang="en-US" altLang="zh-CN" sz="1000" dirty="0">
                <a:solidFill>
                  <a:schemeClr val="tx1">
                    <a:lumMod val="75000"/>
                    <a:lumOff val="25000"/>
                  </a:schemeClr>
                </a:solidFill>
                <a:cs typeface="+mn-ea"/>
                <a:sym typeface="+mn-lt"/>
              </a:rPr>
              <a:t>: </a:t>
            </a:r>
            <a:r>
              <a:rPr lang="en-US" altLang="zh-CN" sz="1000" dirty="0">
                <a:solidFill>
                  <a:schemeClr val="tx1">
                    <a:lumMod val="75000"/>
                    <a:lumOff val="25000"/>
                  </a:schemeClr>
                </a:solidFill>
                <a:cs typeface="+mn-ea"/>
              </a:rPr>
              <a:t>In the matching process, the sliding fingerprint sequence compares the corresponding substrings of the pattern string and the source string each time. If the fingerprints at the corresponding positions are the same, the comparison similarity value this time is added one. We take the maximum similarity value obtained in the sliding process as the similarity of the two songs.</a:t>
            </a:r>
            <a:endParaRPr lang="en-US" altLang="zh-CN" sz="1000" dirty="0">
              <a:solidFill>
                <a:schemeClr val="tx1">
                  <a:lumMod val="75000"/>
                  <a:lumOff val="25000"/>
                </a:schemeClr>
              </a:solidFill>
              <a:cs typeface="+mn-ea"/>
              <a:sym typeface="+mn-lt"/>
            </a:endParaRPr>
          </a:p>
          <a:p>
            <a:pPr>
              <a:lnSpc>
                <a:spcPts val="1500"/>
              </a:lnSpc>
            </a:pPr>
            <a:endParaRPr lang="en-US" altLang="zh-CN" sz="1000" dirty="0">
              <a:solidFill>
                <a:schemeClr val="tx1">
                  <a:lumMod val="75000"/>
                  <a:lumOff val="25000"/>
                </a:schemeClr>
              </a:solidFill>
              <a:cs typeface="+mn-ea"/>
              <a:sym typeface="+mn-lt"/>
            </a:endParaRPr>
          </a:p>
          <a:p>
            <a:pPr>
              <a:lnSpc>
                <a:spcPts val="1500"/>
              </a:lnSpc>
            </a:pPr>
            <a:endParaRPr lang="en-US" altLang="zh-CN" sz="1000" dirty="0">
              <a:solidFill>
                <a:schemeClr val="tx1">
                  <a:lumMod val="75000"/>
                  <a:lumOff val="25000"/>
                </a:schemeClr>
              </a:solidFill>
              <a:cs typeface="+mn-ea"/>
              <a:sym typeface="+mn-lt"/>
            </a:endParaRPr>
          </a:p>
        </p:txBody>
      </p:sp>
      <p:sp>
        <p:nvSpPr>
          <p:cNvPr id="2" name="TextBox 1210"/>
          <p:cNvSpPr/>
          <p:nvPr/>
        </p:nvSpPr>
        <p:spPr>
          <a:xfrm>
            <a:off x="604072" y="1051441"/>
            <a:ext cx="2748316"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r"/>
            <a:r>
              <a:rPr lang="en-US" altLang="zh-CN" b="1" dirty="0">
                <a:solidFill>
                  <a:srgbClr val="1B4367"/>
                </a:solidFill>
                <a:cs typeface="+mn-ea"/>
              </a:rPr>
              <a:t>The module 1 </a:t>
            </a:r>
            <a:r>
              <a:rPr lang="en-US" altLang="zh-CN" b="1" dirty="0">
                <a:solidFill>
                  <a:srgbClr val="1B4367"/>
                </a:solidFill>
                <a:cs typeface="+mn-ea"/>
                <a:sym typeface="+mn-lt"/>
              </a:rPr>
              <a:t>:</a:t>
            </a:r>
            <a:r>
              <a:rPr lang="en-US" altLang="zh-CN" dirty="0"/>
              <a:t> Audio storage</a:t>
            </a:r>
            <a:endParaRPr lang="zh-CN" altLang="en-US" b="1" dirty="0">
              <a:solidFill>
                <a:srgbClr val="1B4367"/>
              </a:solidFill>
              <a:cs typeface="+mn-ea"/>
              <a:sym typeface="+mn-lt"/>
            </a:endParaRPr>
          </a:p>
        </p:txBody>
      </p:sp>
      <p:sp>
        <p:nvSpPr>
          <p:cNvPr id="3" name="文本框 2"/>
          <p:cNvSpPr txBox="1"/>
          <p:nvPr/>
        </p:nvSpPr>
        <p:spPr>
          <a:xfrm>
            <a:off x="679617" y="1455025"/>
            <a:ext cx="2446824" cy="821122"/>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nSpc>
                <a:spcPts val="1500"/>
              </a:lnSpc>
            </a:pPr>
            <a:r>
              <a:rPr lang="en-US" altLang="zh-CN" sz="1000" b="1" dirty="0">
                <a:solidFill>
                  <a:schemeClr val="tx1">
                    <a:lumMod val="75000"/>
                    <a:lumOff val="25000"/>
                  </a:schemeClr>
                </a:solidFill>
                <a:cs typeface="+mn-ea"/>
              </a:rPr>
              <a:t>The name of module </a:t>
            </a:r>
            <a:r>
              <a:rPr lang="en-US" altLang="zh-CN" sz="1000" dirty="0">
                <a:solidFill>
                  <a:schemeClr val="tx1">
                    <a:lumMod val="75000"/>
                    <a:lumOff val="25000"/>
                  </a:schemeClr>
                </a:solidFill>
                <a:cs typeface="+mn-ea"/>
                <a:sym typeface="+mn-lt"/>
              </a:rPr>
              <a:t>:  DM1</a:t>
            </a:r>
            <a:endParaRPr lang="en-US" altLang="zh-CN" sz="1000" dirty="0">
              <a:solidFill>
                <a:schemeClr val="tx1">
                  <a:lumMod val="75000"/>
                  <a:lumOff val="25000"/>
                </a:schemeClr>
              </a:solidFill>
              <a:cs typeface="+mn-ea"/>
              <a:sym typeface="+mn-lt"/>
            </a:endParaRPr>
          </a:p>
          <a:p>
            <a:pPr>
              <a:lnSpc>
                <a:spcPts val="1500"/>
              </a:lnSpc>
            </a:pPr>
            <a:r>
              <a:rPr lang="en-US" altLang="zh-CN" sz="1000" b="1" dirty="0">
                <a:solidFill>
                  <a:schemeClr val="tx1">
                    <a:lumMod val="75000"/>
                    <a:lumOff val="25000"/>
                  </a:schemeClr>
                </a:solidFill>
                <a:cs typeface="+mn-ea"/>
              </a:rPr>
              <a:t>Function introduction </a:t>
            </a:r>
            <a:r>
              <a:rPr lang="en-US" altLang="zh-CN" sz="1000" dirty="0">
                <a:solidFill>
                  <a:schemeClr val="tx1">
                    <a:lumMod val="75000"/>
                    <a:lumOff val="25000"/>
                  </a:schemeClr>
                </a:solidFill>
                <a:cs typeface="+mn-ea"/>
                <a:sym typeface="+mn-lt"/>
              </a:rPr>
              <a:t>: </a:t>
            </a:r>
            <a:r>
              <a:rPr lang="en-US" altLang="zh-CN" sz="1000" dirty="0">
                <a:solidFill>
                  <a:schemeClr val="tx1">
                    <a:lumMod val="75000"/>
                    <a:lumOff val="25000"/>
                  </a:schemeClr>
                </a:solidFill>
                <a:cs typeface="+mn-ea"/>
              </a:rPr>
              <a:t>Save to the database</a:t>
            </a:r>
            <a:endParaRPr lang="en-US" altLang="zh-CN" sz="1000" dirty="0">
              <a:solidFill>
                <a:schemeClr val="tx1">
                  <a:lumMod val="75000"/>
                  <a:lumOff val="25000"/>
                </a:schemeClr>
              </a:solidFill>
              <a:cs typeface="+mn-ea"/>
              <a:sym typeface="+mn-lt"/>
            </a:endParaRPr>
          </a:p>
          <a:p>
            <a:pPr>
              <a:lnSpc>
                <a:spcPts val="1500"/>
              </a:lnSpc>
            </a:pPr>
            <a:endParaRPr lang="en-US" altLang="zh-CN" sz="1000" dirty="0">
              <a:solidFill>
                <a:schemeClr val="tx1">
                  <a:lumMod val="75000"/>
                  <a:lumOff val="25000"/>
                </a:schemeClr>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68"/>
                                        </p:tgtEl>
                                        <p:attrNameLst>
                                          <p:attrName>style.visibility</p:attrName>
                                        </p:attrNameLst>
                                      </p:cBhvr>
                                      <p:to>
                                        <p:strVal val="visible"/>
                                      </p:to>
                                    </p:set>
                                    <p:anim calcmode="lin" valueType="num">
                                      <p:cBhvr>
                                        <p:cTn id="7" dur="500" fill="hold"/>
                                        <p:tgtEl>
                                          <p:spTgt spid="68"/>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68"/>
                                        </p:tgtEl>
                                        <p:attrNameLst>
                                          <p:attrName>ppt_y</p:attrName>
                                        </p:attrNameLst>
                                      </p:cBhvr>
                                      <p:tavLst>
                                        <p:tav tm="0">
                                          <p:val>
                                            <p:strVal val="#ppt_y"/>
                                          </p:val>
                                        </p:tav>
                                        <p:tav tm="100000">
                                          <p:val>
                                            <p:strVal val="#ppt_y"/>
                                          </p:val>
                                        </p:tav>
                                      </p:tavLst>
                                    </p:anim>
                                    <p:anim calcmode="lin" valueType="num">
                                      <p:cBhvr>
                                        <p:cTn id="9" dur="500" fill="hold"/>
                                        <p:tgtEl>
                                          <p:spTgt spid="68"/>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68"/>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68"/>
                                        </p:tgtEl>
                                      </p:cBhvr>
                                    </p:animEffect>
                                  </p:childTnLst>
                                </p:cTn>
                              </p:par>
                            </p:childTnLst>
                          </p:cTn>
                        </p:par>
                        <p:par>
                          <p:cTn id="12" fill="hold">
                            <p:stCondLst>
                              <p:cond delay="2299"/>
                            </p:stCondLst>
                            <p:childTnLst>
                              <p:par>
                                <p:cTn id="13" presetID="22" presetClass="entr" presetSubtype="8" fill="hold" nodeType="afterEffect">
                                  <p:stCondLst>
                                    <p:cond delay="0"/>
                                  </p:stCondLst>
                                  <p:childTnLst>
                                    <p:set>
                                      <p:cBhvr>
                                        <p:cTn id="14" dur="1" fill="hold">
                                          <p:stCondLst>
                                            <p:cond delay="0"/>
                                          </p:stCondLst>
                                        </p:cTn>
                                        <p:tgtEl>
                                          <p:spTgt spid="69"/>
                                        </p:tgtEl>
                                        <p:attrNameLst>
                                          <p:attrName>style.visibility</p:attrName>
                                        </p:attrNameLst>
                                      </p:cBhvr>
                                      <p:to>
                                        <p:strVal val="visible"/>
                                      </p:to>
                                    </p:set>
                                    <p:animEffect transition="in" filter="wipe(left)">
                                      <p:cBhvr>
                                        <p:cTn id="15" dur="300"/>
                                        <p:tgtEl>
                                          <p:spTgt spid="69"/>
                                        </p:tgtEl>
                                      </p:cBhvr>
                                    </p:animEffect>
                                  </p:childTnLst>
                                </p:cTn>
                              </p:par>
                            </p:childTnLst>
                          </p:cTn>
                        </p:par>
                        <p:par>
                          <p:cTn id="16" fill="hold">
                            <p:stCondLst>
                              <p:cond delay="2799"/>
                            </p:stCondLst>
                            <p:childTnLst>
                              <p:par>
                                <p:cTn id="17" presetID="2" presetClass="entr" presetSubtype="8" fill="hold" grpId="0" nodeType="after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0-#ppt_w/2"/>
                                          </p:val>
                                        </p:tav>
                                        <p:tav tm="100000">
                                          <p:val>
                                            <p:strVal val="#ppt_x"/>
                                          </p:val>
                                        </p:tav>
                                      </p:tavLst>
                                    </p:anim>
                                    <p:anim calcmode="lin" valueType="num">
                                      <p:cBhvr additive="base">
                                        <p:cTn id="20" dur="500" fill="hold"/>
                                        <p:tgtEl>
                                          <p:spTgt spid="16"/>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anim calcmode="lin" valueType="num">
                                      <p:cBhvr additive="base">
                                        <p:cTn id="23" dur="500" fill="hold"/>
                                        <p:tgtEl>
                                          <p:spTgt spid="19"/>
                                        </p:tgtEl>
                                        <p:attrNameLst>
                                          <p:attrName>ppt_x</p:attrName>
                                        </p:attrNameLst>
                                      </p:cBhvr>
                                      <p:tavLst>
                                        <p:tav tm="0">
                                          <p:val>
                                            <p:strVal val="0-#ppt_w/2"/>
                                          </p:val>
                                        </p:tav>
                                        <p:tav tm="100000">
                                          <p:val>
                                            <p:strVal val="#ppt_x"/>
                                          </p:val>
                                        </p:tav>
                                      </p:tavLst>
                                    </p:anim>
                                    <p:anim calcmode="lin" valueType="num">
                                      <p:cBhvr additive="base">
                                        <p:cTn id="24" dur="500" fill="hold"/>
                                        <p:tgtEl>
                                          <p:spTgt spid="19"/>
                                        </p:tgtEl>
                                        <p:attrNameLst>
                                          <p:attrName>ppt_y</p:attrName>
                                        </p:attrNameLst>
                                      </p:cBhvr>
                                      <p:tavLst>
                                        <p:tav tm="0">
                                          <p:val>
                                            <p:strVal val="#ppt_y"/>
                                          </p:val>
                                        </p:tav>
                                        <p:tav tm="100000">
                                          <p:val>
                                            <p:strVal val="#ppt_y"/>
                                          </p:val>
                                        </p:tav>
                                      </p:tavLst>
                                    </p:anim>
                                  </p:childTnLst>
                                </p:cTn>
                              </p:par>
                            </p:childTnLst>
                          </p:cTn>
                        </p:par>
                        <p:par>
                          <p:cTn id="25" fill="hold">
                            <p:stCondLst>
                              <p:cond delay="3299"/>
                            </p:stCondLst>
                            <p:childTnLst>
                              <p:par>
                                <p:cTn id="26" presetID="2" presetClass="entr" presetSubtype="8" fill="hold" grpId="0" nodeType="afterEffect">
                                  <p:stCondLst>
                                    <p:cond delay="0"/>
                                  </p:stCondLst>
                                  <p:childTnLst>
                                    <p:set>
                                      <p:cBhvr>
                                        <p:cTn id="27" dur="1" fill="hold">
                                          <p:stCondLst>
                                            <p:cond delay="0"/>
                                          </p:stCondLst>
                                        </p:cTn>
                                        <p:tgtEl>
                                          <p:spTgt spid="2"/>
                                        </p:tgtEl>
                                        <p:attrNameLst>
                                          <p:attrName>style.visibility</p:attrName>
                                        </p:attrNameLst>
                                      </p:cBhvr>
                                      <p:to>
                                        <p:strVal val="visible"/>
                                      </p:to>
                                    </p:set>
                                    <p:anim calcmode="lin" valueType="num">
                                      <p:cBhvr additive="base">
                                        <p:cTn id="28" dur="500" fill="hold"/>
                                        <p:tgtEl>
                                          <p:spTgt spid="2"/>
                                        </p:tgtEl>
                                        <p:attrNameLst>
                                          <p:attrName>ppt_x</p:attrName>
                                        </p:attrNameLst>
                                      </p:cBhvr>
                                      <p:tavLst>
                                        <p:tav tm="0">
                                          <p:val>
                                            <p:strVal val="0-#ppt_w/2"/>
                                          </p:val>
                                        </p:tav>
                                        <p:tav tm="100000">
                                          <p:val>
                                            <p:strVal val="#ppt_x"/>
                                          </p:val>
                                        </p:tav>
                                      </p:tavLst>
                                    </p:anim>
                                    <p:anim calcmode="lin" valueType="num">
                                      <p:cBhvr additive="base">
                                        <p:cTn id="29" dur="500" fill="hold"/>
                                        <p:tgtEl>
                                          <p:spTgt spid="2"/>
                                        </p:tgtEl>
                                        <p:attrNameLst>
                                          <p:attrName>ppt_y</p:attrName>
                                        </p:attrNameLst>
                                      </p:cBhvr>
                                      <p:tavLst>
                                        <p:tav tm="0">
                                          <p:val>
                                            <p:strVal val="#ppt_y"/>
                                          </p:val>
                                        </p:tav>
                                        <p:tav tm="100000">
                                          <p:val>
                                            <p:strVal val="#ppt_y"/>
                                          </p:val>
                                        </p:tav>
                                      </p:tavLst>
                                    </p:anim>
                                  </p:childTnLst>
                                </p:cTn>
                              </p:par>
                              <p:par>
                                <p:cTn id="30" presetID="2" presetClass="entr" presetSubtype="8" fill="hold" grpId="0" nodeType="withEffect">
                                  <p:stCondLst>
                                    <p:cond delay="0"/>
                                  </p:stCondLst>
                                  <p:childTnLst>
                                    <p:set>
                                      <p:cBhvr>
                                        <p:cTn id="31" dur="1" fill="hold">
                                          <p:stCondLst>
                                            <p:cond delay="0"/>
                                          </p:stCondLst>
                                        </p:cTn>
                                        <p:tgtEl>
                                          <p:spTgt spid="3"/>
                                        </p:tgtEl>
                                        <p:attrNameLst>
                                          <p:attrName>style.visibility</p:attrName>
                                        </p:attrNameLst>
                                      </p:cBhvr>
                                      <p:to>
                                        <p:strVal val="visible"/>
                                      </p:to>
                                    </p:set>
                                    <p:anim calcmode="lin" valueType="num">
                                      <p:cBhvr additive="base">
                                        <p:cTn id="32" dur="500" fill="hold"/>
                                        <p:tgtEl>
                                          <p:spTgt spid="3"/>
                                        </p:tgtEl>
                                        <p:attrNameLst>
                                          <p:attrName>ppt_x</p:attrName>
                                        </p:attrNameLst>
                                      </p:cBhvr>
                                      <p:tavLst>
                                        <p:tav tm="0">
                                          <p:val>
                                            <p:strVal val="0-#ppt_w/2"/>
                                          </p:val>
                                        </p:tav>
                                        <p:tav tm="100000">
                                          <p:val>
                                            <p:strVal val="#ppt_x"/>
                                          </p:val>
                                        </p:tav>
                                      </p:tavLst>
                                    </p:anim>
                                    <p:anim calcmode="lin" valueType="num">
                                      <p:cBhvr additive="base">
                                        <p:cTn id="33"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p:bldP spid="16" grpId="0"/>
      <p:bldP spid="19" grpId="0"/>
      <p:bldP spid="2" grpId="0"/>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3" name="椭圆 2"/>
          <p:cNvSpPr/>
          <p:nvPr/>
        </p:nvSpPr>
        <p:spPr>
          <a:xfrm>
            <a:off x="3819635" y="1089058"/>
            <a:ext cx="1500028" cy="1500028"/>
          </a:xfrm>
          <a:prstGeom prst="ellipse">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11"/>
          <p:cNvSpPr txBox="1"/>
          <p:nvPr/>
        </p:nvSpPr>
        <p:spPr>
          <a:xfrm>
            <a:off x="3713476" y="1575042"/>
            <a:ext cx="1732894" cy="837565"/>
          </a:xfrm>
          <a:prstGeom prst="rect">
            <a:avLst/>
          </a:prstGeom>
          <a:noFill/>
        </p:spPr>
        <p:txBody>
          <a:bodyPr wrap="square" lIns="68580" tIns="34290" rIns="68580" bIns="34290" rtlCol="0">
            <a:spAutoFit/>
          </a:bodyPr>
          <a:lstStyle/>
          <a:p>
            <a:pPr algn="ctr">
              <a:lnSpc>
                <a:spcPts val="3000"/>
              </a:lnSpc>
            </a:pPr>
            <a:r>
              <a:rPr lang="en-US" altLang="zh-CN" sz="5400" dirty="0">
                <a:solidFill>
                  <a:schemeClr val="bg1"/>
                </a:solidFill>
                <a:cs typeface="+mn-ea"/>
                <a:sym typeface="+mn-lt"/>
              </a:rPr>
              <a:t>04</a:t>
            </a:r>
            <a:endParaRPr lang="zh-CN" altLang="en-US" sz="5400" dirty="0">
              <a:solidFill>
                <a:schemeClr val="bg1"/>
              </a:solidFill>
              <a:cs typeface="+mn-ea"/>
              <a:sym typeface="+mn-lt"/>
            </a:endParaRPr>
          </a:p>
          <a:p>
            <a:pPr algn="ctr">
              <a:lnSpc>
                <a:spcPts val="3000"/>
              </a:lnSpc>
            </a:pPr>
            <a:r>
              <a:rPr lang="en-US" altLang="zh-CN" sz="2400" dirty="0">
                <a:solidFill>
                  <a:schemeClr val="bg1"/>
                </a:solidFill>
                <a:cs typeface="+mn-ea"/>
                <a:sym typeface="+mn-lt"/>
              </a:rPr>
              <a:t>PART </a:t>
            </a:r>
            <a:endParaRPr lang="en-US" altLang="zh-CN" sz="2400" dirty="0">
              <a:solidFill>
                <a:schemeClr val="bg1"/>
              </a:solidFill>
              <a:cs typeface="+mn-ea"/>
              <a:sym typeface="+mn-lt"/>
            </a:endParaRPr>
          </a:p>
        </p:txBody>
      </p:sp>
      <p:sp>
        <p:nvSpPr>
          <p:cNvPr id="5" name="文本框 11"/>
          <p:cNvSpPr txBox="1"/>
          <p:nvPr/>
        </p:nvSpPr>
        <p:spPr>
          <a:xfrm>
            <a:off x="2483768" y="2709756"/>
            <a:ext cx="4171762" cy="1114425"/>
          </a:xfrm>
          <a:prstGeom prst="rect">
            <a:avLst/>
          </a:prstGeom>
          <a:noFill/>
        </p:spPr>
        <p:txBody>
          <a:bodyPr wrap="square" lIns="68580" tIns="34290" rIns="68580" bIns="34290" rtlCol="0">
            <a:spAutoFit/>
          </a:bodyPr>
          <a:lstStyle/>
          <a:p>
            <a:pPr algn="ctr"/>
            <a:r>
              <a:rPr lang="en-US" altLang="zh-CN" sz="3400" b="1" dirty="0">
                <a:solidFill>
                  <a:srgbClr val="1B4367"/>
                </a:solidFill>
                <a:cs typeface="+mn-ea"/>
                <a:sym typeface="+mn-lt"/>
              </a:rPr>
              <a:t>Allocation and schedule</a:t>
            </a:r>
            <a:endParaRPr lang="en-US" altLang="zh-CN" sz="3400" b="1" dirty="0">
              <a:solidFill>
                <a:srgbClr val="1B4367"/>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600"/>
                                        <p:tgtEl>
                                          <p:spTgt spid="3"/>
                                        </p:tgtEl>
                                      </p:cBhvr>
                                    </p:animEffect>
                                  </p:childTnLst>
                                </p:cTn>
                              </p:par>
                            </p:childTnLst>
                          </p:cTn>
                        </p:par>
                        <p:par>
                          <p:cTn id="8" fill="hold">
                            <p:stCondLst>
                              <p:cond delay="1000"/>
                            </p:stCondLst>
                            <p:childTnLst>
                              <p:par>
                                <p:cTn id="9" presetID="53" presetClass="entr" presetSubtype="16"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fltVal val="0"/>
                                          </p:val>
                                        </p:tav>
                                        <p:tav tm="100000">
                                          <p:val>
                                            <p:strVal val="#ppt_h"/>
                                          </p:val>
                                        </p:tav>
                                      </p:tavLst>
                                    </p:anim>
                                    <p:animEffect transition="in" filter="fade">
                                      <p:cBhvr>
                                        <p:cTn id="13" dur="500"/>
                                        <p:tgtEl>
                                          <p:spTgt spid="4"/>
                                        </p:tgtEl>
                                      </p:cBhvr>
                                    </p:animEffect>
                                  </p:childTnLst>
                                </p:cTn>
                              </p:par>
                            </p:childTnLst>
                          </p:cTn>
                        </p:par>
                        <p:par>
                          <p:cTn id="14" fill="hold">
                            <p:stCondLst>
                              <p:cond delay="1500"/>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5"/>
                                        </p:tgtEl>
                                        <p:attrNameLst>
                                          <p:attrName>ppt_y</p:attrName>
                                        </p:attrNameLst>
                                      </p:cBhvr>
                                      <p:tavLst>
                                        <p:tav tm="0">
                                          <p:val>
                                            <p:strVal val="#ppt_y"/>
                                          </p:val>
                                        </p:tav>
                                        <p:tav tm="100000">
                                          <p:val>
                                            <p:strVal val="#ppt_y"/>
                                          </p:val>
                                        </p:tav>
                                      </p:tavLst>
                                    </p:anim>
                                    <p:anim calcmode="lin" valueType="num">
                                      <p:cBhvr>
                                        <p:cTn id="19"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9" name="直接连接符 68"/>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8" name="文本框 15"/>
          <p:cNvSpPr txBox="1"/>
          <p:nvPr/>
        </p:nvSpPr>
        <p:spPr>
          <a:xfrm>
            <a:off x="780470" y="377858"/>
            <a:ext cx="3791530" cy="329565"/>
          </a:xfrm>
          <a:prstGeom prst="rect">
            <a:avLst/>
          </a:prstGeom>
          <a:noFill/>
        </p:spPr>
        <p:txBody>
          <a:bodyPr wrap="square" lIns="68580" tIns="34290" rIns="68580" bIns="34290" rtlCol="0">
            <a:spAutoFit/>
          </a:bodyPr>
          <a:lstStyle/>
          <a:p>
            <a:r>
              <a:rPr lang="en-US" altLang="zh-CN" sz="1700" b="1" dirty="0">
                <a:solidFill>
                  <a:srgbClr val="1B4367"/>
                </a:solidFill>
                <a:cs typeface="+mn-ea"/>
                <a:sym typeface="+mn-lt"/>
              </a:rPr>
              <a:t>4.1  </a:t>
            </a:r>
            <a:r>
              <a:rPr lang="en-US" altLang="zh-CN" b="1" dirty="0">
                <a:sym typeface="+mn-lt"/>
              </a:rPr>
              <a:t>P</a:t>
            </a:r>
            <a:r>
              <a:rPr lang="en-US" altLang="zh-CN" b="1" dirty="0"/>
              <a:t>ersonnel allocation</a:t>
            </a:r>
            <a:endParaRPr lang="en-US" altLang="zh-CN" b="1" dirty="0">
              <a:sym typeface="+mn-lt"/>
            </a:endParaRPr>
          </a:p>
        </p:txBody>
      </p:sp>
      <p:pic>
        <p:nvPicPr>
          <p:cNvPr id="3" name="图片 2"/>
          <p:cNvPicPr>
            <a:picLocks noChangeAspect="1"/>
          </p:cNvPicPr>
          <p:nvPr/>
        </p:nvPicPr>
        <p:blipFill>
          <a:blip r:embed="rId1"/>
          <a:stretch>
            <a:fillRect/>
          </a:stretch>
        </p:blipFill>
        <p:spPr>
          <a:xfrm>
            <a:off x="2360688" y="657417"/>
            <a:ext cx="4645230" cy="4436077"/>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9"/>
                                        </p:tgtEl>
                                        <p:attrNameLst>
                                          <p:attrName>style.visibility</p:attrName>
                                        </p:attrNameLst>
                                      </p:cBhvr>
                                      <p:to>
                                        <p:strVal val="visible"/>
                                      </p:to>
                                    </p:set>
                                    <p:animEffect transition="in" filter="wipe(left)">
                                      <p:cBhvr>
                                        <p:cTn id="7" dur="300"/>
                                        <p:tgtEl>
                                          <p:spTgt spid="69"/>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8"/>
                                        </p:tgtEl>
                                        <p:attrNameLst>
                                          <p:attrName>ppt_y</p:attrName>
                                        </p:attrNameLst>
                                      </p:cBhvr>
                                      <p:tavLst>
                                        <p:tav tm="0">
                                          <p:val>
                                            <p:strVal val="#ppt_y"/>
                                          </p:val>
                                        </p:tav>
                                        <p:tav tm="100000">
                                          <p:val>
                                            <p:strVal val="#ppt_y"/>
                                          </p:val>
                                        </p:tav>
                                      </p:tavLst>
                                    </p:anim>
                                    <p:anim calcmode="lin" valueType="num">
                                      <p:cBhvr>
                                        <p:cTn id="13"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9" name="直接连接符 68"/>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8" name="文本框 15"/>
          <p:cNvSpPr txBox="1"/>
          <p:nvPr/>
        </p:nvSpPr>
        <p:spPr>
          <a:xfrm>
            <a:off x="780470" y="377858"/>
            <a:ext cx="3791530" cy="329565"/>
          </a:xfrm>
          <a:prstGeom prst="rect">
            <a:avLst/>
          </a:prstGeom>
          <a:noFill/>
        </p:spPr>
        <p:txBody>
          <a:bodyPr wrap="square" lIns="68580" tIns="34290" rIns="68580" bIns="34290" rtlCol="0">
            <a:spAutoFit/>
          </a:bodyPr>
          <a:lstStyle/>
          <a:p>
            <a:r>
              <a:rPr lang="en-US" altLang="zh-CN" sz="1700" b="1" dirty="0">
                <a:solidFill>
                  <a:srgbClr val="1B4367"/>
                </a:solidFill>
                <a:cs typeface="+mn-ea"/>
                <a:sym typeface="+mn-lt"/>
              </a:rPr>
              <a:t>4.2  </a:t>
            </a:r>
            <a:r>
              <a:rPr lang="en-US" altLang="zh-CN" b="1" dirty="0"/>
              <a:t>Project schedule</a:t>
            </a:r>
            <a:endParaRPr lang="en-US" altLang="zh-CN" b="1" dirty="0">
              <a:sym typeface="+mn-lt"/>
            </a:endParaRPr>
          </a:p>
        </p:txBody>
      </p:sp>
      <p:pic>
        <p:nvPicPr>
          <p:cNvPr id="2" name="图片 1"/>
          <p:cNvPicPr>
            <a:picLocks noChangeAspect="1"/>
          </p:cNvPicPr>
          <p:nvPr/>
        </p:nvPicPr>
        <p:blipFill>
          <a:blip r:embed="rId1"/>
          <a:stretch>
            <a:fillRect/>
          </a:stretch>
        </p:blipFill>
        <p:spPr>
          <a:xfrm>
            <a:off x="692524" y="945428"/>
            <a:ext cx="7913594" cy="3875338"/>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9"/>
                                        </p:tgtEl>
                                        <p:attrNameLst>
                                          <p:attrName>style.visibility</p:attrName>
                                        </p:attrNameLst>
                                      </p:cBhvr>
                                      <p:to>
                                        <p:strVal val="visible"/>
                                      </p:to>
                                    </p:set>
                                    <p:animEffect transition="in" filter="wipe(left)">
                                      <p:cBhvr>
                                        <p:cTn id="7" dur="300"/>
                                        <p:tgtEl>
                                          <p:spTgt spid="69"/>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8"/>
                                        </p:tgtEl>
                                        <p:attrNameLst>
                                          <p:attrName>ppt_y</p:attrName>
                                        </p:attrNameLst>
                                      </p:cBhvr>
                                      <p:tavLst>
                                        <p:tav tm="0">
                                          <p:val>
                                            <p:strVal val="#ppt_y"/>
                                          </p:val>
                                        </p:tav>
                                        <p:tav tm="100000">
                                          <p:val>
                                            <p:strVal val="#ppt_y"/>
                                          </p:val>
                                        </p:tav>
                                      </p:tavLst>
                                    </p:anim>
                                    <p:anim calcmode="lin" valueType="num">
                                      <p:cBhvr>
                                        <p:cTn id="13"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3" name="椭圆 2"/>
          <p:cNvSpPr/>
          <p:nvPr/>
        </p:nvSpPr>
        <p:spPr>
          <a:xfrm>
            <a:off x="3819635" y="1089058"/>
            <a:ext cx="1500028" cy="1500028"/>
          </a:xfrm>
          <a:prstGeom prst="ellipse">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11"/>
          <p:cNvSpPr txBox="1"/>
          <p:nvPr/>
        </p:nvSpPr>
        <p:spPr>
          <a:xfrm>
            <a:off x="3713476" y="1575042"/>
            <a:ext cx="1732894" cy="837565"/>
          </a:xfrm>
          <a:prstGeom prst="rect">
            <a:avLst/>
          </a:prstGeom>
          <a:noFill/>
        </p:spPr>
        <p:txBody>
          <a:bodyPr wrap="square" lIns="68580" tIns="34290" rIns="68580" bIns="34290" rtlCol="0">
            <a:spAutoFit/>
          </a:bodyPr>
          <a:lstStyle/>
          <a:p>
            <a:pPr algn="ctr">
              <a:lnSpc>
                <a:spcPts val="3000"/>
              </a:lnSpc>
            </a:pPr>
            <a:r>
              <a:rPr lang="en-US" altLang="zh-CN" sz="5400" dirty="0">
                <a:solidFill>
                  <a:schemeClr val="bg1"/>
                </a:solidFill>
                <a:cs typeface="+mn-ea"/>
                <a:sym typeface="+mn-lt"/>
              </a:rPr>
              <a:t>05</a:t>
            </a:r>
            <a:endParaRPr lang="zh-CN" altLang="en-US" sz="5400" dirty="0">
              <a:solidFill>
                <a:schemeClr val="bg1"/>
              </a:solidFill>
              <a:cs typeface="+mn-ea"/>
              <a:sym typeface="+mn-lt"/>
            </a:endParaRPr>
          </a:p>
          <a:p>
            <a:pPr algn="ctr">
              <a:lnSpc>
                <a:spcPts val="3000"/>
              </a:lnSpc>
            </a:pPr>
            <a:r>
              <a:rPr lang="en-US" altLang="zh-CN" sz="2400" dirty="0">
                <a:solidFill>
                  <a:schemeClr val="bg1"/>
                </a:solidFill>
                <a:cs typeface="+mn-ea"/>
                <a:sym typeface="+mn-lt"/>
              </a:rPr>
              <a:t>PART </a:t>
            </a:r>
            <a:endParaRPr lang="en-US" altLang="zh-CN" sz="2400" dirty="0">
              <a:solidFill>
                <a:schemeClr val="bg1"/>
              </a:solidFill>
              <a:cs typeface="+mn-ea"/>
              <a:sym typeface="+mn-lt"/>
            </a:endParaRPr>
          </a:p>
        </p:txBody>
      </p:sp>
      <p:sp>
        <p:nvSpPr>
          <p:cNvPr id="5" name="文本框 11"/>
          <p:cNvSpPr txBox="1"/>
          <p:nvPr/>
        </p:nvSpPr>
        <p:spPr>
          <a:xfrm>
            <a:off x="2483768" y="2709756"/>
            <a:ext cx="4171762" cy="591185"/>
          </a:xfrm>
          <a:prstGeom prst="rect">
            <a:avLst/>
          </a:prstGeom>
          <a:noFill/>
        </p:spPr>
        <p:txBody>
          <a:bodyPr wrap="square" lIns="68580" tIns="34290" rIns="68580" bIns="34290" rtlCol="0">
            <a:spAutoFit/>
          </a:bodyPr>
          <a:lstStyle/>
          <a:p>
            <a:pPr algn="ctr"/>
            <a:r>
              <a:rPr lang="zh-CN" altLang="en-US" sz="3400" b="1" dirty="0">
                <a:solidFill>
                  <a:srgbClr val="1B4367"/>
                </a:solidFill>
                <a:cs typeface="+mn-ea"/>
                <a:sym typeface="+mn-lt"/>
              </a:rPr>
              <a:t>Project </a:t>
            </a:r>
            <a:r>
              <a:rPr lang="en-US" altLang="zh-CN" sz="3400" b="1" dirty="0">
                <a:solidFill>
                  <a:srgbClr val="1B4367"/>
                </a:solidFill>
                <a:cs typeface="+mn-ea"/>
                <a:sym typeface="+mn-lt"/>
              </a:rPr>
              <a:t>conclusion</a:t>
            </a:r>
            <a:endParaRPr lang="en-US" altLang="zh-CN" sz="3400" b="1" dirty="0">
              <a:solidFill>
                <a:srgbClr val="1B4367"/>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600"/>
                                        <p:tgtEl>
                                          <p:spTgt spid="3"/>
                                        </p:tgtEl>
                                      </p:cBhvr>
                                    </p:animEffect>
                                  </p:childTnLst>
                                </p:cTn>
                              </p:par>
                            </p:childTnLst>
                          </p:cTn>
                        </p:par>
                        <p:par>
                          <p:cTn id="8" fill="hold">
                            <p:stCondLst>
                              <p:cond delay="1000"/>
                            </p:stCondLst>
                            <p:childTnLst>
                              <p:par>
                                <p:cTn id="9" presetID="53" presetClass="entr" presetSubtype="16"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fltVal val="0"/>
                                          </p:val>
                                        </p:tav>
                                        <p:tav tm="100000">
                                          <p:val>
                                            <p:strVal val="#ppt_h"/>
                                          </p:val>
                                        </p:tav>
                                      </p:tavLst>
                                    </p:anim>
                                    <p:animEffect transition="in" filter="fade">
                                      <p:cBhvr>
                                        <p:cTn id="13" dur="500"/>
                                        <p:tgtEl>
                                          <p:spTgt spid="4"/>
                                        </p:tgtEl>
                                      </p:cBhvr>
                                    </p:animEffect>
                                  </p:childTnLst>
                                </p:cTn>
                              </p:par>
                            </p:childTnLst>
                          </p:cTn>
                        </p:par>
                        <p:par>
                          <p:cTn id="14" fill="hold">
                            <p:stCondLst>
                              <p:cond delay="1500"/>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5"/>
                                        </p:tgtEl>
                                        <p:attrNameLst>
                                          <p:attrName>ppt_y</p:attrName>
                                        </p:attrNameLst>
                                      </p:cBhvr>
                                      <p:tavLst>
                                        <p:tav tm="0">
                                          <p:val>
                                            <p:strVal val="#ppt_y"/>
                                          </p:val>
                                        </p:tav>
                                        <p:tav tm="100000">
                                          <p:val>
                                            <p:strVal val="#ppt_y"/>
                                          </p:val>
                                        </p:tav>
                                      </p:tavLst>
                                    </p:anim>
                                    <p:anim calcmode="lin" valueType="num">
                                      <p:cBhvr>
                                        <p:cTn id="19"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19455" y="1169035"/>
            <a:ext cx="3361690" cy="2891790"/>
          </a:xfrm>
          <a:prstGeom prst="rect">
            <a:avLst/>
          </a:prstGeom>
          <a:noFill/>
        </p:spPr>
        <p:txBody>
          <a:bodyPr wrap="square" rtlCol="0">
            <a:spAutoFit/>
          </a:bodyPr>
          <a:lstStyle/>
          <a:p>
            <a:pPr indent="0" algn="l" fontAlgn="auto"/>
            <a:r>
              <a:rPr lang="en-US" altLang="zh-CN">
                <a:latin typeface="微软雅黑" panose="020B0503020204020204" charset="-122"/>
                <a:ea typeface="微软雅黑" panose="020B0503020204020204" charset="-122"/>
              </a:rPr>
              <a:t>     </a:t>
            </a:r>
            <a:endParaRPr lang="en-US" altLang="zh-CN">
              <a:latin typeface="微软雅黑" panose="020B0503020204020204" charset="-122"/>
              <a:ea typeface="微软雅黑" panose="020B0503020204020204" charset="-122"/>
            </a:endParaRPr>
          </a:p>
          <a:p>
            <a:pPr indent="0" algn="l" fontAlgn="auto"/>
            <a:r>
              <a:rPr lang="zh-CN" altLang="en-US">
                <a:latin typeface="微软雅黑" panose="020B0503020204020204" charset="-122"/>
                <a:ea typeface="微软雅黑" panose="020B0503020204020204" charset="-122"/>
              </a:rPr>
              <a:t>       </a:t>
            </a:r>
            <a:r>
              <a:rPr lang="zh-CN" altLang="en-US">
                <a:latin typeface="微软雅黑" panose="020B0503020204020204" charset="-122"/>
                <a:ea typeface="微软雅黑" panose="020B0503020204020204" charset="-122"/>
                <a:sym typeface="+mn-ea"/>
              </a:rPr>
              <a:t>This project </a:t>
            </a:r>
            <a:r>
              <a:rPr lang="en-US" altLang="zh-CN">
                <a:latin typeface="微软雅黑" panose="020B0503020204020204" charset="-122"/>
                <a:ea typeface="微软雅黑" panose="020B0503020204020204" charset="-122"/>
                <a:sym typeface="+mn-ea"/>
              </a:rPr>
              <a:t>will </a:t>
            </a:r>
            <a:r>
              <a:rPr lang="zh-CN" altLang="en-US">
                <a:latin typeface="微软雅黑" panose="020B0503020204020204" charset="-122"/>
                <a:ea typeface="微软雅黑" panose="020B0503020204020204" charset="-122"/>
                <a:sym typeface="+mn-ea"/>
              </a:rPr>
              <a:t>design a system with audio recognition capabilities. The Fourier transform is used to convert the time domain signal into a frequency domain signal. The fingerprint of the Shazam algorithm is used to obtain the audio fingerprint, and finally the fingerprint fit is used to identify the audio. In order to achieve the effect of identifying the song information displayed in the current environment.</a:t>
            </a:r>
            <a:endParaRPr lang="zh-CN" altLang="en-US">
              <a:latin typeface="微软雅黑" panose="020B0503020204020204" charset="-122"/>
              <a:ea typeface="微软雅黑" panose="020B0503020204020204" charset="-122"/>
            </a:endParaRPr>
          </a:p>
        </p:txBody>
      </p:sp>
      <p:sp>
        <p:nvSpPr>
          <p:cNvPr id="5" name="圆角矩形 4"/>
          <p:cNvSpPr/>
          <p:nvPr/>
        </p:nvSpPr>
        <p:spPr>
          <a:xfrm>
            <a:off x="5093335" y="758825"/>
            <a:ext cx="1296035" cy="5143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5236845" y="862330"/>
            <a:ext cx="1010920" cy="306705"/>
          </a:xfrm>
          <a:prstGeom prst="rect">
            <a:avLst/>
          </a:prstGeom>
          <a:noFill/>
        </p:spPr>
        <p:txBody>
          <a:bodyPr wrap="square" rtlCol="0">
            <a:spAutoFit/>
          </a:bodyPr>
          <a:lstStyle/>
          <a:p>
            <a:pPr algn="ctr"/>
            <a:r>
              <a:rPr lang="zh-CN" altLang="en-US">
                <a:solidFill>
                  <a:schemeClr val="bg1"/>
                </a:solidFill>
              </a:rPr>
              <a:t>recording</a:t>
            </a:r>
            <a:endParaRPr lang="zh-CN" altLang="en-US">
              <a:solidFill>
                <a:schemeClr val="bg1"/>
              </a:solidFill>
            </a:endParaRPr>
          </a:p>
        </p:txBody>
      </p:sp>
      <p:sp>
        <p:nvSpPr>
          <p:cNvPr id="7" name="圆角矩形 6"/>
          <p:cNvSpPr/>
          <p:nvPr/>
        </p:nvSpPr>
        <p:spPr>
          <a:xfrm>
            <a:off x="6969760" y="2882265"/>
            <a:ext cx="1296035" cy="5143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ym typeface="+mn-ea"/>
              </a:rPr>
              <a:t>Audio analysis</a:t>
            </a:r>
            <a:endParaRPr lang="zh-CN" altLang="en-US"/>
          </a:p>
        </p:txBody>
      </p:sp>
      <p:sp>
        <p:nvSpPr>
          <p:cNvPr id="9" name="圆角矩形 8"/>
          <p:cNvSpPr/>
          <p:nvPr/>
        </p:nvSpPr>
        <p:spPr>
          <a:xfrm>
            <a:off x="5093335" y="1759585"/>
            <a:ext cx="1296035" cy="5143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ym typeface="+mn-ea"/>
              </a:rPr>
              <a:t>Audio analysis</a:t>
            </a:r>
            <a:endParaRPr lang="zh-CN" altLang="en-US"/>
          </a:p>
        </p:txBody>
      </p:sp>
      <p:sp>
        <p:nvSpPr>
          <p:cNvPr id="11" name="椭圆 10"/>
          <p:cNvSpPr/>
          <p:nvPr/>
        </p:nvSpPr>
        <p:spPr>
          <a:xfrm>
            <a:off x="5093335" y="2759710"/>
            <a:ext cx="1280795" cy="7607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圆角矩形 12"/>
          <p:cNvSpPr/>
          <p:nvPr/>
        </p:nvSpPr>
        <p:spPr>
          <a:xfrm>
            <a:off x="5093970" y="4008120"/>
            <a:ext cx="1296035" cy="5143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Return result</a:t>
            </a:r>
            <a:endParaRPr lang="zh-CN" altLang="en-US"/>
          </a:p>
        </p:txBody>
      </p:sp>
      <p:cxnSp>
        <p:nvCxnSpPr>
          <p:cNvPr id="22" name="直接箭头连接符 21"/>
          <p:cNvCxnSpPr>
            <a:stCxn id="5" idx="2"/>
            <a:endCxn id="9" idx="0"/>
          </p:cNvCxnSpPr>
          <p:nvPr/>
        </p:nvCxnSpPr>
        <p:spPr>
          <a:xfrm>
            <a:off x="5741670" y="1273175"/>
            <a:ext cx="0" cy="4864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a:off x="5742305" y="2273300"/>
            <a:ext cx="0" cy="4864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a:off x="5726430" y="3521710"/>
            <a:ext cx="0" cy="4864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7" idx="1"/>
            <a:endCxn id="11" idx="6"/>
          </p:cNvCxnSpPr>
          <p:nvPr/>
        </p:nvCxnSpPr>
        <p:spPr>
          <a:xfrm flipH="1">
            <a:off x="6374130" y="3139440"/>
            <a:ext cx="595630" cy="6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5742305" y="2393950"/>
            <a:ext cx="673735" cy="245110"/>
          </a:xfrm>
          <a:prstGeom prst="rect">
            <a:avLst/>
          </a:prstGeom>
          <a:noFill/>
        </p:spPr>
        <p:txBody>
          <a:bodyPr wrap="square" rtlCol="0">
            <a:spAutoFit/>
          </a:bodyPr>
          <a:lstStyle/>
          <a:p>
            <a:r>
              <a:rPr lang="zh-CN" altLang="en-US" sz="1000">
                <a:latin typeface="微软雅黑" panose="020B0503020204020204" charset="-122"/>
                <a:ea typeface="微软雅黑" panose="020B0503020204020204" charset="-122"/>
              </a:rPr>
              <a:t>Search</a:t>
            </a:r>
            <a:endParaRPr lang="zh-CN" altLang="en-US" sz="1000">
              <a:latin typeface="微软雅黑" panose="020B0503020204020204" charset="-122"/>
              <a:ea typeface="微软雅黑" panose="020B0503020204020204" charset="-122"/>
            </a:endParaRPr>
          </a:p>
        </p:txBody>
      </p:sp>
      <p:sp>
        <p:nvSpPr>
          <p:cNvPr id="28" name="文本框 27"/>
          <p:cNvSpPr txBox="1"/>
          <p:nvPr/>
        </p:nvSpPr>
        <p:spPr>
          <a:xfrm>
            <a:off x="6374130" y="2882265"/>
            <a:ext cx="673735" cy="245110"/>
          </a:xfrm>
          <a:prstGeom prst="rect">
            <a:avLst/>
          </a:prstGeom>
          <a:noFill/>
        </p:spPr>
        <p:txBody>
          <a:bodyPr wrap="square" rtlCol="0">
            <a:spAutoFit/>
          </a:bodyPr>
          <a:lstStyle/>
          <a:p>
            <a:r>
              <a:rPr lang="zh-CN" altLang="en-US" sz="1000">
                <a:latin typeface="微软雅黑" panose="020B0503020204020204" charset="-122"/>
                <a:ea typeface="微软雅黑" panose="020B0503020204020204" charset="-122"/>
              </a:rPr>
              <a:t>storage</a:t>
            </a:r>
            <a:endParaRPr lang="zh-CN" altLang="en-US" sz="1000">
              <a:latin typeface="微软雅黑" panose="020B0503020204020204" charset="-122"/>
              <a:ea typeface="微软雅黑" panose="020B0503020204020204" charset="-122"/>
            </a:endParaRPr>
          </a:p>
        </p:txBody>
      </p:sp>
      <p:sp>
        <p:nvSpPr>
          <p:cNvPr id="25" name="文本框 24"/>
          <p:cNvSpPr txBox="1"/>
          <p:nvPr/>
        </p:nvSpPr>
        <p:spPr>
          <a:xfrm>
            <a:off x="5227955" y="2987040"/>
            <a:ext cx="1011555" cy="306705"/>
          </a:xfrm>
          <a:prstGeom prst="rect">
            <a:avLst/>
          </a:prstGeom>
          <a:noFill/>
        </p:spPr>
        <p:txBody>
          <a:bodyPr wrap="square" rtlCol="0">
            <a:spAutoFit/>
          </a:bodyPr>
          <a:lstStyle/>
          <a:p>
            <a:pPr algn="ctr"/>
            <a:r>
              <a:rPr lang="en-US" altLang="zh-CN">
                <a:solidFill>
                  <a:schemeClr val="bg1"/>
                </a:solidFill>
                <a:latin typeface="微软雅黑" panose="020B0503020204020204" charset="-122"/>
                <a:ea typeface="微软雅黑" panose="020B0503020204020204" charset="-122"/>
              </a:rPr>
              <a:t>databsae</a:t>
            </a:r>
            <a:endParaRPr lang="en-US" altLang="zh-CN">
              <a:solidFill>
                <a:schemeClr val="bg1"/>
              </a:solidFill>
              <a:latin typeface="微软雅黑" panose="020B0503020204020204" charset="-122"/>
              <a:ea typeface="微软雅黑" panose="020B0503020204020204" charset="-122"/>
            </a:endParaRPr>
          </a:p>
        </p:txBody>
      </p:sp>
      <p:sp>
        <p:nvSpPr>
          <p:cNvPr id="29" name="文本框 15"/>
          <p:cNvSpPr txBox="1"/>
          <p:nvPr/>
        </p:nvSpPr>
        <p:spPr>
          <a:xfrm>
            <a:off x="709295" y="309880"/>
            <a:ext cx="3070225" cy="329565"/>
          </a:xfrm>
          <a:prstGeom prst="rect">
            <a:avLst/>
          </a:prstGeom>
          <a:noFill/>
        </p:spPr>
        <p:txBody>
          <a:bodyPr wrap="square" lIns="68580" tIns="34290" rIns="68580" bIns="34290" rtlCol="0">
            <a:spAutoFit/>
          </a:bodyPr>
          <a:lstStyle/>
          <a:p>
            <a:r>
              <a:rPr lang="en-US" altLang="zh-CN" sz="1700" b="1" dirty="0">
                <a:solidFill>
                  <a:srgbClr val="1B4367"/>
                </a:solidFill>
                <a:cs typeface="+mn-ea"/>
                <a:sym typeface="+mn-lt"/>
              </a:rPr>
              <a:t>4.1  </a:t>
            </a:r>
            <a:r>
              <a:rPr lang="zh-CN" altLang="en-US" sz="1700" b="1" dirty="0">
                <a:solidFill>
                  <a:srgbClr val="1B4367"/>
                </a:solidFill>
                <a:cs typeface="+mn-ea"/>
                <a:sym typeface="+mn-lt"/>
              </a:rPr>
              <a:t>conclusion</a:t>
            </a:r>
            <a:endParaRPr lang="zh-CN" altLang="en-US" sz="1700" b="1" dirty="0">
              <a:solidFill>
                <a:srgbClr val="1B4367"/>
              </a:solidFill>
              <a:cs typeface="+mn-ea"/>
              <a:sym typeface="+mn-lt"/>
            </a:endParaRPr>
          </a:p>
        </p:txBody>
      </p:sp>
      <p:cxnSp>
        <p:nvCxnSpPr>
          <p:cNvPr id="30" name="直接连接符 29"/>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9"/>
                                        </p:tgtEl>
                                        <p:attrNameLst>
                                          <p:attrName>style.visibility</p:attrName>
                                        </p:attrNameLst>
                                      </p:cBhvr>
                                      <p:to>
                                        <p:strVal val="visible"/>
                                      </p:to>
                                    </p:set>
                                    <p:anim calcmode="lin" valueType="num">
                                      <p:cBhvr>
                                        <p:cTn id="7" dur="500" fill="hold"/>
                                        <p:tgtEl>
                                          <p:spTgt spid="29"/>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9"/>
                                        </p:tgtEl>
                                        <p:attrNameLst>
                                          <p:attrName>ppt_y</p:attrName>
                                        </p:attrNameLst>
                                      </p:cBhvr>
                                      <p:tavLst>
                                        <p:tav tm="0">
                                          <p:val>
                                            <p:strVal val="#ppt_y"/>
                                          </p:val>
                                        </p:tav>
                                        <p:tav tm="100000">
                                          <p:val>
                                            <p:strVal val="#ppt_y"/>
                                          </p:val>
                                        </p:tav>
                                      </p:tavLst>
                                    </p:anim>
                                    <p:anim calcmode="lin" valueType="num">
                                      <p:cBhvr>
                                        <p:cTn id="9" dur="500" fill="hold"/>
                                        <p:tgtEl>
                                          <p:spTgt spid="29"/>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9"/>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9"/>
                                        </p:tgtEl>
                                      </p:cBhvr>
                                    </p:animEffect>
                                  </p:childTnLst>
                                </p:cTn>
                              </p:par>
                            </p:childTnLst>
                          </p:cTn>
                        </p:par>
                        <p:par>
                          <p:cTn id="12" fill="hold">
                            <p:stCondLst>
                              <p:cond delay="1200"/>
                            </p:stCondLst>
                            <p:childTnLst>
                              <p:par>
                                <p:cTn id="13" presetID="22" presetClass="entr" presetSubtype="8" fill="hold" nodeType="after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wipe(left)">
                                      <p:cBhvr>
                                        <p:cTn id="15" dur="3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10" name="文本框 9"/>
          <p:cNvSpPr txBox="1"/>
          <p:nvPr/>
        </p:nvSpPr>
        <p:spPr>
          <a:xfrm>
            <a:off x="2435732" y="1884748"/>
            <a:ext cx="4272439" cy="1084912"/>
          </a:xfrm>
          <a:prstGeom prst="rect">
            <a:avLst/>
          </a:prstGeom>
          <a:noFill/>
        </p:spPr>
        <p:txBody>
          <a:bodyPr wrap="square" lIns="68580" tIns="34290" rIns="68580" bIns="34290" rtlCol="0">
            <a:spAutoFit/>
          </a:bodyPr>
          <a:lstStyle/>
          <a:p>
            <a:pPr algn="ctr">
              <a:defRPr/>
            </a:pPr>
            <a:r>
              <a:rPr lang="en-US" altLang="zh-CN" sz="6600" b="1" dirty="0">
                <a:solidFill>
                  <a:srgbClr val="1B4367"/>
                </a:solidFill>
                <a:cs typeface="+mn-ea"/>
                <a:sym typeface="+mn-lt"/>
              </a:rPr>
              <a:t>THANKS</a:t>
            </a:r>
            <a:endParaRPr lang="en-US" altLang="zh-CN" sz="6600" b="1" dirty="0">
              <a:solidFill>
                <a:srgbClr val="1B4367"/>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11" name="文本框 10"/>
          <p:cNvSpPr txBox="1"/>
          <p:nvPr/>
        </p:nvSpPr>
        <p:spPr>
          <a:xfrm>
            <a:off x="5673883" y="719192"/>
            <a:ext cx="2327275" cy="390555"/>
          </a:xfrm>
          <a:prstGeom prst="roundRect">
            <a:avLst/>
          </a:prstGeom>
          <a:solidFill>
            <a:srgbClr val="1B4367"/>
          </a:solidFill>
        </p:spPr>
        <p:txBody>
          <a:bodyPr wrap="square" rtlCol="0">
            <a:spAutoFit/>
          </a:bodyPr>
          <a:lstStyle/>
          <a:p>
            <a:r>
              <a:rPr lang="zh-CN" altLang="en-US" sz="1700" dirty="0">
                <a:solidFill>
                  <a:schemeClr val="bg1"/>
                </a:solidFill>
                <a:cs typeface="+mn-ea"/>
                <a:sym typeface="+mn-lt"/>
              </a:rPr>
              <a:t>Project </a:t>
            </a:r>
            <a:r>
              <a:rPr lang="en-US" altLang="zh-CN" sz="1700" dirty="0">
                <a:solidFill>
                  <a:schemeClr val="bg1"/>
                </a:solidFill>
                <a:cs typeface="+mn-ea"/>
                <a:sym typeface="+mn-lt"/>
              </a:rPr>
              <a:t>I</a:t>
            </a:r>
            <a:r>
              <a:rPr lang="zh-CN" altLang="en-US" sz="1700" dirty="0">
                <a:solidFill>
                  <a:schemeClr val="bg1"/>
                </a:solidFill>
                <a:cs typeface="+mn-ea"/>
                <a:sym typeface="+mn-lt"/>
              </a:rPr>
              <a:t>ntroduction</a:t>
            </a:r>
            <a:endParaRPr lang="zh-CN" altLang="en-US" sz="1700" dirty="0">
              <a:solidFill>
                <a:schemeClr val="bg1"/>
              </a:solidFill>
              <a:cs typeface="+mn-ea"/>
              <a:sym typeface="+mn-lt"/>
            </a:endParaRPr>
          </a:p>
        </p:txBody>
      </p:sp>
      <p:grpSp>
        <p:nvGrpSpPr>
          <p:cNvPr id="2" name="组合 1"/>
          <p:cNvGrpSpPr/>
          <p:nvPr/>
        </p:nvGrpSpPr>
        <p:grpSpPr>
          <a:xfrm>
            <a:off x="5107190" y="719192"/>
            <a:ext cx="478533" cy="393570"/>
            <a:chOff x="5640108" y="966369"/>
            <a:chExt cx="476097" cy="391567"/>
          </a:xfrm>
        </p:grpSpPr>
        <p:sp>
          <p:nvSpPr>
            <p:cNvPr id="25" name="椭圆 24"/>
            <p:cNvSpPr/>
            <p:nvPr/>
          </p:nvSpPr>
          <p:spPr>
            <a:xfrm>
              <a:off x="5673454" y="966369"/>
              <a:ext cx="391567" cy="391567"/>
            </a:xfrm>
            <a:prstGeom prst="ellipse">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26" name="文本框 17"/>
            <p:cNvSpPr txBox="1"/>
            <p:nvPr/>
          </p:nvSpPr>
          <p:spPr>
            <a:xfrm>
              <a:off x="5640108" y="975817"/>
              <a:ext cx="476097" cy="367452"/>
            </a:xfrm>
            <a:prstGeom prst="rect">
              <a:avLst/>
            </a:prstGeom>
            <a:noFill/>
          </p:spPr>
          <p:txBody>
            <a:bodyPr wrap="square" rtlCol="0">
              <a:spAutoFit/>
            </a:bodyPr>
            <a:lstStyle/>
            <a:p>
              <a:pPr algn="ctr">
                <a:defRPr/>
              </a:pPr>
              <a:r>
                <a:rPr lang="en-US" altLang="zh-CN" sz="1800" dirty="0">
                  <a:solidFill>
                    <a:schemeClr val="bg1"/>
                  </a:solidFill>
                  <a:cs typeface="+mn-ea"/>
                  <a:sym typeface="+mn-lt"/>
                </a:rPr>
                <a:t>01</a:t>
              </a:r>
              <a:endParaRPr lang="en-US" altLang="zh-CN" sz="1800" dirty="0">
                <a:solidFill>
                  <a:schemeClr val="bg1"/>
                </a:solidFill>
                <a:cs typeface="+mn-ea"/>
                <a:sym typeface="+mn-lt"/>
              </a:endParaRPr>
            </a:p>
          </p:txBody>
        </p:sp>
      </p:grpSp>
      <p:sp>
        <p:nvSpPr>
          <p:cNvPr id="3" name="文本框 2"/>
          <p:cNvSpPr txBox="1"/>
          <p:nvPr/>
        </p:nvSpPr>
        <p:spPr>
          <a:xfrm>
            <a:off x="2715361" y="2344190"/>
            <a:ext cx="2113154" cy="461665"/>
          </a:xfrm>
          <a:prstGeom prst="rect">
            <a:avLst/>
          </a:prstGeom>
          <a:noFill/>
        </p:spPr>
        <p:txBody>
          <a:bodyPr vert="horz" wrap="square" rtlCol="0">
            <a:spAutoFit/>
          </a:bodyPr>
          <a:lstStyle/>
          <a:p>
            <a:r>
              <a:rPr lang="en-US" altLang="zh-CN" sz="2400" b="1" dirty="0">
                <a:solidFill>
                  <a:srgbClr val="1B4367"/>
                </a:solidFill>
                <a:cs typeface="+mn-ea"/>
                <a:sym typeface="+mn-lt"/>
              </a:rPr>
              <a:t>CONTENTS</a:t>
            </a:r>
            <a:endParaRPr lang="en-US" altLang="zh-CN" sz="2400" b="1" dirty="0">
              <a:solidFill>
                <a:srgbClr val="1B4367"/>
              </a:solidFill>
              <a:cs typeface="+mn-ea"/>
              <a:sym typeface="+mn-lt"/>
            </a:endParaRPr>
          </a:p>
        </p:txBody>
      </p:sp>
      <p:sp>
        <p:nvSpPr>
          <p:cNvPr id="79" name="文本框 10"/>
          <p:cNvSpPr txBox="1"/>
          <p:nvPr/>
        </p:nvSpPr>
        <p:spPr>
          <a:xfrm>
            <a:off x="5673248" y="1518291"/>
            <a:ext cx="2327910" cy="390555"/>
          </a:xfrm>
          <a:prstGeom prst="roundRect">
            <a:avLst/>
          </a:prstGeom>
          <a:solidFill>
            <a:srgbClr val="1B4367"/>
          </a:solidFill>
        </p:spPr>
        <p:txBody>
          <a:bodyPr wrap="square" rtlCol="0">
            <a:spAutoFit/>
          </a:bodyPr>
          <a:lstStyle/>
          <a:p>
            <a:r>
              <a:rPr lang="zh-CN" altLang="en-US" sz="1700" dirty="0">
                <a:solidFill>
                  <a:schemeClr val="bg1"/>
                </a:solidFill>
                <a:cs typeface="+mn-ea"/>
                <a:sym typeface="+mn-lt"/>
              </a:rPr>
              <a:t>Architecture </a:t>
            </a:r>
            <a:r>
              <a:rPr lang="en-US" altLang="zh-CN" sz="1700" dirty="0">
                <a:solidFill>
                  <a:schemeClr val="bg1"/>
                </a:solidFill>
                <a:cs typeface="+mn-ea"/>
                <a:sym typeface="+mn-lt"/>
              </a:rPr>
              <a:t>D</a:t>
            </a:r>
            <a:r>
              <a:rPr lang="zh-CN" altLang="en-US" sz="1700" dirty="0">
                <a:solidFill>
                  <a:schemeClr val="bg1"/>
                </a:solidFill>
                <a:cs typeface="+mn-ea"/>
                <a:sym typeface="+mn-lt"/>
              </a:rPr>
              <a:t>esign</a:t>
            </a:r>
            <a:endParaRPr lang="zh-CN" altLang="en-US" sz="1700" dirty="0">
              <a:solidFill>
                <a:schemeClr val="bg1"/>
              </a:solidFill>
              <a:cs typeface="+mn-ea"/>
              <a:sym typeface="+mn-lt"/>
            </a:endParaRPr>
          </a:p>
        </p:txBody>
      </p:sp>
      <p:grpSp>
        <p:nvGrpSpPr>
          <p:cNvPr id="80" name="组合 79"/>
          <p:cNvGrpSpPr/>
          <p:nvPr/>
        </p:nvGrpSpPr>
        <p:grpSpPr>
          <a:xfrm>
            <a:off x="5107190" y="1516783"/>
            <a:ext cx="478533" cy="393570"/>
            <a:chOff x="5640108" y="966369"/>
            <a:chExt cx="476097" cy="391567"/>
          </a:xfrm>
        </p:grpSpPr>
        <p:sp>
          <p:nvSpPr>
            <p:cNvPr id="81" name="椭圆 80"/>
            <p:cNvSpPr/>
            <p:nvPr/>
          </p:nvSpPr>
          <p:spPr>
            <a:xfrm>
              <a:off x="5673454" y="966369"/>
              <a:ext cx="391567" cy="391567"/>
            </a:xfrm>
            <a:prstGeom prst="ellipse">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82" name="文本框 17"/>
            <p:cNvSpPr txBox="1"/>
            <p:nvPr/>
          </p:nvSpPr>
          <p:spPr>
            <a:xfrm>
              <a:off x="5640108" y="975817"/>
              <a:ext cx="476097" cy="367452"/>
            </a:xfrm>
            <a:prstGeom prst="rect">
              <a:avLst/>
            </a:prstGeom>
            <a:noFill/>
          </p:spPr>
          <p:txBody>
            <a:bodyPr wrap="square" rtlCol="0">
              <a:spAutoFit/>
            </a:bodyPr>
            <a:lstStyle/>
            <a:p>
              <a:pPr algn="ctr">
                <a:defRPr/>
              </a:pPr>
              <a:r>
                <a:rPr lang="en-US" altLang="zh-CN" sz="1800" dirty="0">
                  <a:solidFill>
                    <a:schemeClr val="bg1"/>
                  </a:solidFill>
                  <a:cs typeface="+mn-ea"/>
                  <a:sym typeface="+mn-lt"/>
                </a:rPr>
                <a:t>02</a:t>
              </a:r>
              <a:endParaRPr lang="en-US" altLang="zh-CN" sz="1800" dirty="0">
                <a:solidFill>
                  <a:schemeClr val="bg1"/>
                </a:solidFill>
                <a:cs typeface="+mn-ea"/>
                <a:sym typeface="+mn-lt"/>
              </a:endParaRPr>
            </a:p>
          </p:txBody>
        </p:sp>
      </p:grpSp>
      <p:sp>
        <p:nvSpPr>
          <p:cNvPr id="83" name="文本框 10"/>
          <p:cNvSpPr txBox="1"/>
          <p:nvPr/>
        </p:nvSpPr>
        <p:spPr>
          <a:xfrm>
            <a:off x="5673248" y="2271995"/>
            <a:ext cx="2327910" cy="680481"/>
          </a:xfrm>
          <a:prstGeom prst="roundRect">
            <a:avLst/>
          </a:prstGeom>
          <a:solidFill>
            <a:srgbClr val="1B4367"/>
          </a:solidFill>
        </p:spPr>
        <p:txBody>
          <a:bodyPr wrap="square" rtlCol="0">
            <a:spAutoFit/>
          </a:bodyPr>
          <a:lstStyle/>
          <a:p>
            <a:r>
              <a:rPr lang="zh-CN" altLang="en-US" sz="1700" dirty="0">
                <a:solidFill>
                  <a:schemeClr val="bg1"/>
                </a:solidFill>
                <a:cs typeface="+mn-ea"/>
                <a:sym typeface="+mn-lt"/>
              </a:rPr>
              <a:t>Functional </a:t>
            </a:r>
            <a:r>
              <a:rPr lang="en-US" altLang="zh-CN" sz="1700" dirty="0">
                <a:solidFill>
                  <a:schemeClr val="bg1"/>
                </a:solidFill>
                <a:cs typeface="+mn-ea"/>
                <a:sym typeface="+mn-lt"/>
              </a:rPr>
              <a:t>M</a:t>
            </a:r>
            <a:r>
              <a:rPr lang="zh-CN" altLang="en-US" sz="1700" dirty="0">
                <a:solidFill>
                  <a:schemeClr val="bg1"/>
                </a:solidFill>
                <a:cs typeface="+mn-ea"/>
                <a:sym typeface="+mn-lt"/>
              </a:rPr>
              <a:t>odule </a:t>
            </a:r>
            <a:r>
              <a:rPr lang="en-US" altLang="zh-CN" sz="1700" dirty="0">
                <a:solidFill>
                  <a:schemeClr val="bg1"/>
                </a:solidFill>
                <a:cs typeface="+mn-ea"/>
                <a:sym typeface="+mn-lt"/>
              </a:rPr>
              <a:t>D</a:t>
            </a:r>
            <a:r>
              <a:rPr lang="zh-CN" altLang="en-US" sz="1700" dirty="0">
                <a:solidFill>
                  <a:schemeClr val="bg1"/>
                </a:solidFill>
                <a:cs typeface="+mn-ea"/>
                <a:sym typeface="+mn-lt"/>
              </a:rPr>
              <a:t>esign</a:t>
            </a:r>
            <a:endParaRPr lang="zh-CN" altLang="en-US" sz="1700" dirty="0">
              <a:solidFill>
                <a:schemeClr val="bg1"/>
              </a:solidFill>
              <a:cs typeface="+mn-ea"/>
              <a:sym typeface="+mn-lt"/>
            </a:endParaRPr>
          </a:p>
        </p:txBody>
      </p:sp>
      <p:grpSp>
        <p:nvGrpSpPr>
          <p:cNvPr id="84" name="组合 83"/>
          <p:cNvGrpSpPr/>
          <p:nvPr/>
        </p:nvGrpSpPr>
        <p:grpSpPr>
          <a:xfrm>
            <a:off x="5107190" y="2374965"/>
            <a:ext cx="478533" cy="393570"/>
            <a:chOff x="5640108" y="966369"/>
            <a:chExt cx="476097" cy="391567"/>
          </a:xfrm>
        </p:grpSpPr>
        <p:sp>
          <p:nvSpPr>
            <p:cNvPr id="85" name="椭圆 84"/>
            <p:cNvSpPr/>
            <p:nvPr/>
          </p:nvSpPr>
          <p:spPr>
            <a:xfrm>
              <a:off x="5673454" y="966369"/>
              <a:ext cx="391567" cy="391567"/>
            </a:xfrm>
            <a:prstGeom prst="ellipse">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86" name="文本框 17"/>
            <p:cNvSpPr txBox="1"/>
            <p:nvPr/>
          </p:nvSpPr>
          <p:spPr>
            <a:xfrm>
              <a:off x="5640108" y="975817"/>
              <a:ext cx="476097" cy="367452"/>
            </a:xfrm>
            <a:prstGeom prst="rect">
              <a:avLst/>
            </a:prstGeom>
            <a:noFill/>
          </p:spPr>
          <p:txBody>
            <a:bodyPr wrap="square" rtlCol="0">
              <a:spAutoFit/>
            </a:bodyPr>
            <a:lstStyle/>
            <a:p>
              <a:pPr algn="ctr">
                <a:defRPr/>
              </a:pPr>
              <a:r>
                <a:rPr lang="en-US" altLang="zh-CN" sz="1800" dirty="0">
                  <a:solidFill>
                    <a:schemeClr val="bg1"/>
                  </a:solidFill>
                  <a:cs typeface="+mn-ea"/>
                  <a:sym typeface="+mn-lt"/>
                </a:rPr>
                <a:t>03</a:t>
              </a:r>
              <a:endParaRPr lang="en-US" altLang="zh-CN" sz="1800" dirty="0">
                <a:solidFill>
                  <a:schemeClr val="bg1"/>
                </a:solidFill>
                <a:cs typeface="+mn-ea"/>
                <a:sym typeface="+mn-lt"/>
              </a:endParaRPr>
            </a:p>
          </p:txBody>
        </p:sp>
      </p:grpSp>
      <p:sp>
        <p:nvSpPr>
          <p:cNvPr id="5" name="燕尾形 4"/>
          <p:cNvSpPr/>
          <p:nvPr/>
        </p:nvSpPr>
        <p:spPr>
          <a:xfrm>
            <a:off x="4631690" y="2375535"/>
            <a:ext cx="196850" cy="370205"/>
          </a:xfrm>
          <a:prstGeom prst="chevron">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p:cNvGrpSpPr/>
          <p:nvPr/>
        </p:nvGrpSpPr>
        <p:grpSpPr>
          <a:xfrm>
            <a:off x="5107190" y="3361470"/>
            <a:ext cx="478533" cy="393570"/>
            <a:chOff x="5640108" y="966369"/>
            <a:chExt cx="476097" cy="391567"/>
          </a:xfrm>
        </p:grpSpPr>
        <p:sp>
          <p:nvSpPr>
            <p:cNvPr id="7" name="椭圆 6"/>
            <p:cNvSpPr/>
            <p:nvPr/>
          </p:nvSpPr>
          <p:spPr>
            <a:xfrm>
              <a:off x="5673454" y="966369"/>
              <a:ext cx="391567" cy="391567"/>
            </a:xfrm>
            <a:prstGeom prst="ellipse">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8" name="文本框 17"/>
            <p:cNvSpPr txBox="1"/>
            <p:nvPr/>
          </p:nvSpPr>
          <p:spPr>
            <a:xfrm>
              <a:off x="5640108" y="975817"/>
              <a:ext cx="476097" cy="366426"/>
            </a:xfrm>
            <a:prstGeom prst="rect">
              <a:avLst/>
            </a:prstGeom>
            <a:noFill/>
          </p:spPr>
          <p:txBody>
            <a:bodyPr wrap="square" rtlCol="0">
              <a:spAutoFit/>
            </a:bodyPr>
            <a:lstStyle/>
            <a:p>
              <a:pPr algn="ctr">
                <a:defRPr/>
              </a:pPr>
              <a:r>
                <a:rPr lang="en-US" altLang="zh-CN" sz="1800" dirty="0">
                  <a:solidFill>
                    <a:schemeClr val="bg1"/>
                  </a:solidFill>
                  <a:cs typeface="+mn-ea"/>
                  <a:sym typeface="+mn-lt"/>
                </a:rPr>
                <a:t>04</a:t>
              </a:r>
              <a:endParaRPr lang="en-US" altLang="zh-CN" sz="1800" dirty="0">
                <a:solidFill>
                  <a:schemeClr val="bg1"/>
                </a:solidFill>
                <a:cs typeface="+mn-ea"/>
                <a:sym typeface="+mn-lt"/>
              </a:endParaRPr>
            </a:p>
          </p:txBody>
        </p:sp>
      </p:grpSp>
      <p:sp>
        <p:nvSpPr>
          <p:cNvPr id="9" name="文本框 10"/>
          <p:cNvSpPr txBox="1"/>
          <p:nvPr/>
        </p:nvSpPr>
        <p:spPr>
          <a:xfrm>
            <a:off x="5673248" y="3251382"/>
            <a:ext cx="2327910" cy="680237"/>
          </a:xfrm>
          <a:prstGeom prst="roundRect">
            <a:avLst/>
          </a:prstGeom>
          <a:solidFill>
            <a:srgbClr val="1B4367"/>
          </a:solidFill>
        </p:spPr>
        <p:txBody>
          <a:bodyPr wrap="square" rtlCol="0">
            <a:spAutoFit/>
          </a:bodyPr>
          <a:lstStyle/>
          <a:p>
            <a:r>
              <a:rPr lang="en-US" altLang="zh-CN" sz="1700" dirty="0">
                <a:solidFill>
                  <a:schemeClr val="bg1"/>
                </a:solidFill>
                <a:cs typeface="+mn-ea"/>
                <a:sym typeface="+mn-lt"/>
              </a:rPr>
              <a:t>Allocation and schedule</a:t>
            </a:r>
            <a:endParaRPr lang="en-US" altLang="zh-CN" sz="1700" dirty="0">
              <a:solidFill>
                <a:schemeClr val="bg1"/>
              </a:solidFill>
              <a:cs typeface="+mn-ea"/>
              <a:sym typeface="+mn-lt"/>
            </a:endParaRPr>
          </a:p>
        </p:txBody>
      </p:sp>
      <p:grpSp>
        <p:nvGrpSpPr>
          <p:cNvPr id="20" name="组合 19"/>
          <p:cNvGrpSpPr/>
          <p:nvPr/>
        </p:nvGrpSpPr>
        <p:grpSpPr>
          <a:xfrm>
            <a:off x="5107190" y="4195414"/>
            <a:ext cx="478533" cy="393570"/>
            <a:chOff x="5640108" y="966369"/>
            <a:chExt cx="476097" cy="391567"/>
          </a:xfrm>
        </p:grpSpPr>
        <p:sp>
          <p:nvSpPr>
            <p:cNvPr id="21" name="椭圆 20"/>
            <p:cNvSpPr/>
            <p:nvPr/>
          </p:nvSpPr>
          <p:spPr>
            <a:xfrm>
              <a:off x="5673454" y="966369"/>
              <a:ext cx="391567" cy="391567"/>
            </a:xfrm>
            <a:prstGeom prst="ellipse">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22" name="文本框 17"/>
            <p:cNvSpPr txBox="1"/>
            <p:nvPr/>
          </p:nvSpPr>
          <p:spPr>
            <a:xfrm>
              <a:off x="5640108" y="975817"/>
              <a:ext cx="476097" cy="366426"/>
            </a:xfrm>
            <a:prstGeom prst="rect">
              <a:avLst/>
            </a:prstGeom>
            <a:noFill/>
          </p:spPr>
          <p:txBody>
            <a:bodyPr wrap="square" rtlCol="0">
              <a:spAutoFit/>
            </a:bodyPr>
            <a:lstStyle/>
            <a:p>
              <a:pPr algn="ctr">
                <a:defRPr/>
              </a:pPr>
              <a:r>
                <a:rPr lang="en-US" altLang="zh-CN" sz="1800" dirty="0">
                  <a:solidFill>
                    <a:schemeClr val="bg1"/>
                  </a:solidFill>
                  <a:cs typeface="+mn-ea"/>
                  <a:sym typeface="+mn-lt"/>
                </a:rPr>
                <a:t>05</a:t>
              </a:r>
              <a:endParaRPr lang="en-US" altLang="zh-CN" sz="1800" dirty="0">
                <a:solidFill>
                  <a:schemeClr val="bg1"/>
                </a:solidFill>
                <a:cs typeface="+mn-ea"/>
                <a:sym typeface="+mn-lt"/>
              </a:endParaRPr>
            </a:p>
          </p:txBody>
        </p:sp>
      </p:grpSp>
      <p:sp>
        <p:nvSpPr>
          <p:cNvPr id="23" name="文本框 10"/>
          <p:cNvSpPr txBox="1"/>
          <p:nvPr/>
        </p:nvSpPr>
        <p:spPr>
          <a:xfrm>
            <a:off x="5673248" y="4209224"/>
            <a:ext cx="2327910" cy="394265"/>
          </a:xfrm>
          <a:prstGeom prst="roundRect">
            <a:avLst/>
          </a:prstGeom>
          <a:solidFill>
            <a:srgbClr val="1B4367"/>
          </a:solidFill>
        </p:spPr>
        <p:txBody>
          <a:bodyPr wrap="square" rtlCol="0">
            <a:spAutoFit/>
          </a:bodyPr>
          <a:lstStyle/>
          <a:p>
            <a:pPr algn="ctr"/>
            <a:r>
              <a:rPr lang="zh-CN" altLang="en-US" sz="1700" dirty="0">
                <a:solidFill>
                  <a:schemeClr val="bg1"/>
                </a:solidFill>
                <a:cs typeface="+mn-ea"/>
                <a:sym typeface="+mn-lt"/>
              </a:rPr>
              <a:t>Project conclusio</a:t>
            </a:r>
            <a:r>
              <a:rPr lang="en-US" altLang="zh-CN" sz="1700" dirty="0">
                <a:solidFill>
                  <a:schemeClr val="bg1"/>
                </a:solidFill>
                <a:cs typeface="+mn-ea"/>
                <a:sym typeface="+mn-lt"/>
              </a:rPr>
              <a:t>n</a:t>
            </a:r>
            <a:r>
              <a:rPr lang="en-US" altLang="zh-CN" sz="1700" b="1" dirty="0">
                <a:solidFill>
                  <a:srgbClr val="1B4367"/>
                </a:solidFill>
                <a:cs typeface="+mn-ea"/>
                <a:sym typeface="+mn-lt"/>
              </a:rPr>
              <a:t>n</a:t>
            </a:r>
            <a:endParaRPr lang="zh-CN" altLang="en-US" sz="1700" dirty="0">
              <a:solidFill>
                <a:schemeClr val="bg1"/>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ppt_x</p:attrName>
                                        </p:attrNameLst>
                                      </p:cBhvr>
                                      <p:tavLst>
                                        <p:tav tm="0">
                                          <p:val>
                                            <p:strVal val="#ppt_x-#ppt_w*1.125000"/>
                                          </p:val>
                                        </p:tav>
                                        <p:tav tm="100000">
                                          <p:val>
                                            <p:strVal val="#ppt_x"/>
                                          </p:val>
                                        </p:tav>
                                      </p:tavLst>
                                    </p:anim>
                                    <p:animEffect transition="in" filter="wipe(right)">
                                      <p:cBhvr>
                                        <p:cTn id="8" dur="500"/>
                                        <p:tgtEl>
                                          <p:spTgt spid="3"/>
                                        </p:tgtEl>
                                      </p:cBhvr>
                                    </p:animEffect>
                                  </p:childTnLst>
                                </p:cTn>
                              </p:par>
                            </p:childTnLst>
                          </p:cTn>
                        </p:par>
                        <p:par>
                          <p:cTn id="9" fill="hold">
                            <p:stCondLst>
                              <p:cond delay="500"/>
                            </p:stCondLst>
                            <p:childTnLst>
                              <p:par>
                                <p:cTn id="10" presetID="12" presetClass="entr" presetSubtype="8"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p:tgtEl>
                                          <p:spTgt spid="5"/>
                                        </p:tgtEl>
                                        <p:attrNameLst>
                                          <p:attrName>ppt_x</p:attrName>
                                        </p:attrNameLst>
                                      </p:cBhvr>
                                      <p:tavLst>
                                        <p:tav tm="0">
                                          <p:val>
                                            <p:strVal val="#ppt_x-#ppt_w*1.125000"/>
                                          </p:val>
                                        </p:tav>
                                        <p:tav tm="100000">
                                          <p:val>
                                            <p:strVal val="#ppt_x"/>
                                          </p:val>
                                        </p:tav>
                                      </p:tavLst>
                                    </p:anim>
                                    <p:animEffect transition="in" filter="wipe(right)">
                                      <p:cBhvr>
                                        <p:cTn id="13" dur="500"/>
                                        <p:tgtEl>
                                          <p:spTgt spid="5"/>
                                        </p:tgtEl>
                                      </p:cBhvr>
                                    </p:animEffect>
                                  </p:childTnLst>
                                </p:cTn>
                              </p:par>
                            </p:childTnLst>
                          </p:cTn>
                        </p:par>
                        <p:par>
                          <p:cTn id="14" fill="hold">
                            <p:stCondLst>
                              <p:cond delay="1000"/>
                            </p:stCondLst>
                            <p:childTnLst>
                              <p:par>
                                <p:cTn id="15" presetID="53" presetClass="entr" presetSubtype="528"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p:cTn id="17" dur="500" fill="hold"/>
                                        <p:tgtEl>
                                          <p:spTgt spid="2"/>
                                        </p:tgtEl>
                                        <p:attrNameLst>
                                          <p:attrName>ppt_w</p:attrName>
                                        </p:attrNameLst>
                                      </p:cBhvr>
                                      <p:tavLst>
                                        <p:tav tm="0">
                                          <p:val>
                                            <p:fltVal val="0"/>
                                          </p:val>
                                        </p:tav>
                                        <p:tav tm="100000">
                                          <p:val>
                                            <p:strVal val="#ppt_w"/>
                                          </p:val>
                                        </p:tav>
                                      </p:tavLst>
                                    </p:anim>
                                    <p:anim calcmode="lin" valueType="num">
                                      <p:cBhvr>
                                        <p:cTn id="18" dur="500" fill="hold"/>
                                        <p:tgtEl>
                                          <p:spTgt spid="2"/>
                                        </p:tgtEl>
                                        <p:attrNameLst>
                                          <p:attrName>ppt_h</p:attrName>
                                        </p:attrNameLst>
                                      </p:cBhvr>
                                      <p:tavLst>
                                        <p:tav tm="0">
                                          <p:val>
                                            <p:fltVal val="0"/>
                                          </p:val>
                                        </p:tav>
                                        <p:tav tm="100000">
                                          <p:val>
                                            <p:strVal val="#ppt_h"/>
                                          </p:val>
                                        </p:tav>
                                      </p:tavLst>
                                    </p:anim>
                                    <p:animEffect transition="in" filter="fade">
                                      <p:cBhvr>
                                        <p:cTn id="19" dur="500"/>
                                        <p:tgtEl>
                                          <p:spTgt spid="2"/>
                                        </p:tgtEl>
                                      </p:cBhvr>
                                    </p:animEffect>
                                    <p:anim calcmode="lin" valueType="num">
                                      <p:cBhvr>
                                        <p:cTn id="20" dur="500" fill="hold"/>
                                        <p:tgtEl>
                                          <p:spTgt spid="2"/>
                                        </p:tgtEl>
                                        <p:attrNameLst>
                                          <p:attrName>ppt_x</p:attrName>
                                        </p:attrNameLst>
                                      </p:cBhvr>
                                      <p:tavLst>
                                        <p:tav tm="0">
                                          <p:val>
                                            <p:fltVal val="0.5"/>
                                          </p:val>
                                        </p:tav>
                                        <p:tav tm="100000">
                                          <p:val>
                                            <p:strVal val="#ppt_x"/>
                                          </p:val>
                                        </p:tav>
                                      </p:tavLst>
                                    </p:anim>
                                    <p:anim calcmode="lin" valueType="num">
                                      <p:cBhvr>
                                        <p:cTn id="21" dur="500" fill="hold"/>
                                        <p:tgtEl>
                                          <p:spTgt spid="2"/>
                                        </p:tgtEl>
                                        <p:attrNameLst>
                                          <p:attrName>ppt_y</p:attrName>
                                        </p:attrNameLst>
                                      </p:cBhvr>
                                      <p:tavLst>
                                        <p:tav tm="0">
                                          <p:val>
                                            <p:fltVal val="0.5"/>
                                          </p:val>
                                        </p:tav>
                                        <p:tav tm="100000">
                                          <p:val>
                                            <p:strVal val="#ppt_y"/>
                                          </p:val>
                                        </p:tav>
                                      </p:tavLst>
                                    </p:anim>
                                  </p:childTnLst>
                                </p:cTn>
                              </p:par>
                            </p:childTnLst>
                          </p:cTn>
                        </p:par>
                        <p:par>
                          <p:cTn id="22" fill="hold">
                            <p:stCondLst>
                              <p:cond delay="1500"/>
                            </p:stCondLst>
                            <p:childTnLst>
                              <p:par>
                                <p:cTn id="23" presetID="2" presetClass="entr" presetSubtype="2" fill="hold" grpId="0" nodeType="after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1+#ppt_w/2"/>
                                          </p:val>
                                        </p:tav>
                                        <p:tav tm="100000">
                                          <p:val>
                                            <p:strVal val="#ppt_x"/>
                                          </p:val>
                                        </p:tav>
                                      </p:tavLst>
                                    </p:anim>
                                    <p:anim calcmode="lin" valueType="num">
                                      <p:cBhvr additive="base">
                                        <p:cTn id="26" dur="500" fill="hold"/>
                                        <p:tgtEl>
                                          <p:spTgt spid="11"/>
                                        </p:tgtEl>
                                        <p:attrNameLst>
                                          <p:attrName>ppt_y</p:attrName>
                                        </p:attrNameLst>
                                      </p:cBhvr>
                                      <p:tavLst>
                                        <p:tav tm="0">
                                          <p:val>
                                            <p:strVal val="#ppt_y"/>
                                          </p:val>
                                        </p:tav>
                                        <p:tav tm="100000">
                                          <p:val>
                                            <p:strVal val="#ppt_y"/>
                                          </p:val>
                                        </p:tav>
                                      </p:tavLst>
                                    </p:anim>
                                  </p:childTnLst>
                                </p:cTn>
                              </p:par>
                            </p:childTnLst>
                          </p:cTn>
                        </p:par>
                        <p:par>
                          <p:cTn id="27" fill="hold">
                            <p:stCondLst>
                              <p:cond delay="2000"/>
                            </p:stCondLst>
                            <p:childTnLst>
                              <p:par>
                                <p:cTn id="28" presetID="53" presetClass="entr" presetSubtype="528" fill="hold" nodeType="afterEffect">
                                  <p:stCondLst>
                                    <p:cond delay="0"/>
                                  </p:stCondLst>
                                  <p:childTnLst>
                                    <p:set>
                                      <p:cBhvr>
                                        <p:cTn id="29" dur="1" fill="hold">
                                          <p:stCondLst>
                                            <p:cond delay="0"/>
                                          </p:stCondLst>
                                        </p:cTn>
                                        <p:tgtEl>
                                          <p:spTgt spid="80"/>
                                        </p:tgtEl>
                                        <p:attrNameLst>
                                          <p:attrName>style.visibility</p:attrName>
                                        </p:attrNameLst>
                                      </p:cBhvr>
                                      <p:to>
                                        <p:strVal val="visible"/>
                                      </p:to>
                                    </p:set>
                                    <p:anim calcmode="lin" valueType="num">
                                      <p:cBhvr>
                                        <p:cTn id="30" dur="500" fill="hold"/>
                                        <p:tgtEl>
                                          <p:spTgt spid="80"/>
                                        </p:tgtEl>
                                        <p:attrNameLst>
                                          <p:attrName>ppt_w</p:attrName>
                                        </p:attrNameLst>
                                      </p:cBhvr>
                                      <p:tavLst>
                                        <p:tav tm="0">
                                          <p:val>
                                            <p:fltVal val="0"/>
                                          </p:val>
                                        </p:tav>
                                        <p:tav tm="100000">
                                          <p:val>
                                            <p:strVal val="#ppt_w"/>
                                          </p:val>
                                        </p:tav>
                                      </p:tavLst>
                                    </p:anim>
                                    <p:anim calcmode="lin" valueType="num">
                                      <p:cBhvr>
                                        <p:cTn id="31" dur="500" fill="hold"/>
                                        <p:tgtEl>
                                          <p:spTgt spid="80"/>
                                        </p:tgtEl>
                                        <p:attrNameLst>
                                          <p:attrName>ppt_h</p:attrName>
                                        </p:attrNameLst>
                                      </p:cBhvr>
                                      <p:tavLst>
                                        <p:tav tm="0">
                                          <p:val>
                                            <p:fltVal val="0"/>
                                          </p:val>
                                        </p:tav>
                                        <p:tav tm="100000">
                                          <p:val>
                                            <p:strVal val="#ppt_h"/>
                                          </p:val>
                                        </p:tav>
                                      </p:tavLst>
                                    </p:anim>
                                    <p:animEffect transition="in" filter="fade">
                                      <p:cBhvr>
                                        <p:cTn id="32" dur="500"/>
                                        <p:tgtEl>
                                          <p:spTgt spid="80"/>
                                        </p:tgtEl>
                                      </p:cBhvr>
                                    </p:animEffect>
                                    <p:anim calcmode="lin" valueType="num">
                                      <p:cBhvr>
                                        <p:cTn id="33" dur="500" fill="hold"/>
                                        <p:tgtEl>
                                          <p:spTgt spid="80"/>
                                        </p:tgtEl>
                                        <p:attrNameLst>
                                          <p:attrName>ppt_x</p:attrName>
                                        </p:attrNameLst>
                                      </p:cBhvr>
                                      <p:tavLst>
                                        <p:tav tm="0">
                                          <p:val>
                                            <p:fltVal val="0.5"/>
                                          </p:val>
                                        </p:tav>
                                        <p:tav tm="100000">
                                          <p:val>
                                            <p:strVal val="#ppt_x"/>
                                          </p:val>
                                        </p:tav>
                                      </p:tavLst>
                                    </p:anim>
                                    <p:anim calcmode="lin" valueType="num">
                                      <p:cBhvr>
                                        <p:cTn id="34" dur="500" fill="hold"/>
                                        <p:tgtEl>
                                          <p:spTgt spid="80"/>
                                        </p:tgtEl>
                                        <p:attrNameLst>
                                          <p:attrName>ppt_y</p:attrName>
                                        </p:attrNameLst>
                                      </p:cBhvr>
                                      <p:tavLst>
                                        <p:tav tm="0">
                                          <p:val>
                                            <p:fltVal val="0.5"/>
                                          </p:val>
                                        </p:tav>
                                        <p:tav tm="100000">
                                          <p:val>
                                            <p:strVal val="#ppt_y"/>
                                          </p:val>
                                        </p:tav>
                                      </p:tavLst>
                                    </p:anim>
                                  </p:childTnLst>
                                </p:cTn>
                              </p:par>
                            </p:childTnLst>
                          </p:cTn>
                        </p:par>
                        <p:par>
                          <p:cTn id="35" fill="hold">
                            <p:stCondLst>
                              <p:cond delay="2500"/>
                            </p:stCondLst>
                            <p:childTnLst>
                              <p:par>
                                <p:cTn id="36" presetID="2" presetClass="entr" presetSubtype="2" fill="hold" grpId="0" nodeType="afterEffect">
                                  <p:stCondLst>
                                    <p:cond delay="0"/>
                                  </p:stCondLst>
                                  <p:childTnLst>
                                    <p:set>
                                      <p:cBhvr>
                                        <p:cTn id="37" dur="1" fill="hold">
                                          <p:stCondLst>
                                            <p:cond delay="0"/>
                                          </p:stCondLst>
                                        </p:cTn>
                                        <p:tgtEl>
                                          <p:spTgt spid="79"/>
                                        </p:tgtEl>
                                        <p:attrNameLst>
                                          <p:attrName>style.visibility</p:attrName>
                                        </p:attrNameLst>
                                      </p:cBhvr>
                                      <p:to>
                                        <p:strVal val="visible"/>
                                      </p:to>
                                    </p:set>
                                    <p:anim calcmode="lin" valueType="num">
                                      <p:cBhvr additive="base">
                                        <p:cTn id="38" dur="500" fill="hold"/>
                                        <p:tgtEl>
                                          <p:spTgt spid="79"/>
                                        </p:tgtEl>
                                        <p:attrNameLst>
                                          <p:attrName>ppt_x</p:attrName>
                                        </p:attrNameLst>
                                      </p:cBhvr>
                                      <p:tavLst>
                                        <p:tav tm="0">
                                          <p:val>
                                            <p:strVal val="1+#ppt_w/2"/>
                                          </p:val>
                                        </p:tav>
                                        <p:tav tm="100000">
                                          <p:val>
                                            <p:strVal val="#ppt_x"/>
                                          </p:val>
                                        </p:tav>
                                      </p:tavLst>
                                    </p:anim>
                                    <p:anim calcmode="lin" valueType="num">
                                      <p:cBhvr additive="base">
                                        <p:cTn id="39" dur="500" fill="hold"/>
                                        <p:tgtEl>
                                          <p:spTgt spid="79"/>
                                        </p:tgtEl>
                                        <p:attrNameLst>
                                          <p:attrName>ppt_y</p:attrName>
                                        </p:attrNameLst>
                                      </p:cBhvr>
                                      <p:tavLst>
                                        <p:tav tm="0">
                                          <p:val>
                                            <p:strVal val="#ppt_y"/>
                                          </p:val>
                                        </p:tav>
                                        <p:tav tm="100000">
                                          <p:val>
                                            <p:strVal val="#ppt_y"/>
                                          </p:val>
                                        </p:tav>
                                      </p:tavLst>
                                    </p:anim>
                                  </p:childTnLst>
                                </p:cTn>
                              </p:par>
                            </p:childTnLst>
                          </p:cTn>
                        </p:par>
                        <p:par>
                          <p:cTn id="40" fill="hold">
                            <p:stCondLst>
                              <p:cond delay="3000"/>
                            </p:stCondLst>
                            <p:childTnLst>
                              <p:par>
                                <p:cTn id="41" presetID="53" presetClass="entr" presetSubtype="528" fill="hold" nodeType="afterEffect">
                                  <p:stCondLst>
                                    <p:cond delay="0"/>
                                  </p:stCondLst>
                                  <p:childTnLst>
                                    <p:set>
                                      <p:cBhvr>
                                        <p:cTn id="42" dur="1" fill="hold">
                                          <p:stCondLst>
                                            <p:cond delay="0"/>
                                          </p:stCondLst>
                                        </p:cTn>
                                        <p:tgtEl>
                                          <p:spTgt spid="84"/>
                                        </p:tgtEl>
                                        <p:attrNameLst>
                                          <p:attrName>style.visibility</p:attrName>
                                        </p:attrNameLst>
                                      </p:cBhvr>
                                      <p:to>
                                        <p:strVal val="visible"/>
                                      </p:to>
                                    </p:set>
                                    <p:anim calcmode="lin" valueType="num">
                                      <p:cBhvr>
                                        <p:cTn id="43" dur="500" fill="hold"/>
                                        <p:tgtEl>
                                          <p:spTgt spid="84"/>
                                        </p:tgtEl>
                                        <p:attrNameLst>
                                          <p:attrName>ppt_w</p:attrName>
                                        </p:attrNameLst>
                                      </p:cBhvr>
                                      <p:tavLst>
                                        <p:tav tm="0">
                                          <p:val>
                                            <p:fltVal val="0"/>
                                          </p:val>
                                        </p:tav>
                                        <p:tav tm="100000">
                                          <p:val>
                                            <p:strVal val="#ppt_w"/>
                                          </p:val>
                                        </p:tav>
                                      </p:tavLst>
                                    </p:anim>
                                    <p:anim calcmode="lin" valueType="num">
                                      <p:cBhvr>
                                        <p:cTn id="44" dur="500" fill="hold"/>
                                        <p:tgtEl>
                                          <p:spTgt spid="84"/>
                                        </p:tgtEl>
                                        <p:attrNameLst>
                                          <p:attrName>ppt_h</p:attrName>
                                        </p:attrNameLst>
                                      </p:cBhvr>
                                      <p:tavLst>
                                        <p:tav tm="0">
                                          <p:val>
                                            <p:fltVal val="0"/>
                                          </p:val>
                                        </p:tav>
                                        <p:tav tm="100000">
                                          <p:val>
                                            <p:strVal val="#ppt_h"/>
                                          </p:val>
                                        </p:tav>
                                      </p:tavLst>
                                    </p:anim>
                                    <p:animEffect transition="in" filter="fade">
                                      <p:cBhvr>
                                        <p:cTn id="45" dur="500"/>
                                        <p:tgtEl>
                                          <p:spTgt spid="84"/>
                                        </p:tgtEl>
                                      </p:cBhvr>
                                    </p:animEffect>
                                    <p:anim calcmode="lin" valueType="num">
                                      <p:cBhvr>
                                        <p:cTn id="46" dur="500" fill="hold"/>
                                        <p:tgtEl>
                                          <p:spTgt spid="84"/>
                                        </p:tgtEl>
                                        <p:attrNameLst>
                                          <p:attrName>ppt_x</p:attrName>
                                        </p:attrNameLst>
                                      </p:cBhvr>
                                      <p:tavLst>
                                        <p:tav tm="0">
                                          <p:val>
                                            <p:fltVal val="0.5"/>
                                          </p:val>
                                        </p:tav>
                                        <p:tav tm="100000">
                                          <p:val>
                                            <p:strVal val="#ppt_x"/>
                                          </p:val>
                                        </p:tav>
                                      </p:tavLst>
                                    </p:anim>
                                    <p:anim calcmode="lin" valueType="num">
                                      <p:cBhvr>
                                        <p:cTn id="47" dur="500" fill="hold"/>
                                        <p:tgtEl>
                                          <p:spTgt spid="84"/>
                                        </p:tgtEl>
                                        <p:attrNameLst>
                                          <p:attrName>ppt_y</p:attrName>
                                        </p:attrNameLst>
                                      </p:cBhvr>
                                      <p:tavLst>
                                        <p:tav tm="0">
                                          <p:val>
                                            <p:fltVal val="0.5"/>
                                          </p:val>
                                        </p:tav>
                                        <p:tav tm="100000">
                                          <p:val>
                                            <p:strVal val="#ppt_y"/>
                                          </p:val>
                                        </p:tav>
                                      </p:tavLst>
                                    </p:anim>
                                  </p:childTnLst>
                                </p:cTn>
                              </p:par>
                            </p:childTnLst>
                          </p:cTn>
                        </p:par>
                        <p:par>
                          <p:cTn id="48" fill="hold">
                            <p:stCondLst>
                              <p:cond delay="3500"/>
                            </p:stCondLst>
                            <p:childTnLst>
                              <p:par>
                                <p:cTn id="49" presetID="2" presetClass="entr" presetSubtype="2" fill="hold" grpId="0" nodeType="afterEffect">
                                  <p:stCondLst>
                                    <p:cond delay="0"/>
                                  </p:stCondLst>
                                  <p:childTnLst>
                                    <p:set>
                                      <p:cBhvr>
                                        <p:cTn id="50" dur="1" fill="hold">
                                          <p:stCondLst>
                                            <p:cond delay="0"/>
                                          </p:stCondLst>
                                        </p:cTn>
                                        <p:tgtEl>
                                          <p:spTgt spid="83"/>
                                        </p:tgtEl>
                                        <p:attrNameLst>
                                          <p:attrName>style.visibility</p:attrName>
                                        </p:attrNameLst>
                                      </p:cBhvr>
                                      <p:to>
                                        <p:strVal val="visible"/>
                                      </p:to>
                                    </p:set>
                                    <p:anim calcmode="lin" valueType="num">
                                      <p:cBhvr additive="base">
                                        <p:cTn id="51" dur="500" fill="hold"/>
                                        <p:tgtEl>
                                          <p:spTgt spid="83"/>
                                        </p:tgtEl>
                                        <p:attrNameLst>
                                          <p:attrName>ppt_x</p:attrName>
                                        </p:attrNameLst>
                                      </p:cBhvr>
                                      <p:tavLst>
                                        <p:tav tm="0">
                                          <p:val>
                                            <p:strVal val="1+#ppt_w/2"/>
                                          </p:val>
                                        </p:tav>
                                        <p:tav tm="100000">
                                          <p:val>
                                            <p:strVal val="#ppt_x"/>
                                          </p:val>
                                        </p:tav>
                                      </p:tavLst>
                                    </p:anim>
                                    <p:anim calcmode="lin" valueType="num">
                                      <p:cBhvr additive="base">
                                        <p:cTn id="52" dur="500" fill="hold"/>
                                        <p:tgtEl>
                                          <p:spTgt spid="83"/>
                                        </p:tgtEl>
                                        <p:attrNameLst>
                                          <p:attrName>ppt_y</p:attrName>
                                        </p:attrNameLst>
                                      </p:cBhvr>
                                      <p:tavLst>
                                        <p:tav tm="0">
                                          <p:val>
                                            <p:strVal val="#ppt_y"/>
                                          </p:val>
                                        </p:tav>
                                        <p:tav tm="100000">
                                          <p:val>
                                            <p:strVal val="#ppt_y"/>
                                          </p:val>
                                        </p:tav>
                                      </p:tavLst>
                                    </p:anim>
                                  </p:childTnLst>
                                </p:cTn>
                              </p:par>
                            </p:childTnLst>
                          </p:cTn>
                        </p:par>
                        <p:par>
                          <p:cTn id="53" fill="hold">
                            <p:stCondLst>
                              <p:cond delay="4000"/>
                            </p:stCondLst>
                            <p:childTnLst>
                              <p:par>
                                <p:cTn id="54" presetID="53" presetClass="entr" presetSubtype="528" fill="hold" nodeType="afterEffect">
                                  <p:stCondLst>
                                    <p:cond delay="0"/>
                                  </p:stCondLst>
                                  <p:childTnLst>
                                    <p:set>
                                      <p:cBhvr>
                                        <p:cTn id="55" dur="1" fill="hold">
                                          <p:stCondLst>
                                            <p:cond delay="0"/>
                                          </p:stCondLst>
                                        </p:cTn>
                                        <p:tgtEl>
                                          <p:spTgt spid="6"/>
                                        </p:tgtEl>
                                        <p:attrNameLst>
                                          <p:attrName>style.visibility</p:attrName>
                                        </p:attrNameLst>
                                      </p:cBhvr>
                                      <p:to>
                                        <p:strVal val="visible"/>
                                      </p:to>
                                    </p:set>
                                    <p:anim calcmode="lin" valueType="num">
                                      <p:cBhvr>
                                        <p:cTn id="56" dur="500" fill="hold"/>
                                        <p:tgtEl>
                                          <p:spTgt spid="6"/>
                                        </p:tgtEl>
                                        <p:attrNameLst>
                                          <p:attrName>ppt_w</p:attrName>
                                        </p:attrNameLst>
                                      </p:cBhvr>
                                      <p:tavLst>
                                        <p:tav tm="0">
                                          <p:val>
                                            <p:fltVal val="0"/>
                                          </p:val>
                                        </p:tav>
                                        <p:tav tm="100000">
                                          <p:val>
                                            <p:strVal val="#ppt_w"/>
                                          </p:val>
                                        </p:tav>
                                      </p:tavLst>
                                    </p:anim>
                                    <p:anim calcmode="lin" valueType="num">
                                      <p:cBhvr>
                                        <p:cTn id="57" dur="500" fill="hold"/>
                                        <p:tgtEl>
                                          <p:spTgt spid="6"/>
                                        </p:tgtEl>
                                        <p:attrNameLst>
                                          <p:attrName>ppt_h</p:attrName>
                                        </p:attrNameLst>
                                      </p:cBhvr>
                                      <p:tavLst>
                                        <p:tav tm="0">
                                          <p:val>
                                            <p:fltVal val="0"/>
                                          </p:val>
                                        </p:tav>
                                        <p:tav tm="100000">
                                          <p:val>
                                            <p:strVal val="#ppt_h"/>
                                          </p:val>
                                        </p:tav>
                                      </p:tavLst>
                                    </p:anim>
                                    <p:animEffect transition="in" filter="fade">
                                      <p:cBhvr>
                                        <p:cTn id="58" dur="500"/>
                                        <p:tgtEl>
                                          <p:spTgt spid="6"/>
                                        </p:tgtEl>
                                      </p:cBhvr>
                                    </p:animEffect>
                                    <p:anim calcmode="lin" valueType="num">
                                      <p:cBhvr>
                                        <p:cTn id="59" dur="500" fill="hold"/>
                                        <p:tgtEl>
                                          <p:spTgt spid="6"/>
                                        </p:tgtEl>
                                        <p:attrNameLst>
                                          <p:attrName>ppt_x</p:attrName>
                                        </p:attrNameLst>
                                      </p:cBhvr>
                                      <p:tavLst>
                                        <p:tav tm="0">
                                          <p:val>
                                            <p:fltVal val="0.5"/>
                                          </p:val>
                                        </p:tav>
                                        <p:tav tm="100000">
                                          <p:val>
                                            <p:strVal val="#ppt_x"/>
                                          </p:val>
                                        </p:tav>
                                      </p:tavLst>
                                    </p:anim>
                                    <p:anim calcmode="lin" valueType="num">
                                      <p:cBhvr>
                                        <p:cTn id="60" dur="500" fill="hold"/>
                                        <p:tgtEl>
                                          <p:spTgt spid="6"/>
                                        </p:tgtEl>
                                        <p:attrNameLst>
                                          <p:attrName>ppt_y</p:attrName>
                                        </p:attrNameLst>
                                      </p:cBhvr>
                                      <p:tavLst>
                                        <p:tav tm="0">
                                          <p:val>
                                            <p:fltVal val="0.5"/>
                                          </p:val>
                                        </p:tav>
                                        <p:tav tm="100000">
                                          <p:val>
                                            <p:strVal val="#ppt_y"/>
                                          </p:val>
                                        </p:tav>
                                      </p:tavLst>
                                    </p:anim>
                                  </p:childTnLst>
                                </p:cTn>
                              </p:par>
                            </p:childTnLst>
                          </p:cTn>
                        </p:par>
                        <p:par>
                          <p:cTn id="61" fill="hold">
                            <p:stCondLst>
                              <p:cond delay="4500"/>
                            </p:stCondLst>
                            <p:childTnLst>
                              <p:par>
                                <p:cTn id="62" presetID="2" presetClass="entr" presetSubtype="2" fill="hold" grpId="0" nodeType="afterEffect">
                                  <p:stCondLst>
                                    <p:cond delay="0"/>
                                  </p:stCondLst>
                                  <p:childTnLst>
                                    <p:set>
                                      <p:cBhvr>
                                        <p:cTn id="63" dur="1" fill="hold">
                                          <p:stCondLst>
                                            <p:cond delay="0"/>
                                          </p:stCondLst>
                                        </p:cTn>
                                        <p:tgtEl>
                                          <p:spTgt spid="9"/>
                                        </p:tgtEl>
                                        <p:attrNameLst>
                                          <p:attrName>style.visibility</p:attrName>
                                        </p:attrNameLst>
                                      </p:cBhvr>
                                      <p:to>
                                        <p:strVal val="visible"/>
                                      </p:to>
                                    </p:set>
                                    <p:anim calcmode="lin" valueType="num">
                                      <p:cBhvr additive="base">
                                        <p:cTn id="64" dur="500" fill="hold"/>
                                        <p:tgtEl>
                                          <p:spTgt spid="9"/>
                                        </p:tgtEl>
                                        <p:attrNameLst>
                                          <p:attrName>ppt_x</p:attrName>
                                        </p:attrNameLst>
                                      </p:cBhvr>
                                      <p:tavLst>
                                        <p:tav tm="0">
                                          <p:val>
                                            <p:strVal val="1+#ppt_w/2"/>
                                          </p:val>
                                        </p:tav>
                                        <p:tav tm="100000">
                                          <p:val>
                                            <p:strVal val="#ppt_x"/>
                                          </p:val>
                                        </p:tav>
                                      </p:tavLst>
                                    </p:anim>
                                    <p:anim calcmode="lin" valueType="num">
                                      <p:cBhvr additive="base">
                                        <p:cTn id="65" dur="500" fill="hold"/>
                                        <p:tgtEl>
                                          <p:spTgt spid="9"/>
                                        </p:tgtEl>
                                        <p:attrNameLst>
                                          <p:attrName>ppt_y</p:attrName>
                                        </p:attrNameLst>
                                      </p:cBhvr>
                                      <p:tavLst>
                                        <p:tav tm="0">
                                          <p:val>
                                            <p:strVal val="#ppt_y"/>
                                          </p:val>
                                        </p:tav>
                                        <p:tav tm="100000">
                                          <p:val>
                                            <p:strVal val="#ppt_y"/>
                                          </p:val>
                                        </p:tav>
                                      </p:tavLst>
                                    </p:anim>
                                  </p:childTnLst>
                                </p:cTn>
                              </p:par>
                            </p:childTnLst>
                          </p:cTn>
                        </p:par>
                        <p:par>
                          <p:cTn id="66" fill="hold">
                            <p:stCondLst>
                              <p:cond delay="5000"/>
                            </p:stCondLst>
                            <p:childTnLst>
                              <p:par>
                                <p:cTn id="67" presetID="53" presetClass="entr" presetSubtype="528" fill="hold" nodeType="afterEffect">
                                  <p:stCondLst>
                                    <p:cond delay="0"/>
                                  </p:stCondLst>
                                  <p:childTnLst>
                                    <p:set>
                                      <p:cBhvr>
                                        <p:cTn id="68" dur="1" fill="hold">
                                          <p:stCondLst>
                                            <p:cond delay="0"/>
                                          </p:stCondLst>
                                        </p:cTn>
                                        <p:tgtEl>
                                          <p:spTgt spid="20"/>
                                        </p:tgtEl>
                                        <p:attrNameLst>
                                          <p:attrName>style.visibility</p:attrName>
                                        </p:attrNameLst>
                                      </p:cBhvr>
                                      <p:to>
                                        <p:strVal val="visible"/>
                                      </p:to>
                                    </p:set>
                                    <p:anim calcmode="lin" valueType="num">
                                      <p:cBhvr>
                                        <p:cTn id="69" dur="500" fill="hold"/>
                                        <p:tgtEl>
                                          <p:spTgt spid="20"/>
                                        </p:tgtEl>
                                        <p:attrNameLst>
                                          <p:attrName>ppt_w</p:attrName>
                                        </p:attrNameLst>
                                      </p:cBhvr>
                                      <p:tavLst>
                                        <p:tav tm="0">
                                          <p:val>
                                            <p:fltVal val="0"/>
                                          </p:val>
                                        </p:tav>
                                        <p:tav tm="100000">
                                          <p:val>
                                            <p:strVal val="#ppt_w"/>
                                          </p:val>
                                        </p:tav>
                                      </p:tavLst>
                                    </p:anim>
                                    <p:anim calcmode="lin" valueType="num">
                                      <p:cBhvr>
                                        <p:cTn id="70" dur="500" fill="hold"/>
                                        <p:tgtEl>
                                          <p:spTgt spid="20"/>
                                        </p:tgtEl>
                                        <p:attrNameLst>
                                          <p:attrName>ppt_h</p:attrName>
                                        </p:attrNameLst>
                                      </p:cBhvr>
                                      <p:tavLst>
                                        <p:tav tm="0">
                                          <p:val>
                                            <p:fltVal val="0"/>
                                          </p:val>
                                        </p:tav>
                                        <p:tav tm="100000">
                                          <p:val>
                                            <p:strVal val="#ppt_h"/>
                                          </p:val>
                                        </p:tav>
                                      </p:tavLst>
                                    </p:anim>
                                    <p:animEffect transition="in" filter="fade">
                                      <p:cBhvr>
                                        <p:cTn id="71" dur="500"/>
                                        <p:tgtEl>
                                          <p:spTgt spid="20"/>
                                        </p:tgtEl>
                                      </p:cBhvr>
                                    </p:animEffect>
                                    <p:anim calcmode="lin" valueType="num">
                                      <p:cBhvr>
                                        <p:cTn id="72" dur="500" fill="hold"/>
                                        <p:tgtEl>
                                          <p:spTgt spid="20"/>
                                        </p:tgtEl>
                                        <p:attrNameLst>
                                          <p:attrName>ppt_x</p:attrName>
                                        </p:attrNameLst>
                                      </p:cBhvr>
                                      <p:tavLst>
                                        <p:tav tm="0">
                                          <p:val>
                                            <p:fltVal val="0.5"/>
                                          </p:val>
                                        </p:tav>
                                        <p:tav tm="100000">
                                          <p:val>
                                            <p:strVal val="#ppt_x"/>
                                          </p:val>
                                        </p:tav>
                                      </p:tavLst>
                                    </p:anim>
                                    <p:anim calcmode="lin" valueType="num">
                                      <p:cBhvr>
                                        <p:cTn id="73" dur="500" fill="hold"/>
                                        <p:tgtEl>
                                          <p:spTgt spid="20"/>
                                        </p:tgtEl>
                                        <p:attrNameLst>
                                          <p:attrName>ppt_y</p:attrName>
                                        </p:attrNameLst>
                                      </p:cBhvr>
                                      <p:tavLst>
                                        <p:tav tm="0">
                                          <p:val>
                                            <p:fltVal val="0.5"/>
                                          </p:val>
                                        </p:tav>
                                        <p:tav tm="100000">
                                          <p:val>
                                            <p:strVal val="#ppt_y"/>
                                          </p:val>
                                        </p:tav>
                                      </p:tavLst>
                                    </p:anim>
                                  </p:childTnLst>
                                </p:cTn>
                              </p:par>
                            </p:childTnLst>
                          </p:cTn>
                        </p:par>
                        <p:par>
                          <p:cTn id="74" fill="hold">
                            <p:stCondLst>
                              <p:cond delay="5500"/>
                            </p:stCondLst>
                            <p:childTnLst>
                              <p:par>
                                <p:cTn id="75" presetID="2" presetClass="entr" presetSubtype="2" fill="hold" grpId="0" nodeType="afterEffect">
                                  <p:stCondLst>
                                    <p:cond delay="0"/>
                                  </p:stCondLst>
                                  <p:childTnLst>
                                    <p:set>
                                      <p:cBhvr>
                                        <p:cTn id="76" dur="1" fill="hold">
                                          <p:stCondLst>
                                            <p:cond delay="0"/>
                                          </p:stCondLst>
                                        </p:cTn>
                                        <p:tgtEl>
                                          <p:spTgt spid="23"/>
                                        </p:tgtEl>
                                        <p:attrNameLst>
                                          <p:attrName>style.visibility</p:attrName>
                                        </p:attrNameLst>
                                      </p:cBhvr>
                                      <p:to>
                                        <p:strVal val="visible"/>
                                      </p:to>
                                    </p:set>
                                    <p:anim calcmode="lin" valueType="num">
                                      <p:cBhvr additive="base">
                                        <p:cTn id="77" dur="500" fill="hold"/>
                                        <p:tgtEl>
                                          <p:spTgt spid="23"/>
                                        </p:tgtEl>
                                        <p:attrNameLst>
                                          <p:attrName>ppt_x</p:attrName>
                                        </p:attrNameLst>
                                      </p:cBhvr>
                                      <p:tavLst>
                                        <p:tav tm="0">
                                          <p:val>
                                            <p:strVal val="1+#ppt_w/2"/>
                                          </p:val>
                                        </p:tav>
                                        <p:tav tm="100000">
                                          <p:val>
                                            <p:strVal val="#ppt_x"/>
                                          </p:val>
                                        </p:tav>
                                      </p:tavLst>
                                    </p:anim>
                                    <p:anim calcmode="lin" valueType="num">
                                      <p:cBhvr additive="base">
                                        <p:cTn id="78" dur="500" fill="hold"/>
                                        <p:tgtEl>
                                          <p:spTgt spid="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3" grpId="0"/>
      <p:bldP spid="79" grpId="0" bldLvl="0" animBg="1"/>
      <p:bldP spid="83" grpId="0" bldLvl="0" animBg="1"/>
      <p:bldP spid="5" grpId="0" bldLvl="0" animBg="1"/>
      <p:bldP spid="9" grpId="0" bldLvl="0" animBg="1"/>
      <p:bldP spid="23"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椭圆 1"/>
          <p:cNvSpPr/>
          <p:nvPr/>
        </p:nvSpPr>
        <p:spPr>
          <a:xfrm>
            <a:off x="3819635" y="1089058"/>
            <a:ext cx="1500028" cy="1500028"/>
          </a:xfrm>
          <a:prstGeom prst="ellipse">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2183765" y="2761615"/>
            <a:ext cx="4792345" cy="1114425"/>
          </a:xfrm>
          <a:prstGeom prst="rect">
            <a:avLst/>
          </a:prstGeom>
          <a:noFill/>
        </p:spPr>
        <p:txBody>
          <a:bodyPr wrap="square" lIns="68580" tIns="34290" rIns="68580" bIns="34290" rtlCol="0">
            <a:spAutoFit/>
          </a:bodyPr>
          <a:lstStyle/>
          <a:p>
            <a:pPr algn="ctr">
              <a:buClrTx/>
              <a:buSzTx/>
              <a:buFontTx/>
            </a:pPr>
            <a:r>
              <a:rPr lang="en-US" altLang="zh-CN" sz="3400" b="1" dirty="0">
                <a:solidFill>
                  <a:srgbClr val="1B4367"/>
                </a:solidFill>
                <a:cs typeface="+mn-ea"/>
                <a:sym typeface="+mn-ea"/>
              </a:rPr>
              <a:t>Project </a:t>
            </a:r>
            <a:endParaRPr lang="en-US" altLang="zh-CN" sz="3400" b="1" dirty="0">
              <a:solidFill>
                <a:srgbClr val="1B4367"/>
              </a:solidFill>
              <a:cs typeface="+mn-ea"/>
              <a:sym typeface="+mn-ea"/>
            </a:endParaRPr>
          </a:p>
          <a:p>
            <a:pPr algn="ctr">
              <a:buClrTx/>
              <a:buSzTx/>
              <a:buFontTx/>
            </a:pPr>
            <a:r>
              <a:rPr lang="en-US" altLang="zh-CN" sz="3400" b="1" dirty="0">
                <a:solidFill>
                  <a:srgbClr val="1B4367"/>
                </a:solidFill>
                <a:cs typeface="+mn-ea"/>
                <a:sym typeface="+mn-lt"/>
              </a:rPr>
              <a:t>Introduction</a:t>
            </a:r>
            <a:endParaRPr lang="en-US" altLang="zh-CN" sz="3400" b="1" dirty="0">
              <a:solidFill>
                <a:srgbClr val="1B4367"/>
              </a:solidFill>
              <a:cs typeface="+mn-ea"/>
              <a:sym typeface="+mn-lt"/>
            </a:endParaRPr>
          </a:p>
        </p:txBody>
      </p:sp>
      <p:sp>
        <p:nvSpPr>
          <p:cNvPr id="95" name="文本框 11"/>
          <p:cNvSpPr txBox="1"/>
          <p:nvPr/>
        </p:nvSpPr>
        <p:spPr>
          <a:xfrm>
            <a:off x="3713476" y="1575042"/>
            <a:ext cx="1732894" cy="815736"/>
          </a:xfrm>
          <a:prstGeom prst="rect">
            <a:avLst/>
          </a:prstGeom>
          <a:noFill/>
        </p:spPr>
        <p:txBody>
          <a:bodyPr wrap="square" lIns="68580" tIns="34290" rIns="68580" bIns="34290" rtlCol="0">
            <a:spAutoFit/>
          </a:bodyPr>
          <a:lstStyle/>
          <a:p>
            <a:pPr algn="ctr">
              <a:lnSpc>
                <a:spcPts val="3000"/>
              </a:lnSpc>
            </a:pPr>
            <a:r>
              <a:rPr lang="en-US" altLang="zh-CN" sz="5400" dirty="0">
                <a:solidFill>
                  <a:schemeClr val="bg1"/>
                </a:solidFill>
                <a:cs typeface="+mn-ea"/>
                <a:sym typeface="+mn-lt"/>
              </a:rPr>
              <a:t>01</a:t>
            </a:r>
            <a:endParaRPr lang="zh-CN" altLang="en-US" sz="5400" dirty="0">
              <a:solidFill>
                <a:schemeClr val="bg1"/>
              </a:solidFill>
              <a:cs typeface="+mn-ea"/>
              <a:sym typeface="+mn-lt"/>
            </a:endParaRPr>
          </a:p>
          <a:p>
            <a:pPr algn="ctr">
              <a:lnSpc>
                <a:spcPts val="3000"/>
              </a:lnSpc>
            </a:pPr>
            <a:r>
              <a:rPr lang="en-US" altLang="zh-CN" sz="2400" dirty="0">
                <a:solidFill>
                  <a:schemeClr val="bg1"/>
                </a:solidFill>
                <a:cs typeface="+mn-ea"/>
                <a:sym typeface="+mn-lt"/>
              </a:rPr>
              <a:t>PART </a:t>
            </a:r>
            <a:endParaRPr lang="en-US" altLang="zh-CN" sz="2400" dirty="0">
              <a:solidFill>
                <a:schemeClr val="bg1"/>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600"/>
                                        <p:tgtEl>
                                          <p:spTgt spid="2"/>
                                        </p:tgtEl>
                                      </p:cBhvr>
                                    </p:animEffect>
                                  </p:childTnLst>
                                </p:cTn>
                              </p:par>
                            </p:childTnLst>
                          </p:cTn>
                        </p:par>
                        <p:par>
                          <p:cTn id="8" fill="hold">
                            <p:stCondLst>
                              <p:cond delay="1000"/>
                            </p:stCondLst>
                            <p:childTnLst>
                              <p:par>
                                <p:cTn id="9" presetID="53" presetClass="entr" presetSubtype="16" fill="hold" grpId="0" nodeType="afterEffect">
                                  <p:stCondLst>
                                    <p:cond delay="0"/>
                                  </p:stCondLst>
                                  <p:childTnLst>
                                    <p:set>
                                      <p:cBhvr>
                                        <p:cTn id="10" dur="1" fill="hold">
                                          <p:stCondLst>
                                            <p:cond delay="0"/>
                                          </p:stCondLst>
                                        </p:cTn>
                                        <p:tgtEl>
                                          <p:spTgt spid="95"/>
                                        </p:tgtEl>
                                        <p:attrNameLst>
                                          <p:attrName>style.visibility</p:attrName>
                                        </p:attrNameLst>
                                      </p:cBhvr>
                                      <p:to>
                                        <p:strVal val="visible"/>
                                      </p:to>
                                    </p:set>
                                    <p:anim calcmode="lin" valueType="num">
                                      <p:cBhvr>
                                        <p:cTn id="11" dur="500" fill="hold"/>
                                        <p:tgtEl>
                                          <p:spTgt spid="95"/>
                                        </p:tgtEl>
                                        <p:attrNameLst>
                                          <p:attrName>ppt_w</p:attrName>
                                        </p:attrNameLst>
                                      </p:cBhvr>
                                      <p:tavLst>
                                        <p:tav tm="0">
                                          <p:val>
                                            <p:fltVal val="0"/>
                                          </p:val>
                                        </p:tav>
                                        <p:tav tm="100000">
                                          <p:val>
                                            <p:strVal val="#ppt_w"/>
                                          </p:val>
                                        </p:tav>
                                      </p:tavLst>
                                    </p:anim>
                                    <p:anim calcmode="lin" valueType="num">
                                      <p:cBhvr>
                                        <p:cTn id="12" dur="500" fill="hold"/>
                                        <p:tgtEl>
                                          <p:spTgt spid="95"/>
                                        </p:tgtEl>
                                        <p:attrNameLst>
                                          <p:attrName>ppt_h</p:attrName>
                                        </p:attrNameLst>
                                      </p:cBhvr>
                                      <p:tavLst>
                                        <p:tav tm="0">
                                          <p:val>
                                            <p:fltVal val="0"/>
                                          </p:val>
                                        </p:tav>
                                        <p:tav tm="100000">
                                          <p:val>
                                            <p:strVal val="#ppt_h"/>
                                          </p:val>
                                        </p:tav>
                                      </p:tavLst>
                                    </p:anim>
                                    <p:animEffect transition="in" filter="fade">
                                      <p:cBhvr>
                                        <p:cTn id="13" dur="500"/>
                                        <p:tgtEl>
                                          <p:spTgt spid="95"/>
                                        </p:tgtEl>
                                      </p:cBhvr>
                                    </p:animEffect>
                                  </p:childTnLst>
                                </p:cTn>
                              </p:par>
                            </p:childTnLst>
                          </p:cTn>
                        </p:par>
                        <p:par>
                          <p:cTn id="14" fill="hold">
                            <p:stCondLst>
                              <p:cond delay="1500"/>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12"/>
                                        </p:tgtEl>
                                        <p:attrNameLst>
                                          <p:attrName>style.visibility</p:attrName>
                                        </p:attrNameLst>
                                      </p:cBhvr>
                                      <p:to>
                                        <p:strVal val="visible"/>
                                      </p:to>
                                    </p:set>
                                    <p:anim calcmode="lin" valueType="num">
                                      <p:cBhvr>
                                        <p:cTn id="17" dur="500" fill="hold"/>
                                        <p:tgtEl>
                                          <p:spTgt spid="12"/>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12"/>
                                        </p:tgtEl>
                                        <p:attrNameLst>
                                          <p:attrName>ppt_y</p:attrName>
                                        </p:attrNameLst>
                                      </p:cBhvr>
                                      <p:tavLst>
                                        <p:tav tm="0">
                                          <p:val>
                                            <p:strVal val="#ppt_y"/>
                                          </p:val>
                                        </p:tav>
                                        <p:tav tm="100000">
                                          <p:val>
                                            <p:strVal val="#ppt_y"/>
                                          </p:val>
                                        </p:tav>
                                      </p:tavLst>
                                    </p:anim>
                                    <p:anim calcmode="lin" valueType="num">
                                      <p:cBhvr>
                                        <p:cTn id="19" dur="500" fill="hold"/>
                                        <p:tgtEl>
                                          <p:spTgt spid="12"/>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12"/>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2" grpId="0"/>
      <p:bldP spid="95"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文本框 11"/>
          <p:cNvSpPr txBox="1"/>
          <p:nvPr/>
        </p:nvSpPr>
        <p:spPr>
          <a:xfrm>
            <a:off x="2651947" y="875628"/>
            <a:ext cx="3840741" cy="3392170"/>
          </a:xfrm>
          <a:prstGeom prst="rect">
            <a:avLst/>
          </a:prstGeom>
          <a:noFill/>
        </p:spPr>
        <p:txBody>
          <a:bodyPr wrap="square" lIns="68580" tIns="34290" rIns="68580" bIns="34290" rtlCol="0">
            <a:spAutoFit/>
          </a:bodyPr>
          <a:lstStyle/>
          <a:p>
            <a:pPr algn="l"/>
            <a:r>
              <a:rPr lang="en-US" altLang="zh-CN" sz="1800" dirty="0"/>
              <a:t>    This is a way to find good listening music is also a artifact, so strange music no longer strange.</a:t>
            </a:r>
            <a:endParaRPr lang="en-US" altLang="zh-CN" sz="1800" dirty="0"/>
          </a:p>
          <a:p>
            <a:pPr algn="l" fontAlgn="ctr"/>
            <a:r>
              <a:rPr lang="en-US" altLang="zh-CN" sz="1800" dirty="0"/>
              <a:t>    This product is a simple and easy to use music recognition application, the user can identify the current environment through this function is playing the song information, give people in the break time to bring new surprises and experience.</a:t>
            </a:r>
            <a:endParaRPr lang="en-US" altLang="zh-CN" sz="1800" dirty="0"/>
          </a:p>
        </p:txBody>
      </p:sp>
      <p:sp>
        <p:nvSpPr>
          <p:cNvPr id="68" name="文本框 15"/>
          <p:cNvSpPr txBox="1"/>
          <p:nvPr/>
        </p:nvSpPr>
        <p:spPr>
          <a:xfrm>
            <a:off x="1255394" y="318135"/>
            <a:ext cx="3805555" cy="329565"/>
          </a:xfrm>
          <a:prstGeom prst="rect">
            <a:avLst/>
          </a:prstGeom>
          <a:noFill/>
        </p:spPr>
        <p:txBody>
          <a:bodyPr wrap="square" lIns="68580" tIns="34290" rIns="68580" bIns="34290" rtlCol="0">
            <a:spAutoFit/>
          </a:bodyPr>
          <a:lstStyle/>
          <a:p>
            <a:pPr algn="l">
              <a:buClrTx/>
              <a:buSzTx/>
              <a:buFontTx/>
            </a:pPr>
            <a:r>
              <a:rPr lang="en-US" altLang="zh-CN" sz="1700" b="1" dirty="0">
                <a:solidFill>
                  <a:srgbClr val="1B4367"/>
                </a:solidFill>
                <a:cs typeface="+mn-ea"/>
                <a:sym typeface="+mn-lt"/>
              </a:rPr>
              <a:t>1.1  Project Introduction</a:t>
            </a:r>
            <a:endParaRPr lang="en-US" altLang="zh-CN" sz="1700" b="1" dirty="0">
              <a:solidFill>
                <a:srgbClr val="1B4367"/>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41" presetClass="entr" presetSubtype="0" fill="hold" grpId="0" nodeType="withEffect">
                                  <p:stCondLst>
                                    <p:cond delay="0"/>
                                  </p:stCondLst>
                                  <p:iterate type="lt">
                                    <p:tmPct val="10000"/>
                                  </p:iterate>
                                  <p:childTnLst>
                                    <p:set>
                                      <p:cBhvr>
                                        <p:cTn id="11" dur="1" fill="hold">
                                          <p:stCondLst>
                                            <p:cond delay="0"/>
                                          </p:stCondLst>
                                        </p:cTn>
                                        <p:tgtEl>
                                          <p:spTgt spid="68"/>
                                        </p:tgtEl>
                                        <p:attrNameLst>
                                          <p:attrName>style.visibility</p:attrName>
                                        </p:attrNameLst>
                                      </p:cBhvr>
                                      <p:to>
                                        <p:strVal val="visible"/>
                                      </p:to>
                                    </p:set>
                                    <p:anim calcmode="lin" valueType="num">
                                      <p:cBhvr>
                                        <p:cTn id="12" dur="500" fill="hold"/>
                                        <p:tgtEl>
                                          <p:spTgt spid="68"/>
                                        </p:tgtEl>
                                        <p:attrNameLst>
                                          <p:attrName>ppt_x</p:attrName>
                                        </p:attrNameLst>
                                      </p:cBhvr>
                                      <p:tavLst>
                                        <p:tav tm="0">
                                          <p:val>
                                            <p:strVal val="#ppt_x"/>
                                          </p:val>
                                        </p:tav>
                                        <p:tav tm="50000">
                                          <p:val>
                                            <p:strVal val="#ppt_x+.1"/>
                                          </p:val>
                                        </p:tav>
                                        <p:tav tm="100000">
                                          <p:val>
                                            <p:strVal val="#ppt_x"/>
                                          </p:val>
                                        </p:tav>
                                      </p:tavLst>
                                    </p:anim>
                                    <p:anim calcmode="lin" valueType="num">
                                      <p:cBhvr>
                                        <p:cTn id="13" dur="500" fill="hold"/>
                                        <p:tgtEl>
                                          <p:spTgt spid="68"/>
                                        </p:tgtEl>
                                        <p:attrNameLst>
                                          <p:attrName>ppt_y</p:attrName>
                                        </p:attrNameLst>
                                      </p:cBhvr>
                                      <p:tavLst>
                                        <p:tav tm="0">
                                          <p:val>
                                            <p:strVal val="#ppt_y"/>
                                          </p:val>
                                        </p:tav>
                                        <p:tav tm="100000">
                                          <p:val>
                                            <p:strVal val="#ppt_y"/>
                                          </p:val>
                                        </p:tav>
                                      </p:tavLst>
                                    </p:anim>
                                    <p:anim calcmode="lin" valueType="num">
                                      <p:cBhvr>
                                        <p:cTn id="14" dur="500" fill="hold"/>
                                        <p:tgtEl>
                                          <p:spTgt spid="68"/>
                                        </p:tgtEl>
                                        <p:attrNameLst>
                                          <p:attrName>ppt_h</p:attrName>
                                        </p:attrNameLst>
                                      </p:cBhvr>
                                      <p:tavLst>
                                        <p:tav tm="0">
                                          <p:val>
                                            <p:strVal val="#ppt_h/10"/>
                                          </p:val>
                                        </p:tav>
                                        <p:tav tm="50000">
                                          <p:val>
                                            <p:strVal val="#ppt_h+.01"/>
                                          </p:val>
                                        </p:tav>
                                        <p:tav tm="100000">
                                          <p:val>
                                            <p:strVal val="#ppt_h"/>
                                          </p:val>
                                        </p:tav>
                                      </p:tavLst>
                                    </p:anim>
                                    <p:anim calcmode="lin" valueType="num">
                                      <p:cBhvr>
                                        <p:cTn id="15" dur="500" fill="hold"/>
                                        <p:tgtEl>
                                          <p:spTgt spid="68"/>
                                        </p:tgtEl>
                                        <p:attrNameLst>
                                          <p:attrName>ppt_w</p:attrName>
                                        </p:attrNameLst>
                                      </p:cBhvr>
                                      <p:tavLst>
                                        <p:tav tm="0">
                                          <p:val>
                                            <p:strVal val="#ppt_w/10"/>
                                          </p:val>
                                        </p:tav>
                                        <p:tav tm="50000">
                                          <p:val>
                                            <p:strVal val="#ppt_w+.01"/>
                                          </p:val>
                                        </p:tav>
                                        <p:tav tm="100000">
                                          <p:val>
                                            <p:strVal val="#ppt_w"/>
                                          </p:val>
                                        </p:tav>
                                      </p:tavLst>
                                    </p:anim>
                                    <p:animEffect transition="in" filter="fade">
                                      <p:cBhvr>
                                        <p:cTn id="16" dur="500" tmFilter="0,0; .5, 1; 1, 1"/>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8"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102" name="椭圆 101"/>
          <p:cNvSpPr/>
          <p:nvPr/>
        </p:nvSpPr>
        <p:spPr>
          <a:xfrm>
            <a:off x="3819635" y="1089058"/>
            <a:ext cx="1500028" cy="1500028"/>
          </a:xfrm>
          <a:prstGeom prst="ellipse">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文本框 11"/>
          <p:cNvSpPr txBox="1"/>
          <p:nvPr/>
        </p:nvSpPr>
        <p:spPr>
          <a:xfrm>
            <a:off x="2494563" y="2731981"/>
            <a:ext cx="4171762" cy="1114425"/>
          </a:xfrm>
          <a:prstGeom prst="rect">
            <a:avLst/>
          </a:prstGeom>
          <a:noFill/>
        </p:spPr>
        <p:txBody>
          <a:bodyPr wrap="square" lIns="68580" tIns="34290" rIns="68580" bIns="34290" rtlCol="0">
            <a:spAutoFit/>
          </a:bodyPr>
          <a:lstStyle/>
          <a:p>
            <a:pPr algn="ctr"/>
            <a:r>
              <a:rPr lang="en-US" altLang="zh-CN" sz="3400" b="1" dirty="0">
                <a:solidFill>
                  <a:srgbClr val="1B4367"/>
                </a:solidFill>
                <a:cs typeface="+mn-ea"/>
                <a:sym typeface="+mn-lt"/>
              </a:rPr>
              <a:t>Architecture Design</a:t>
            </a:r>
            <a:endParaRPr lang="en-US" altLang="zh-CN" sz="3400" b="1" dirty="0">
              <a:solidFill>
                <a:srgbClr val="1B4367"/>
              </a:solidFill>
              <a:cs typeface="+mn-ea"/>
              <a:sym typeface="+mn-lt"/>
            </a:endParaRPr>
          </a:p>
        </p:txBody>
      </p:sp>
      <p:sp>
        <p:nvSpPr>
          <p:cNvPr id="105" name="文本框 11"/>
          <p:cNvSpPr txBox="1"/>
          <p:nvPr/>
        </p:nvSpPr>
        <p:spPr>
          <a:xfrm>
            <a:off x="3713476" y="1575042"/>
            <a:ext cx="1732894" cy="838691"/>
          </a:xfrm>
          <a:prstGeom prst="rect">
            <a:avLst/>
          </a:prstGeom>
          <a:noFill/>
        </p:spPr>
        <p:txBody>
          <a:bodyPr wrap="square" lIns="68580" tIns="34290" rIns="68580" bIns="34290" rtlCol="0">
            <a:spAutoFit/>
          </a:bodyPr>
          <a:lstStyle/>
          <a:p>
            <a:pPr algn="ctr">
              <a:lnSpc>
                <a:spcPts val="3000"/>
              </a:lnSpc>
            </a:pPr>
            <a:r>
              <a:rPr lang="en-US" altLang="zh-CN" sz="5400" dirty="0">
                <a:solidFill>
                  <a:schemeClr val="bg1"/>
                </a:solidFill>
                <a:cs typeface="+mn-ea"/>
                <a:sym typeface="+mn-lt"/>
              </a:rPr>
              <a:t>02</a:t>
            </a:r>
            <a:endParaRPr lang="zh-CN" altLang="en-US" sz="5400" dirty="0">
              <a:solidFill>
                <a:schemeClr val="bg1"/>
              </a:solidFill>
              <a:cs typeface="+mn-ea"/>
              <a:sym typeface="+mn-lt"/>
            </a:endParaRPr>
          </a:p>
          <a:p>
            <a:pPr algn="ctr">
              <a:lnSpc>
                <a:spcPts val="3000"/>
              </a:lnSpc>
            </a:pPr>
            <a:r>
              <a:rPr lang="en-US" altLang="zh-CN" sz="2400" dirty="0">
                <a:solidFill>
                  <a:schemeClr val="bg1"/>
                </a:solidFill>
                <a:cs typeface="+mn-ea"/>
                <a:sym typeface="+mn-lt"/>
              </a:rPr>
              <a:t>PART </a:t>
            </a:r>
            <a:endParaRPr lang="en-US" altLang="zh-CN" sz="2400" dirty="0">
              <a:solidFill>
                <a:schemeClr val="bg1"/>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0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102"/>
                                        </p:tgtEl>
                                        <p:attrNameLst>
                                          <p:attrName>style.visibility</p:attrName>
                                        </p:attrNameLst>
                                      </p:cBhvr>
                                      <p:to>
                                        <p:strVal val="visible"/>
                                      </p:to>
                                    </p:set>
                                    <p:animEffect transition="in" filter="wheel(1)">
                                      <p:cBhvr>
                                        <p:cTn id="7" dur="600"/>
                                        <p:tgtEl>
                                          <p:spTgt spid="102"/>
                                        </p:tgtEl>
                                      </p:cBhvr>
                                    </p:animEffect>
                                  </p:childTnLst>
                                </p:cTn>
                              </p:par>
                            </p:childTnLst>
                          </p:cTn>
                        </p:par>
                        <p:par>
                          <p:cTn id="8" fill="hold">
                            <p:stCondLst>
                              <p:cond delay="1000"/>
                            </p:stCondLst>
                            <p:childTnLst>
                              <p:par>
                                <p:cTn id="9" presetID="53" presetClass="entr" presetSubtype="16" fill="hold" grpId="0" nodeType="afterEffect">
                                  <p:stCondLst>
                                    <p:cond delay="0"/>
                                  </p:stCondLst>
                                  <p:childTnLst>
                                    <p:set>
                                      <p:cBhvr>
                                        <p:cTn id="10" dur="1" fill="hold">
                                          <p:stCondLst>
                                            <p:cond delay="0"/>
                                          </p:stCondLst>
                                        </p:cTn>
                                        <p:tgtEl>
                                          <p:spTgt spid="105"/>
                                        </p:tgtEl>
                                        <p:attrNameLst>
                                          <p:attrName>style.visibility</p:attrName>
                                        </p:attrNameLst>
                                      </p:cBhvr>
                                      <p:to>
                                        <p:strVal val="visible"/>
                                      </p:to>
                                    </p:set>
                                    <p:anim calcmode="lin" valueType="num">
                                      <p:cBhvr>
                                        <p:cTn id="11" dur="500" fill="hold"/>
                                        <p:tgtEl>
                                          <p:spTgt spid="105"/>
                                        </p:tgtEl>
                                        <p:attrNameLst>
                                          <p:attrName>ppt_w</p:attrName>
                                        </p:attrNameLst>
                                      </p:cBhvr>
                                      <p:tavLst>
                                        <p:tav tm="0">
                                          <p:val>
                                            <p:fltVal val="0"/>
                                          </p:val>
                                        </p:tav>
                                        <p:tav tm="100000">
                                          <p:val>
                                            <p:strVal val="#ppt_w"/>
                                          </p:val>
                                        </p:tav>
                                      </p:tavLst>
                                    </p:anim>
                                    <p:anim calcmode="lin" valueType="num">
                                      <p:cBhvr>
                                        <p:cTn id="12" dur="500" fill="hold"/>
                                        <p:tgtEl>
                                          <p:spTgt spid="105"/>
                                        </p:tgtEl>
                                        <p:attrNameLst>
                                          <p:attrName>ppt_h</p:attrName>
                                        </p:attrNameLst>
                                      </p:cBhvr>
                                      <p:tavLst>
                                        <p:tav tm="0">
                                          <p:val>
                                            <p:fltVal val="0"/>
                                          </p:val>
                                        </p:tav>
                                        <p:tav tm="100000">
                                          <p:val>
                                            <p:strVal val="#ppt_h"/>
                                          </p:val>
                                        </p:tav>
                                      </p:tavLst>
                                    </p:anim>
                                    <p:animEffect transition="in" filter="fade">
                                      <p:cBhvr>
                                        <p:cTn id="13" dur="500"/>
                                        <p:tgtEl>
                                          <p:spTgt spid="105"/>
                                        </p:tgtEl>
                                      </p:cBhvr>
                                    </p:animEffect>
                                  </p:childTnLst>
                                </p:cTn>
                              </p:par>
                            </p:childTnLst>
                          </p:cTn>
                        </p:par>
                        <p:par>
                          <p:cTn id="14" fill="hold">
                            <p:stCondLst>
                              <p:cond delay="1500"/>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103"/>
                                        </p:tgtEl>
                                        <p:attrNameLst>
                                          <p:attrName>style.visibility</p:attrName>
                                        </p:attrNameLst>
                                      </p:cBhvr>
                                      <p:to>
                                        <p:strVal val="visible"/>
                                      </p:to>
                                    </p:set>
                                    <p:anim calcmode="lin" valueType="num">
                                      <p:cBhvr>
                                        <p:cTn id="17" dur="500" fill="hold"/>
                                        <p:tgtEl>
                                          <p:spTgt spid="103"/>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103"/>
                                        </p:tgtEl>
                                        <p:attrNameLst>
                                          <p:attrName>ppt_y</p:attrName>
                                        </p:attrNameLst>
                                      </p:cBhvr>
                                      <p:tavLst>
                                        <p:tav tm="0">
                                          <p:val>
                                            <p:strVal val="#ppt_y"/>
                                          </p:val>
                                        </p:tav>
                                        <p:tav tm="100000">
                                          <p:val>
                                            <p:strVal val="#ppt_y"/>
                                          </p:val>
                                        </p:tav>
                                      </p:tavLst>
                                    </p:anim>
                                    <p:anim calcmode="lin" valueType="num">
                                      <p:cBhvr>
                                        <p:cTn id="19" dur="500" fill="hold"/>
                                        <p:tgtEl>
                                          <p:spTgt spid="103"/>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103"/>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animBg="1"/>
      <p:bldP spid="103" grpId="0"/>
      <p:bldP spid="10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文本框 15"/>
          <p:cNvSpPr txBox="1"/>
          <p:nvPr/>
        </p:nvSpPr>
        <p:spPr>
          <a:xfrm>
            <a:off x="709294" y="309880"/>
            <a:ext cx="3805555" cy="330860"/>
          </a:xfrm>
          <a:prstGeom prst="rect">
            <a:avLst/>
          </a:prstGeom>
          <a:noFill/>
        </p:spPr>
        <p:txBody>
          <a:bodyPr wrap="square" lIns="68580" tIns="34290" rIns="68580" bIns="34290" rtlCol="0">
            <a:spAutoFit/>
          </a:bodyPr>
          <a:lstStyle/>
          <a:p>
            <a:r>
              <a:rPr lang="en-US" altLang="zh-CN" sz="1700" b="1" dirty="0">
                <a:solidFill>
                  <a:srgbClr val="1B4367"/>
                </a:solidFill>
                <a:cs typeface="+mn-ea"/>
                <a:sym typeface="+mn-lt"/>
              </a:rPr>
              <a:t>2.1  System technical architecture</a:t>
            </a:r>
            <a:endParaRPr lang="zh-CN" altLang="en-US" sz="1700" b="1" dirty="0">
              <a:solidFill>
                <a:srgbClr val="1B4367"/>
              </a:solidFill>
              <a:cs typeface="+mn-ea"/>
              <a:sym typeface="+mn-lt"/>
            </a:endParaRPr>
          </a:p>
        </p:txBody>
      </p:sp>
      <p:cxnSp>
        <p:nvCxnSpPr>
          <p:cNvPr id="69" name="直接连接符 68"/>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2" name="矩形: 圆角 1"/>
          <p:cNvSpPr/>
          <p:nvPr/>
        </p:nvSpPr>
        <p:spPr>
          <a:xfrm>
            <a:off x="2757488" y="675147"/>
            <a:ext cx="3371850" cy="6607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圆角 2"/>
          <p:cNvSpPr/>
          <p:nvPr/>
        </p:nvSpPr>
        <p:spPr>
          <a:xfrm>
            <a:off x="3271838" y="798432"/>
            <a:ext cx="2343150" cy="349488"/>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altLang="zh-CN" dirty="0"/>
              <a:t>Client Layer</a:t>
            </a:r>
            <a:endParaRPr lang="zh-CN" altLang="en-US" dirty="0"/>
          </a:p>
        </p:txBody>
      </p:sp>
      <p:sp>
        <p:nvSpPr>
          <p:cNvPr id="4" name="箭头: 下 3"/>
          <p:cNvSpPr/>
          <p:nvPr/>
        </p:nvSpPr>
        <p:spPr>
          <a:xfrm>
            <a:off x="4675473" y="1151681"/>
            <a:ext cx="262292" cy="347105"/>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箭头: 上 4"/>
          <p:cNvSpPr/>
          <p:nvPr/>
        </p:nvSpPr>
        <p:spPr>
          <a:xfrm>
            <a:off x="3974869" y="1146016"/>
            <a:ext cx="246035" cy="347105"/>
          </a:xfrm>
          <a:prstGeom prst="up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圆角 5"/>
          <p:cNvSpPr/>
          <p:nvPr/>
        </p:nvSpPr>
        <p:spPr>
          <a:xfrm>
            <a:off x="2707482" y="1485259"/>
            <a:ext cx="3421856" cy="91440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20" name="矩形: 圆角 19"/>
          <p:cNvSpPr/>
          <p:nvPr/>
        </p:nvSpPr>
        <p:spPr>
          <a:xfrm>
            <a:off x="3310831" y="1550308"/>
            <a:ext cx="2343150" cy="345201"/>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altLang="zh-CN" dirty="0"/>
              <a:t>View Layer</a:t>
            </a:r>
            <a:endParaRPr lang="zh-CN" altLang="en-US" dirty="0"/>
          </a:p>
        </p:txBody>
      </p:sp>
      <p:sp>
        <p:nvSpPr>
          <p:cNvPr id="21" name="矩形: 圆角 20"/>
          <p:cNvSpPr/>
          <p:nvPr/>
        </p:nvSpPr>
        <p:spPr>
          <a:xfrm>
            <a:off x="3310831" y="1931219"/>
            <a:ext cx="2343150" cy="345201"/>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altLang="zh-CN" dirty="0"/>
              <a:t>Control Layer</a:t>
            </a:r>
            <a:endParaRPr lang="zh-CN" altLang="en-US" dirty="0"/>
          </a:p>
        </p:txBody>
      </p:sp>
      <p:sp>
        <p:nvSpPr>
          <p:cNvPr id="22" name="箭头: 上 21"/>
          <p:cNvSpPr/>
          <p:nvPr/>
        </p:nvSpPr>
        <p:spPr>
          <a:xfrm>
            <a:off x="3967299" y="2270922"/>
            <a:ext cx="253605" cy="300828"/>
          </a:xfrm>
          <a:prstGeom prst="up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箭头: 下 23"/>
          <p:cNvSpPr/>
          <p:nvPr/>
        </p:nvSpPr>
        <p:spPr>
          <a:xfrm>
            <a:off x="4683603" y="2293634"/>
            <a:ext cx="246033" cy="300828"/>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圆角 6"/>
          <p:cNvSpPr/>
          <p:nvPr/>
        </p:nvSpPr>
        <p:spPr>
          <a:xfrm>
            <a:off x="2757489" y="2584835"/>
            <a:ext cx="3421856" cy="475602"/>
          </a:xfrm>
          <a:prstGeom prst="round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圆角 25"/>
          <p:cNvSpPr/>
          <p:nvPr/>
        </p:nvSpPr>
        <p:spPr>
          <a:xfrm>
            <a:off x="3310831" y="2654310"/>
            <a:ext cx="2343150" cy="286174"/>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altLang="zh-CN" dirty="0"/>
              <a:t>Service Interface </a:t>
            </a:r>
            <a:endParaRPr lang="zh-CN" altLang="en-US" dirty="0"/>
          </a:p>
        </p:txBody>
      </p:sp>
      <p:sp>
        <p:nvSpPr>
          <p:cNvPr id="27" name="箭头: 上 26"/>
          <p:cNvSpPr/>
          <p:nvPr/>
        </p:nvSpPr>
        <p:spPr>
          <a:xfrm>
            <a:off x="3967299" y="2975615"/>
            <a:ext cx="246035" cy="284499"/>
          </a:xfrm>
          <a:prstGeom prst="up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箭头: 下 27"/>
          <p:cNvSpPr/>
          <p:nvPr/>
        </p:nvSpPr>
        <p:spPr>
          <a:xfrm>
            <a:off x="4675473" y="2975614"/>
            <a:ext cx="246034" cy="284499"/>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圆角 28"/>
          <p:cNvSpPr/>
          <p:nvPr/>
        </p:nvSpPr>
        <p:spPr>
          <a:xfrm>
            <a:off x="2757488" y="3281827"/>
            <a:ext cx="3444061" cy="475602"/>
          </a:xfrm>
          <a:prstGeom prst="round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圆角 29"/>
          <p:cNvSpPr/>
          <p:nvPr/>
        </p:nvSpPr>
        <p:spPr>
          <a:xfrm>
            <a:off x="3400425" y="3371154"/>
            <a:ext cx="2343150" cy="286174"/>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altLang="zh-CN" dirty="0"/>
              <a:t>Date Access</a:t>
            </a:r>
            <a:endParaRPr lang="zh-CN" altLang="en-US" dirty="0"/>
          </a:p>
        </p:txBody>
      </p:sp>
      <p:sp>
        <p:nvSpPr>
          <p:cNvPr id="10" name="矩形: 圆角 9"/>
          <p:cNvSpPr/>
          <p:nvPr/>
        </p:nvSpPr>
        <p:spPr>
          <a:xfrm>
            <a:off x="2807495" y="3955900"/>
            <a:ext cx="3394054" cy="76612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31" name="箭头: 上 30"/>
          <p:cNvSpPr/>
          <p:nvPr/>
        </p:nvSpPr>
        <p:spPr>
          <a:xfrm>
            <a:off x="3974869" y="3661846"/>
            <a:ext cx="246035" cy="284499"/>
          </a:xfrm>
          <a:prstGeom prst="up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箭头: 下 31"/>
          <p:cNvSpPr/>
          <p:nvPr/>
        </p:nvSpPr>
        <p:spPr>
          <a:xfrm>
            <a:off x="4675473" y="3667166"/>
            <a:ext cx="246034" cy="284499"/>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圆角 10"/>
          <p:cNvSpPr/>
          <p:nvPr/>
        </p:nvSpPr>
        <p:spPr>
          <a:xfrm>
            <a:off x="3680155" y="4058627"/>
            <a:ext cx="1648734" cy="544705"/>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Database Server</a:t>
            </a:r>
            <a:endParaRPr lang="zh-CN" altLang="en-US" dirty="0"/>
          </a:p>
        </p:txBody>
      </p:sp>
      <p:sp>
        <p:nvSpPr>
          <p:cNvPr id="12" name="文本框 11"/>
          <p:cNvSpPr txBox="1"/>
          <p:nvPr/>
        </p:nvSpPr>
        <p:spPr>
          <a:xfrm>
            <a:off x="873554" y="1741620"/>
            <a:ext cx="1676100" cy="307777"/>
          </a:xfrm>
          <a:prstGeom prst="rect">
            <a:avLst/>
          </a:prstGeom>
          <a:noFill/>
        </p:spPr>
        <p:txBody>
          <a:bodyPr wrap="none" rtlCol="0">
            <a:spAutoFit/>
          </a:bodyPr>
          <a:lstStyle/>
          <a:p>
            <a:r>
              <a:rPr lang="en-US" altLang="zh-CN" dirty="0"/>
              <a:t>Application Layer</a:t>
            </a:r>
            <a:endParaRPr lang="zh-CN" altLang="en-US" dirty="0"/>
          </a:p>
        </p:txBody>
      </p:sp>
      <p:sp>
        <p:nvSpPr>
          <p:cNvPr id="37" name="文本框 36"/>
          <p:cNvSpPr txBox="1"/>
          <p:nvPr/>
        </p:nvSpPr>
        <p:spPr>
          <a:xfrm>
            <a:off x="854009" y="2643508"/>
            <a:ext cx="1427635" cy="307777"/>
          </a:xfrm>
          <a:prstGeom prst="rect">
            <a:avLst/>
          </a:prstGeom>
          <a:noFill/>
        </p:spPr>
        <p:txBody>
          <a:bodyPr wrap="none" rtlCol="0">
            <a:spAutoFit/>
          </a:bodyPr>
          <a:lstStyle/>
          <a:p>
            <a:r>
              <a:rPr lang="en-US" altLang="zh-CN" dirty="0"/>
              <a:t>Business Layer</a:t>
            </a:r>
            <a:endParaRPr lang="zh-CN" altLang="en-US" dirty="0"/>
          </a:p>
        </p:txBody>
      </p:sp>
      <p:sp>
        <p:nvSpPr>
          <p:cNvPr id="38" name="文本框 37"/>
          <p:cNvSpPr txBox="1"/>
          <p:nvPr/>
        </p:nvSpPr>
        <p:spPr>
          <a:xfrm>
            <a:off x="851446" y="3333355"/>
            <a:ext cx="1655966" cy="307777"/>
          </a:xfrm>
          <a:prstGeom prst="rect">
            <a:avLst/>
          </a:prstGeom>
          <a:noFill/>
        </p:spPr>
        <p:txBody>
          <a:bodyPr wrap="none" rtlCol="0">
            <a:spAutoFit/>
          </a:bodyPr>
          <a:lstStyle/>
          <a:p>
            <a:r>
              <a:rPr lang="en-US" altLang="zh-CN" dirty="0"/>
              <a:t>Persistence Layer</a:t>
            </a:r>
            <a:endParaRPr lang="zh-CN" altLang="en-US" dirty="0"/>
          </a:p>
        </p:txBody>
      </p:sp>
      <p:sp>
        <p:nvSpPr>
          <p:cNvPr id="39" name="文本框 38"/>
          <p:cNvSpPr txBox="1"/>
          <p:nvPr/>
        </p:nvSpPr>
        <p:spPr>
          <a:xfrm>
            <a:off x="854009" y="4330980"/>
            <a:ext cx="1474121" cy="307777"/>
          </a:xfrm>
          <a:prstGeom prst="rect">
            <a:avLst/>
          </a:prstGeom>
          <a:noFill/>
        </p:spPr>
        <p:txBody>
          <a:bodyPr wrap="none" rtlCol="0">
            <a:spAutoFit/>
          </a:bodyPr>
          <a:lstStyle/>
          <a:p>
            <a:r>
              <a:rPr lang="en-US" altLang="zh-CN" dirty="0"/>
              <a:t>Resource</a:t>
            </a:r>
            <a:r>
              <a:rPr lang="zh-CN" altLang="en-US" dirty="0"/>
              <a:t> </a:t>
            </a:r>
            <a:r>
              <a:rPr lang="en-US" altLang="zh-CN" dirty="0"/>
              <a:t>Layer</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69"/>
                                        </p:tgtEl>
                                        <p:attrNameLst>
                                          <p:attrName>style.visibility</p:attrName>
                                        </p:attrNameLst>
                                      </p:cBhvr>
                                      <p:to>
                                        <p:strVal val="visible"/>
                                      </p:to>
                                    </p:set>
                                    <p:animEffect transition="in" filter="wipe(left)">
                                      <p:cBhvr>
                                        <p:cTn id="7" dur="300"/>
                                        <p:tgtEl>
                                          <p:spTgt spid="69"/>
                                        </p:tgtEl>
                                      </p:cBhvr>
                                    </p:animEffect>
                                  </p:childTnLst>
                                </p:cTn>
                              </p:par>
                              <p:par>
                                <p:cTn id="8" presetID="41" presetClass="entr" presetSubtype="0" fill="hold" grpId="0" nodeType="withEffect">
                                  <p:stCondLst>
                                    <p:cond delay="0"/>
                                  </p:stCondLst>
                                  <p:iterate type="lt">
                                    <p:tmPct val="10000"/>
                                  </p:iterate>
                                  <p:childTnLst>
                                    <p:set>
                                      <p:cBhvr>
                                        <p:cTn id="9" dur="1" fill="hold">
                                          <p:stCondLst>
                                            <p:cond delay="0"/>
                                          </p:stCondLst>
                                        </p:cTn>
                                        <p:tgtEl>
                                          <p:spTgt spid="68"/>
                                        </p:tgtEl>
                                        <p:attrNameLst>
                                          <p:attrName>style.visibility</p:attrName>
                                        </p:attrNameLst>
                                      </p:cBhvr>
                                      <p:to>
                                        <p:strVal val="visible"/>
                                      </p:to>
                                    </p:set>
                                    <p:anim calcmode="lin" valueType="num">
                                      <p:cBhvr>
                                        <p:cTn id="10" dur="500" fill="hold"/>
                                        <p:tgtEl>
                                          <p:spTgt spid="68"/>
                                        </p:tgtEl>
                                        <p:attrNameLst>
                                          <p:attrName>ppt_x</p:attrName>
                                        </p:attrNameLst>
                                      </p:cBhvr>
                                      <p:tavLst>
                                        <p:tav tm="0">
                                          <p:val>
                                            <p:strVal val="#ppt_x"/>
                                          </p:val>
                                        </p:tav>
                                        <p:tav tm="50000">
                                          <p:val>
                                            <p:strVal val="#ppt_x+.1"/>
                                          </p:val>
                                        </p:tav>
                                        <p:tav tm="100000">
                                          <p:val>
                                            <p:strVal val="#ppt_x"/>
                                          </p:val>
                                        </p:tav>
                                      </p:tavLst>
                                    </p:anim>
                                    <p:anim calcmode="lin" valueType="num">
                                      <p:cBhvr>
                                        <p:cTn id="11" dur="500" fill="hold"/>
                                        <p:tgtEl>
                                          <p:spTgt spid="68"/>
                                        </p:tgtEl>
                                        <p:attrNameLst>
                                          <p:attrName>ppt_y</p:attrName>
                                        </p:attrNameLst>
                                      </p:cBhvr>
                                      <p:tavLst>
                                        <p:tav tm="0">
                                          <p:val>
                                            <p:strVal val="#ppt_y"/>
                                          </p:val>
                                        </p:tav>
                                        <p:tav tm="100000">
                                          <p:val>
                                            <p:strVal val="#ppt_y"/>
                                          </p:val>
                                        </p:tav>
                                      </p:tavLst>
                                    </p:anim>
                                    <p:anim calcmode="lin" valueType="num">
                                      <p:cBhvr>
                                        <p:cTn id="12" dur="500" fill="hold"/>
                                        <p:tgtEl>
                                          <p:spTgt spid="68"/>
                                        </p:tgtEl>
                                        <p:attrNameLst>
                                          <p:attrName>ppt_h</p:attrName>
                                        </p:attrNameLst>
                                      </p:cBhvr>
                                      <p:tavLst>
                                        <p:tav tm="0">
                                          <p:val>
                                            <p:strVal val="#ppt_h/10"/>
                                          </p:val>
                                        </p:tav>
                                        <p:tav tm="50000">
                                          <p:val>
                                            <p:strVal val="#ppt_h+.01"/>
                                          </p:val>
                                        </p:tav>
                                        <p:tav tm="100000">
                                          <p:val>
                                            <p:strVal val="#ppt_h"/>
                                          </p:val>
                                        </p:tav>
                                      </p:tavLst>
                                    </p:anim>
                                    <p:anim calcmode="lin" valueType="num">
                                      <p:cBhvr>
                                        <p:cTn id="13" dur="500" fill="hold"/>
                                        <p:tgtEl>
                                          <p:spTgt spid="68"/>
                                        </p:tgtEl>
                                        <p:attrNameLst>
                                          <p:attrName>ppt_w</p:attrName>
                                        </p:attrNameLst>
                                      </p:cBhvr>
                                      <p:tavLst>
                                        <p:tav tm="0">
                                          <p:val>
                                            <p:strVal val="#ppt_w/10"/>
                                          </p:val>
                                        </p:tav>
                                        <p:tav tm="50000">
                                          <p:val>
                                            <p:strVal val="#ppt_w+.01"/>
                                          </p:val>
                                        </p:tav>
                                        <p:tav tm="100000">
                                          <p:val>
                                            <p:strVal val="#ppt_w"/>
                                          </p:val>
                                        </p:tav>
                                      </p:tavLst>
                                    </p:anim>
                                    <p:animEffect transition="in" filter="fade">
                                      <p:cBhvr>
                                        <p:cTn id="14" dur="500" tmFilter="0,0; .5, 1; 1, 1"/>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100" name="椭圆 99"/>
          <p:cNvSpPr/>
          <p:nvPr/>
        </p:nvSpPr>
        <p:spPr>
          <a:xfrm>
            <a:off x="3819635" y="1089058"/>
            <a:ext cx="1500028" cy="1500028"/>
          </a:xfrm>
          <a:prstGeom prst="ellipse">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文本框 11"/>
          <p:cNvSpPr txBox="1"/>
          <p:nvPr/>
        </p:nvSpPr>
        <p:spPr>
          <a:xfrm>
            <a:off x="2494563" y="2716741"/>
            <a:ext cx="4171762" cy="1114425"/>
          </a:xfrm>
          <a:prstGeom prst="rect">
            <a:avLst/>
          </a:prstGeom>
          <a:noFill/>
        </p:spPr>
        <p:txBody>
          <a:bodyPr wrap="square" lIns="68580" tIns="34290" rIns="68580" bIns="34290" rtlCol="0">
            <a:spAutoFit/>
          </a:bodyPr>
          <a:lstStyle/>
          <a:p>
            <a:pPr algn="ctr">
              <a:buClrTx/>
              <a:buSzTx/>
              <a:buFontTx/>
            </a:pPr>
            <a:r>
              <a:rPr lang="en-US" altLang="zh-CN" sz="3400" b="1" dirty="0">
                <a:solidFill>
                  <a:srgbClr val="1B4367"/>
                </a:solidFill>
                <a:cs typeface="+mn-ea"/>
                <a:sym typeface="+mn-lt"/>
              </a:rPr>
              <a:t>Functional Module Design</a:t>
            </a:r>
            <a:endParaRPr lang="en-US" altLang="zh-CN" sz="3400" b="1" dirty="0">
              <a:solidFill>
                <a:srgbClr val="1B4367"/>
              </a:solidFill>
              <a:cs typeface="+mn-ea"/>
              <a:sym typeface="+mn-lt"/>
            </a:endParaRPr>
          </a:p>
        </p:txBody>
      </p:sp>
      <p:sp>
        <p:nvSpPr>
          <p:cNvPr id="103" name="文本框 11"/>
          <p:cNvSpPr txBox="1"/>
          <p:nvPr/>
        </p:nvSpPr>
        <p:spPr>
          <a:xfrm>
            <a:off x="3713476" y="1575042"/>
            <a:ext cx="1732894" cy="838691"/>
          </a:xfrm>
          <a:prstGeom prst="rect">
            <a:avLst/>
          </a:prstGeom>
          <a:noFill/>
        </p:spPr>
        <p:txBody>
          <a:bodyPr wrap="square" lIns="68580" tIns="34290" rIns="68580" bIns="34290" rtlCol="0">
            <a:spAutoFit/>
          </a:bodyPr>
          <a:lstStyle/>
          <a:p>
            <a:pPr algn="ctr">
              <a:lnSpc>
                <a:spcPts val="3000"/>
              </a:lnSpc>
            </a:pPr>
            <a:r>
              <a:rPr lang="en-US" altLang="zh-CN" sz="5400" dirty="0">
                <a:solidFill>
                  <a:schemeClr val="bg1"/>
                </a:solidFill>
                <a:cs typeface="+mn-ea"/>
                <a:sym typeface="+mn-lt"/>
              </a:rPr>
              <a:t>03</a:t>
            </a:r>
            <a:endParaRPr lang="zh-CN" altLang="en-US" sz="5400" dirty="0">
              <a:solidFill>
                <a:schemeClr val="bg1"/>
              </a:solidFill>
              <a:cs typeface="+mn-ea"/>
              <a:sym typeface="+mn-lt"/>
            </a:endParaRPr>
          </a:p>
          <a:p>
            <a:pPr algn="ctr">
              <a:lnSpc>
                <a:spcPts val="3000"/>
              </a:lnSpc>
            </a:pPr>
            <a:r>
              <a:rPr lang="en-US" altLang="zh-CN" sz="2400" dirty="0">
                <a:solidFill>
                  <a:schemeClr val="bg1"/>
                </a:solidFill>
                <a:cs typeface="+mn-ea"/>
                <a:sym typeface="+mn-lt"/>
              </a:rPr>
              <a:t>PART </a:t>
            </a:r>
            <a:endParaRPr lang="en-US" altLang="zh-CN" sz="2400" dirty="0">
              <a:solidFill>
                <a:schemeClr val="bg1"/>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wheel(1)">
                                      <p:cBhvr>
                                        <p:cTn id="7" dur="600"/>
                                        <p:tgtEl>
                                          <p:spTgt spid="100"/>
                                        </p:tgtEl>
                                      </p:cBhvr>
                                    </p:animEffect>
                                  </p:childTnLst>
                                </p:cTn>
                              </p:par>
                            </p:childTnLst>
                          </p:cTn>
                        </p:par>
                        <p:par>
                          <p:cTn id="8" fill="hold">
                            <p:stCondLst>
                              <p:cond delay="1000"/>
                            </p:stCondLst>
                            <p:childTnLst>
                              <p:par>
                                <p:cTn id="9" presetID="53" presetClass="entr" presetSubtype="16" fill="hold" grpId="0" nodeType="afterEffect">
                                  <p:stCondLst>
                                    <p:cond delay="0"/>
                                  </p:stCondLst>
                                  <p:childTnLst>
                                    <p:set>
                                      <p:cBhvr>
                                        <p:cTn id="10" dur="1" fill="hold">
                                          <p:stCondLst>
                                            <p:cond delay="0"/>
                                          </p:stCondLst>
                                        </p:cTn>
                                        <p:tgtEl>
                                          <p:spTgt spid="103"/>
                                        </p:tgtEl>
                                        <p:attrNameLst>
                                          <p:attrName>style.visibility</p:attrName>
                                        </p:attrNameLst>
                                      </p:cBhvr>
                                      <p:to>
                                        <p:strVal val="visible"/>
                                      </p:to>
                                    </p:set>
                                    <p:anim calcmode="lin" valueType="num">
                                      <p:cBhvr>
                                        <p:cTn id="11" dur="500" fill="hold"/>
                                        <p:tgtEl>
                                          <p:spTgt spid="103"/>
                                        </p:tgtEl>
                                        <p:attrNameLst>
                                          <p:attrName>ppt_w</p:attrName>
                                        </p:attrNameLst>
                                      </p:cBhvr>
                                      <p:tavLst>
                                        <p:tav tm="0">
                                          <p:val>
                                            <p:fltVal val="0"/>
                                          </p:val>
                                        </p:tav>
                                        <p:tav tm="100000">
                                          <p:val>
                                            <p:strVal val="#ppt_w"/>
                                          </p:val>
                                        </p:tav>
                                      </p:tavLst>
                                    </p:anim>
                                    <p:anim calcmode="lin" valueType="num">
                                      <p:cBhvr>
                                        <p:cTn id="12" dur="500" fill="hold"/>
                                        <p:tgtEl>
                                          <p:spTgt spid="103"/>
                                        </p:tgtEl>
                                        <p:attrNameLst>
                                          <p:attrName>ppt_h</p:attrName>
                                        </p:attrNameLst>
                                      </p:cBhvr>
                                      <p:tavLst>
                                        <p:tav tm="0">
                                          <p:val>
                                            <p:fltVal val="0"/>
                                          </p:val>
                                        </p:tav>
                                        <p:tav tm="100000">
                                          <p:val>
                                            <p:strVal val="#ppt_h"/>
                                          </p:val>
                                        </p:tav>
                                      </p:tavLst>
                                    </p:anim>
                                    <p:animEffect transition="in" filter="fade">
                                      <p:cBhvr>
                                        <p:cTn id="13" dur="500"/>
                                        <p:tgtEl>
                                          <p:spTgt spid="103"/>
                                        </p:tgtEl>
                                      </p:cBhvr>
                                    </p:animEffect>
                                  </p:childTnLst>
                                </p:cTn>
                              </p:par>
                            </p:childTnLst>
                          </p:cTn>
                        </p:par>
                        <p:par>
                          <p:cTn id="14" fill="hold">
                            <p:stCondLst>
                              <p:cond delay="1500"/>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101"/>
                                        </p:tgtEl>
                                        <p:attrNameLst>
                                          <p:attrName>style.visibility</p:attrName>
                                        </p:attrNameLst>
                                      </p:cBhvr>
                                      <p:to>
                                        <p:strVal val="visible"/>
                                      </p:to>
                                    </p:set>
                                    <p:anim calcmode="lin" valueType="num">
                                      <p:cBhvr>
                                        <p:cTn id="17" dur="500" fill="hold"/>
                                        <p:tgtEl>
                                          <p:spTgt spid="101"/>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101"/>
                                        </p:tgtEl>
                                        <p:attrNameLst>
                                          <p:attrName>ppt_y</p:attrName>
                                        </p:attrNameLst>
                                      </p:cBhvr>
                                      <p:tavLst>
                                        <p:tav tm="0">
                                          <p:val>
                                            <p:strVal val="#ppt_y"/>
                                          </p:val>
                                        </p:tav>
                                        <p:tav tm="100000">
                                          <p:val>
                                            <p:strVal val="#ppt_y"/>
                                          </p:val>
                                        </p:tav>
                                      </p:tavLst>
                                    </p:anim>
                                    <p:anim calcmode="lin" valueType="num">
                                      <p:cBhvr>
                                        <p:cTn id="19" dur="500" fill="hold"/>
                                        <p:tgtEl>
                                          <p:spTgt spid="101"/>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101"/>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animBg="1"/>
      <p:bldP spid="101" grpId="0"/>
      <p:bldP spid="10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1210"/>
          <p:cNvSpPr/>
          <p:nvPr/>
        </p:nvSpPr>
        <p:spPr>
          <a:xfrm>
            <a:off x="3091069" y="942425"/>
            <a:ext cx="2961640" cy="283845"/>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r"/>
            <a:r>
              <a:rPr lang="zh-CN" altLang="en-US" b="1" dirty="0">
                <a:solidFill>
                  <a:srgbClr val="1B4367"/>
                </a:solidFill>
                <a:cs typeface="+mn-ea"/>
                <a:sym typeface="+mn-lt"/>
              </a:rPr>
              <a:t>The main module of the system</a:t>
            </a:r>
            <a:endParaRPr lang="zh-CN" altLang="en-US" b="1" dirty="0">
              <a:solidFill>
                <a:srgbClr val="1B4367"/>
              </a:solidFill>
              <a:cs typeface="+mn-ea"/>
              <a:sym typeface="+mn-lt"/>
            </a:endParaRPr>
          </a:p>
        </p:txBody>
      </p:sp>
      <p:sp>
        <p:nvSpPr>
          <p:cNvPr id="68" name="文本框 15"/>
          <p:cNvSpPr txBox="1"/>
          <p:nvPr/>
        </p:nvSpPr>
        <p:spPr>
          <a:xfrm>
            <a:off x="716018" y="315998"/>
            <a:ext cx="3694618" cy="329565"/>
          </a:xfrm>
          <a:prstGeom prst="rect">
            <a:avLst/>
          </a:prstGeom>
          <a:noFill/>
        </p:spPr>
        <p:txBody>
          <a:bodyPr wrap="square" lIns="68580" tIns="34290" rIns="68580" bIns="34290" rtlCol="0">
            <a:spAutoFit/>
          </a:bodyPr>
          <a:lstStyle/>
          <a:p>
            <a:r>
              <a:rPr lang="en-US" altLang="zh-CN" sz="1700" b="1" dirty="0">
                <a:solidFill>
                  <a:srgbClr val="1B4367"/>
                </a:solidFill>
                <a:cs typeface="+mn-ea"/>
                <a:sym typeface="+mn-lt"/>
              </a:rPr>
              <a:t>3.1   </a:t>
            </a:r>
            <a:r>
              <a:rPr lang="en-US" altLang="zh-CN" sz="1700" b="1" dirty="0">
                <a:solidFill>
                  <a:srgbClr val="1B4367"/>
                </a:solidFill>
                <a:cs typeface="+mn-ea"/>
              </a:rPr>
              <a:t>Functional</a:t>
            </a:r>
            <a:r>
              <a:rPr lang="en-US" altLang="zh-CN" dirty="0"/>
              <a:t> </a:t>
            </a:r>
            <a:r>
              <a:rPr lang="en-US" altLang="zh-CN" sz="1700" b="1" dirty="0">
                <a:solidFill>
                  <a:srgbClr val="1B4367"/>
                </a:solidFill>
                <a:cs typeface="+mn-ea"/>
              </a:rPr>
              <a:t>module design</a:t>
            </a:r>
            <a:endParaRPr lang="zh-CN" altLang="en-US" sz="1700" b="1" dirty="0">
              <a:solidFill>
                <a:srgbClr val="1B4367"/>
              </a:solidFill>
              <a:cs typeface="+mn-ea"/>
              <a:sym typeface="+mn-lt"/>
            </a:endParaRPr>
          </a:p>
        </p:txBody>
      </p:sp>
      <p:cxnSp>
        <p:nvCxnSpPr>
          <p:cNvPr id="69" name="直接连接符 68"/>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3321522" y="1476444"/>
            <a:ext cx="2472051"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b="1" dirty="0">
                <a:solidFill>
                  <a:srgbClr val="1B4367"/>
                </a:solidFill>
                <a:cs typeface="+mn-ea"/>
                <a:sym typeface="+mn-lt"/>
              </a:rPr>
              <a:t>       audio</a:t>
            </a:r>
            <a:r>
              <a:rPr lang="en-US" altLang="zh-CN" b="1" dirty="0">
                <a:solidFill>
                  <a:srgbClr val="1B4367"/>
                </a:solidFill>
                <a:cs typeface="+mn-ea"/>
              </a:rPr>
              <a:t>recognition</a:t>
            </a:r>
            <a:endParaRPr lang="en-US" altLang="zh-CN" b="1" dirty="0">
              <a:solidFill>
                <a:srgbClr val="1B4367"/>
              </a:solidFill>
              <a:cs typeface="+mn-ea"/>
            </a:endParaRPr>
          </a:p>
        </p:txBody>
      </p:sp>
      <p:cxnSp>
        <p:nvCxnSpPr>
          <p:cNvPr id="11" name="直接连接符 10"/>
          <p:cNvCxnSpPr>
            <a:stCxn id="2" idx="2"/>
          </p:cNvCxnSpPr>
          <p:nvPr/>
        </p:nvCxnSpPr>
        <p:spPr>
          <a:xfrm flipH="1">
            <a:off x="4557547" y="2390844"/>
            <a:ext cx="1" cy="372229"/>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4572000" y="2747227"/>
            <a:ext cx="23288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2343150" y="2743417"/>
            <a:ext cx="2243304" cy="4214"/>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a:off x="2343150" y="2742484"/>
            <a:ext cx="0" cy="4705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a:off x="4557547" y="2758190"/>
            <a:ext cx="0" cy="4684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a:off x="6900863" y="2747227"/>
            <a:ext cx="0" cy="4687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1685637" y="3210935"/>
            <a:ext cx="1411050" cy="15285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Page subsystem</a:t>
            </a:r>
            <a:endParaRPr lang="zh-CN" altLang="en-US" dirty="0"/>
          </a:p>
        </p:txBody>
      </p:sp>
      <p:sp>
        <p:nvSpPr>
          <p:cNvPr id="38" name="矩形 37"/>
          <p:cNvSpPr/>
          <p:nvPr/>
        </p:nvSpPr>
        <p:spPr>
          <a:xfrm>
            <a:off x="3850223" y="3210935"/>
            <a:ext cx="1414647" cy="15285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Audio processing subsystem</a:t>
            </a:r>
            <a:endParaRPr lang="zh-CN" altLang="en-US" dirty="0"/>
          </a:p>
        </p:txBody>
      </p:sp>
      <p:sp>
        <p:nvSpPr>
          <p:cNvPr id="39" name="矩形 38"/>
          <p:cNvSpPr/>
          <p:nvPr/>
        </p:nvSpPr>
        <p:spPr>
          <a:xfrm>
            <a:off x="6256344" y="3215964"/>
            <a:ext cx="1341241" cy="15235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Audio retrieval subsystem</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68"/>
                                        </p:tgtEl>
                                        <p:attrNameLst>
                                          <p:attrName>style.visibility</p:attrName>
                                        </p:attrNameLst>
                                      </p:cBhvr>
                                      <p:to>
                                        <p:strVal val="visible"/>
                                      </p:to>
                                    </p:set>
                                    <p:anim calcmode="lin" valueType="num">
                                      <p:cBhvr>
                                        <p:cTn id="7" dur="500" fill="hold"/>
                                        <p:tgtEl>
                                          <p:spTgt spid="68"/>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68"/>
                                        </p:tgtEl>
                                        <p:attrNameLst>
                                          <p:attrName>ppt_y</p:attrName>
                                        </p:attrNameLst>
                                      </p:cBhvr>
                                      <p:tavLst>
                                        <p:tav tm="0">
                                          <p:val>
                                            <p:strVal val="#ppt_y"/>
                                          </p:val>
                                        </p:tav>
                                        <p:tav tm="100000">
                                          <p:val>
                                            <p:strVal val="#ppt_y"/>
                                          </p:val>
                                        </p:tav>
                                      </p:tavLst>
                                    </p:anim>
                                    <p:anim calcmode="lin" valueType="num">
                                      <p:cBhvr>
                                        <p:cTn id="9" dur="500" fill="hold"/>
                                        <p:tgtEl>
                                          <p:spTgt spid="68"/>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68"/>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68"/>
                                        </p:tgtEl>
                                      </p:cBhvr>
                                    </p:animEffect>
                                  </p:childTnLst>
                                </p:cTn>
                              </p:par>
                            </p:childTnLst>
                          </p:cTn>
                        </p:par>
                        <p:par>
                          <p:cTn id="12" fill="hold">
                            <p:stCondLst>
                              <p:cond delay="1950"/>
                            </p:stCondLst>
                            <p:childTnLst>
                              <p:par>
                                <p:cTn id="13" presetID="22" presetClass="entr" presetSubtype="8" fill="hold" nodeType="afterEffect">
                                  <p:stCondLst>
                                    <p:cond delay="0"/>
                                  </p:stCondLst>
                                  <p:childTnLst>
                                    <p:set>
                                      <p:cBhvr>
                                        <p:cTn id="14" dur="1" fill="hold">
                                          <p:stCondLst>
                                            <p:cond delay="0"/>
                                          </p:stCondLst>
                                        </p:cTn>
                                        <p:tgtEl>
                                          <p:spTgt spid="69"/>
                                        </p:tgtEl>
                                        <p:attrNameLst>
                                          <p:attrName>style.visibility</p:attrName>
                                        </p:attrNameLst>
                                      </p:cBhvr>
                                      <p:to>
                                        <p:strVal val="visible"/>
                                      </p:to>
                                    </p:set>
                                    <p:animEffect transition="in" filter="wipe(left)">
                                      <p:cBhvr>
                                        <p:cTn id="15" dur="300"/>
                                        <p:tgtEl>
                                          <p:spTgt spid="69"/>
                                        </p:tgtEl>
                                      </p:cBhvr>
                                    </p:animEffect>
                                  </p:childTnLst>
                                </p:cTn>
                              </p:par>
                            </p:childTnLst>
                          </p:cTn>
                        </p:par>
                        <p:par>
                          <p:cTn id="16" fill="hold">
                            <p:stCondLst>
                              <p:cond delay="2450"/>
                            </p:stCondLst>
                            <p:childTnLst>
                              <p:par>
                                <p:cTn id="17" presetID="2" presetClass="entr" presetSubtype="8"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0-#ppt_w/2"/>
                                          </p:val>
                                        </p:tav>
                                        <p:tav tm="100000">
                                          <p:val>
                                            <p:strVal val="#ppt_x"/>
                                          </p:val>
                                        </p:tav>
                                      </p:tavLst>
                                    </p:anim>
                                    <p:anim calcmode="lin" valueType="num">
                                      <p:cBhvr additive="base">
                                        <p:cTn id="20"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6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文本框 15"/>
          <p:cNvSpPr txBox="1"/>
          <p:nvPr/>
        </p:nvSpPr>
        <p:spPr>
          <a:xfrm>
            <a:off x="709295" y="309880"/>
            <a:ext cx="5335270" cy="591185"/>
          </a:xfrm>
          <a:prstGeom prst="rect">
            <a:avLst/>
          </a:prstGeom>
          <a:noFill/>
        </p:spPr>
        <p:txBody>
          <a:bodyPr wrap="square" lIns="68580" tIns="34290" rIns="68580" bIns="34290" rtlCol="0">
            <a:spAutoFit/>
          </a:bodyPr>
          <a:lstStyle/>
          <a:p>
            <a:r>
              <a:rPr lang="en-US" altLang="zh-CN" sz="1700" b="1" dirty="0">
                <a:solidFill>
                  <a:srgbClr val="1B4367"/>
                </a:solidFill>
                <a:cs typeface="+mn-ea"/>
                <a:sym typeface="+mn-lt"/>
              </a:rPr>
              <a:t>3.2   </a:t>
            </a:r>
            <a:r>
              <a:rPr lang="en-US" altLang="zh-CN" sz="1700" b="1" dirty="0">
                <a:solidFill>
                  <a:srgbClr val="1B4367"/>
                </a:solidFill>
                <a:cs typeface="+mn-ea"/>
              </a:rPr>
              <a:t>The subsystem functional module design</a:t>
            </a:r>
            <a:r>
              <a:rPr lang="en-US" altLang="zh-CN" dirty="0"/>
              <a:t> </a:t>
            </a:r>
            <a:endParaRPr lang="en-US" altLang="zh-CN" dirty="0"/>
          </a:p>
          <a:p>
            <a:endParaRPr lang="zh-CN" altLang="en-US" sz="1700" b="1" dirty="0">
              <a:solidFill>
                <a:srgbClr val="1B4367"/>
              </a:solidFill>
              <a:cs typeface="+mn-ea"/>
              <a:sym typeface="+mn-lt"/>
            </a:endParaRPr>
          </a:p>
        </p:txBody>
      </p:sp>
      <p:cxnSp>
        <p:nvCxnSpPr>
          <p:cNvPr id="69" name="直接连接符 68"/>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1136644" y="1178017"/>
            <a:ext cx="1852305" cy="5020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Page subsystem</a:t>
            </a:r>
            <a:endParaRPr lang="zh-CN" altLang="en-US" dirty="0"/>
          </a:p>
        </p:txBody>
      </p:sp>
      <p:sp>
        <p:nvSpPr>
          <p:cNvPr id="37" name="矩形 36"/>
          <p:cNvSpPr/>
          <p:nvPr/>
        </p:nvSpPr>
        <p:spPr>
          <a:xfrm>
            <a:off x="372031" y="2710555"/>
            <a:ext cx="1030694" cy="15321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Start by listening</a:t>
            </a:r>
            <a:endParaRPr lang="zh-CN" altLang="en-US" sz="1200" dirty="0"/>
          </a:p>
        </p:txBody>
      </p:sp>
      <p:sp>
        <p:nvSpPr>
          <p:cNvPr id="38" name="矩形 37"/>
          <p:cNvSpPr/>
          <p:nvPr/>
        </p:nvSpPr>
        <p:spPr>
          <a:xfrm>
            <a:off x="1556339" y="2706613"/>
            <a:ext cx="1030695" cy="15321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Return song informati-on</a:t>
            </a:r>
            <a:endParaRPr lang="en-US" altLang="zh-CN" dirty="0"/>
          </a:p>
        </p:txBody>
      </p:sp>
      <p:sp>
        <p:nvSpPr>
          <p:cNvPr id="39" name="矩形 38"/>
          <p:cNvSpPr/>
          <p:nvPr/>
        </p:nvSpPr>
        <p:spPr>
          <a:xfrm>
            <a:off x="2740648" y="2710553"/>
            <a:ext cx="1030695" cy="15321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Playback controls</a:t>
            </a:r>
            <a:endParaRPr lang="zh-CN" altLang="en-US" dirty="0"/>
          </a:p>
        </p:txBody>
      </p:sp>
      <p:sp>
        <p:nvSpPr>
          <p:cNvPr id="31" name="矩形 30"/>
          <p:cNvSpPr/>
          <p:nvPr/>
        </p:nvSpPr>
        <p:spPr>
          <a:xfrm>
            <a:off x="5312173" y="1178016"/>
            <a:ext cx="2756662" cy="5020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Audio processing subsystem</a:t>
            </a:r>
            <a:endParaRPr lang="zh-CN" altLang="en-US" dirty="0"/>
          </a:p>
        </p:txBody>
      </p:sp>
      <p:sp>
        <p:nvSpPr>
          <p:cNvPr id="51" name="矩形 50"/>
          <p:cNvSpPr/>
          <p:nvPr/>
        </p:nvSpPr>
        <p:spPr>
          <a:xfrm>
            <a:off x="5201214" y="2706613"/>
            <a:ext cx="977703" cy="15321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Audio receiving</a:t>
            </a:r>
            <a:endParaRPr lang="zh-CN" altLang="en-US" dirty="0"/>
          </a:p>
        </p:txBody>
      </p:sp>
      <p:sp>
        <p:nvSpPr>
          <p:cNvPr id="52" name="矩形 51"/>
          <p:cNvSpPr/>
          <p:nvPr/>
        </p:nvSpPr>
        <p:spPr>
          <a:xfrm>
            <a:off x="7256536" y="2710367"/>
            <a:ext cx="969885" cy="15321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Audio data conversi -on</a:t>
            </a:r>
            <a:endParaRPr lang="zh-CN" altLang="en-US" dirty="0"/>
          </a:p>
        </p:txBody>
      </p:sp>
      <p:cxnSp>
        <p:nvCxnSpPr>
          <p:cNvPr id="4" name="直接箭头连接符 3"/>
          <p:cNvCxnSpPr>
            <a:stCxn id="2" idx="2"/>
            <a:endCxn id="38" idx="0"/>
          </p:cNvCxnSpPr>
          <p:nvPr/>
        </p:nvCxnSpPr>
        <p:spPr>
          <a:xfrm>
            <a:off x="2062797" y="1680044"/>
            <a:ext cx="8890" cy="10265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a:stCxn id="2" idx="2"/>
            <a:endCxn id="39" idx="0"/>
          </p:cNvCxnSpPr>
          <p:nvPr/>
        </p:nvCxnSpPr>
        <p:spPr>
          <a:xfrm>
            <a:off x="2062797" y="1680044"/>
            <a:ext cx="1193199" cy="10305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a:stCxn id="2" idx="2"/>
            <a:endCxn id="37" idx="0"/>
          </p:cNvCxnSpPr>
          <p:nvPr/>
        </p:nvCxnSpPr>
        <p:spPr>
          <a:xfrm flipH="1">
            <a:off x="888047" y="1680044"/>
            <a:ext cx="1175385" cy="10306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31" idx="2"/>
            <a:endCxn id="52" idx="0"/>
          </p:cNvCxnSpPr>
          <p:nvPr/>
        </p:nvCxnSpPr>
        <p:spPr>
          <a:xfrm>
            <a:off x="6690504" y="1680043"/>
            <a:ext cx="1050975" cy="10303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31" idx="2"/>
            <a:endCxn id="51" idx="0"/>
          </p:cNvCxnSpPr>
          <p:nvPr/>
        </p:nvCxnSpPr>
        <p:spPr>
          <a:xfrm flipH="1">
            <a:off x="5690066" y="1680043"/>
            <a:ext cx="1000438" cy="10265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68"/>
                                        </p:tgtEl>
                                        <p:attrNameLst>
                                          <p:attrName>style.visibility</p:attrName>
                                        </p:attrNameLst>
                                      </p:cBhvr>
                                      <p:to>
                                        <p:strVal val="visible"/>
                                      </p:to>
                                    </p:set>
                                    <p:anim calcmode="lin" valueType="num">
                                      <p:cBhvr>
                                        <p:cTn id="7" dur="500" fill="hold"/>
                                        <p:tgtEl>
                                          <p:spTgt spid="68"/>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68"/>
                                        </p:tgtEl>
                                        <p:attrNameLst>
                                          <p:attrName>ppt_y</p:attrName>
                                        </p:attrNameLst>
                                      </p:cBhvr>
                                      <p:tavLst>
                                        <p:tav tm="0">
                                          <p:val>
                                            <p:strVal val="#ppt_y"/>
                                          </p:val>
                                        </p:tav>
                                        <p:tav tm="100000">
                                          <p:val>
                                            <p:strVal val="#ppt_y"/>
                                          </p:val>
                                        </p:tav>
                                      </p:tavLst>
                                    </p:anim>
                                    <p:anim calcmode="lin" valueType="num">
                                      <p:cBhvr>
                                        <p:cTn id="9" dur="500" fill="hold"/>
                                        <p:tgtEl>
                                          <p:spTgt spid="68"/>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68"/>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68"/>
                                        </p:tgtEl>
                                      </p:cBhvr>
                                    </p:animEffect>
                                  </p:childTnLst>
                                </p:cTn>
                              </p:par>
                            </p:childTnLst>
                          </p:cTn>
                        </p:par>
                        <p:par>
                          <p:cTn id="12" fill="hold">
                            <p:stCondLst>
                              <p:cond delay="2700"/>
                            </p:stCondLst>
                            <p:childTnLst>
                              <p:par>
                                <p:cTn id="13" presetID="22" presetClass="entr" presetSubtype="8" fill="hold" nodeType="afterEffect">
                                  <p:stCondLst>
                                    <p:cond delay="0"/>
                                  </p:stCondLst>
                                  <p:childTnLst>
                                    <p:set>
                                      <p:cBhvr>
                                        <p:cTn id="14" dur="1" fill="hold">
                                          <p:stCondLst>
                                            <p:cond delay="0"/>
                                          </p:stCondLst>
                                        </p:cTn>
                                        <p:tgtEl>
                                          <p:spTgt spid="69"/>
                                        </p:tgtEl>
                                        <p:attrNameLst>
                                          <p:attrName>style.visibility</p:attrName>
                                        </p:attrNameLst>
                                      </p:cBhvr>
                                      <p:to>
                                        <p:strVal val="visible"/>
                                      </p:to>
                                    </p:set>
                                    <p:animEffect transition="in" filter="wipe(left)">
                                      <p:cBhvr>
                                        <p:cTn id="15" dur="3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p:bldLst>
  </p:timing>
</p:sld>
</file>

<file path=ppt/tags/tag1.xml><?xml version="1.0" encoding="utf-8"?>
<p:tagLst xmlns:p="http://schemas.openxmlformats.org/presentationml/2006/main">
  <p:tag name="KSO_WM_DOC_GUID" val="{f4a0ae03-729c-4c3b-9b94-2f4d5e251457}"/>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p">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9525">
          <a:noFill/>
          <a:miter/>
        </a:ln>
      </a:spPr>
      <a:bodyPr wrap="none" lIns="68580" tIns="34290" rIns="68580" bIns="34290">
        <a:spAutoFit/>
      </a:bodyPr>
      <a:lstStyle>
        <a:defPPr algn="r">
          <a:defRPr b="1" dirty="0">
            <a:solidFill>
              <a:srgbClr val="1B4367"/>
            </a:solidFill>
            <a:cs typeface="+mn-ea"/>
          </a:defRPr>
        </a:defPPr>
      </a:lst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3763</Words>
  <Application>WPS 演示</Application>
  <PresentationFormat>全屏显示(16:9)</PresentationFormat>
  <Paragraphs>204</Paragraphs>
  <Slides>19</Slides>
  <Notes>19</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19</vt:i4>
      </vt:variant>
    </vt:vector>
  </HeadingPairs>
  <TitlesOfParts>
    <vt:vector size="26" baseType="lpstr">
      <vt:lpstr>Arial</vt:lpstr>
      <vt:lpstr>宋体</vt:lpstr>
      <vt:lpstr>Wingdings</vt:lpstr>
      <vt:lpstr>微软雅黑</vt:lpstr>
      <vt:lpstr>Arial Unicode MS</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没伞的雨天</cp:lastModifiedBy>
  <cp:revision>126</cp:revision>
  <dcterms:created xsi:type="dcterms:W3CDTF">2016-05-20T12:59:00Z</dcterms:created>
  <dcterms:modified xsi:type="dcterms:W3CDTF">2019-03-19T15:33:30Z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2052-11.1.0.8527</vt:lpwstr>
  </property>
</Properties>
</file>