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9FF9-C217-4603-BAE8-F6D4A53D0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8887-8FA9-4706-8940-F0D3D5431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71B27-5884-433A-906D-E1DB4E93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CEAF-DFE4-496B-852F-D502744E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6E48-DCB2-47DE-B6F7-99D21034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256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C042-67AC-4B55-A6D4-5517D312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5D3C5-B293-466D-83AC-196EEF29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1429E-14E5-45C8-BC6C-2711D5CF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EAE3-62CA-4564-9E29-AB781179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97F71-897C-4781-8866-CB03FF84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908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3E5E9-7664-4461-B5F9-18C236FBD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B68C9-49F5-48AC-9FB4-FDF504E8F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5D0FD-B3BF-41AF-A16B-C86DAD19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04418-46E2-41D8-9930-75BF85EE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C2C41-7F46-4CC6-B592-9012A59C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989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560D-0809-4470-8B1E-E2EDAECE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CEBD-6E94-438D-86B6-2790A29E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56E3-32D6-48AC-8A0A-D4B6EB82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EB30-4E82-4C47-A181-3CA0F1D7D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84D6-801F-4335-8A6B-C35F6EC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21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43FE-EB88-4E54-A0C1-08FB90F9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2590-1346-4063-883C-75BC7AE59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9DEAD-61E1-46FB-91B3-96A7238B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449D-C187-419E-BDD7-419637EC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D03DE-65A8-411B-817B-CFCFA9E4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493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83C0-FF8D-4A4B-ACB8-8D9355FD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35F3C-17A3-4176-8C0D-6C245148B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C785C-3DE2-443D-B6BE-15380400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29C8-05E3-4241-9C7D-BC5EE9D7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A7904-5815-494B-A086-134CA01B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317A7-1D2F-4119-A140-0A3B4425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960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9A6E-DF06-4EB2-A2E5-8FFD6EA9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B5742-B48D-4FAB-A349-38481809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35B1-B5C1-4A35-8CF6-BC4B6A27E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B269E-1DC4-4941-850B-474CBA066C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DD204-58F2-4FB6-AFC1-8A3D73B059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B574C-11C5-4853-8222-42502016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E36D4-BFC9-4BAB-906B-F0EF69E7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B04C5-8CF3-40BA-B6FB-47DA1C7C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29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A0F1-39B1-484F-AC11-38D3A21A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AB524-46A5-403B-B6F1-D50DD2C6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80C3-03E3-4F0C-8C6E-0711F2DA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25CE8-B1A6-47CA-A086-CAC2E9E1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332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41C33-F9D4-4B6B-8961-1539EC38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0727F-F752-4808-A9DA-60150823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D08A2-92BC-46E9-ABDD-E68EE71F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86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7079-5A81-4F4B-AE90-4D8E8A4F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8D3B6-08A1-4638-B8EF-E00BB610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FDCC0-0692-4417-B3CE-130D0AEDA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CCE06-9813-45E8-AB0B-ADB747CC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6E659-5ED5-4E81-8DBE-638696A1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64B2A-6AA4-4600-9BD7-5C4942AD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4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B4AC-8367-4C26-ADE2-9C3BA19D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7A106-240B-4734-A701-1F5B33262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8B01D-8F12-4F0E-8838-95F4210DE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533C9-87D6-4957-8A85-3F7892D6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AF1A5-51B1-4B92-8F75-9A710A58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A67B-180A-44A6-A64B-C3825618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45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C3755-4BEA-490A-B1A0-0C049C37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D0B45-A164-458A-9959-047C6112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9B111-38CF-409C-AED9-3E27066C2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8593-B5C8-442D-A20A-5875E66F1A6C}" type="datetimeFigureOut">
              <a:rPr lang="he-IL" smtClean="0"/>
              <a:t>כ"א/אב/תש"ף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D07A-765F-4E98-AFB8-8A5440631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4AB8-96A1-4BE7-950C-1499D7B7D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8804F-650C-4000-BAFE-AC40AE61366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96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377FF-5186-40B1-8414-DA2E9113A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4799" y="640081"/>
            <a:ext cx="4897119" cy="353821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Catan AI Agent 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final project video presentation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5CA8B-B741-4BF7-AF8B-07FE60752729}"/>
              </a:ext>
            </a:extLst>
          </p:cNvPr>
          <p:cNvSpPr txBox="1"/>
          <p:nvPr/>
        </p:nvSpPr>
        <p:spPr>
          <a:xfrm>
            <a:off x="6654799" y="4660903"/>
            <a:ext cx="4897120" cy="155701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By: Roy Suissa Sharon, Boaz Bibi, Oriane Louzoun and Amos Dvir 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AD13924-DC7C-4339-B194-8A4EFFBF2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6107584" cy="6858000"/>
          </a:xfrm>
          <a:prstGeom prst="rect">
            <a:avLst/>
          </a:prstGeom>
          <a:solidFill>
            <a:srgbClr val="456D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ounded Rectangle 26">
            <a:extLst>
              <a:ext uri="{FF2B5EF4-FFF2-40B4-BE49-F238E27FC236}">
                <a16:creationId xmlns:a16="http://schemas.microsoft.com/office/drawing/2014/main" id="{72458505-C9BA-445F-AE75-CFC7FF04F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indoor, dog, mammal, small&#10;&#10;Description automatically generated">
            <a:extLst>
              <a:ext uri="{FF2B5EF4-FFF2-40B4-BE49-F238E27FC236}">
                <a16:creationId xmlns:a16="http://schemas.microsoft.com/office/drawing/2014/main" id="{68AAB078-8AAA-45AA-810D-2E0E2E955B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12" r="17136" b="-1"/>
          <a:stretch/>
        </p:blipFill>
        <p:spPr>
          <a:xfrm>
            <a:off x="966500" y="1204219"/>
            <a:ext cx="4169664" cy="4449540"/>
          </a:xfrm>
          <a:prstGeom prst="rect">
            <a:avLst/>
          </a:prstGeom>
          <a:effectLst/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92C71F2-7657-4A22-BE4C-647EEDE9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56400" y="442874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6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7562-3F2F-4DE4-A771-B435C8A4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against humans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E5B3E-F7B5-4E04-A87C-D235938A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game is very long, we had trouble testing it against human (we’ve tried enslaving some of our younger siblings to do it </a:t>
            </a:r>
            <a:r>
              <a:rPr lang="en-US" dirty="0">
                <a:sym typeface="Wingdings" panose="05000000000000000000" pitchFamily="2" charset="2"/>
              </a:rPr>
              <a:t>)</a:t>
            </a:r>
          </a:p>
          <a:p>
            <a:r>
              <a:rPr lang="en-US" dirty="0">
                <a:sym typeface="Wingdings" panose="05000000000000000000" pitchFamily="2" charset="2"/>
              </a:rPr>
              <a:t>We’ve tried a couple of games of human against 3 one move heuristic agent using the relative everything heuristic :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he-IL" dirty="0">
                <a:solidFill>
                  <a:srgbClr val="FF0000"/>
                </a:solidFill>
                <a:sym typeface="Wingdings" panose="05000000000000000000" pitchFamily="2" charset="2"/>
              </a:rPr>
              <a:t>פה לשים מידע מה קורה</a:t>
            </a:r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800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AB3B-6F7F-432B-8862-9F36593C0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93" y="638144"/>
            <a:ext cx="4953934" cy="1676603"/>
          </a:xfrm>
        </p:spPr>
        <p:txBody>
          <a:bodyPr>
            <a:normAutofit/>
          </a:bodyPr>
          <a:lstStyle/>
          <a:p>
            <a:br>
              <a:rPr lang="en-US" sz="4000"/>
            </a:br>
            <a:r>
              <a:rPr lang="en-US" sz="4000">
                <a:latin typeface="arial" panose="020B0604020202020204" pitchFamily="34" charset="0"/>
              </a:rPr>
              <a:t>I</a:t>
            </a:r>
            <a:r>
              <a:rPr lang="en-US" sz="4000" b="0" i="0">
                <a:effectLst/>
                <a:latin typeface="arial" panose="020B0604020202020204" pitchFamily="34" charset="0"/>
              </a:rPr>
              <a:t>ntroduction</a:t>
            </a:r>
            <a:endParaRPr lang="he-IL" sz="4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floor, table, building, pizza&#10;&#10;Description automatically generated">
            <a:extLst>
              <a:ext uri="{FF2B5EF4-FFF2-40B4-BE49-F238E27FC236}">
                <a16:creationId xmlns:a16="http://schemas.microsoft.com/office/drawing/2014/main" id="{EE9A1C93-A0F0-4F2C-AAFB-5CA33AC6A0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7" r="18972" b="-2"/>
          <a:stretch/>
        </p:blipFill>
        <p:spPr>
          <a:xfrm>
            <a:off x="656844" y="722376"/>
            <a:ext cx="4782312" cy="5413248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F616-A586-40DD-BF8E-EEDE4096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95" y="2438401"/>
            <a:ext cx="4953932" cy="3779520"/>
          </a:xfrm>
        </p:spPr>
        <p:txBody>
          <a:bodyPr>
            <a:normAutofit/>
          </a:bodyPr>
          <a:lstStyle/>
          <a:p>
            <a:r>
              <a:rPr lang="en-US" sz="2000"/>
              <a:t>Catan is a multiplayer board game </a:t>
            </a:r>
          </a:p>
          <a:p>
            <a:r>
              <a:rPr lang="en-US" sz="2000"/>
              <a:t>Players in the game are simulating the life of settlers on a remote island called CATAN</a:t>
            </a:r>
          </a:p>
          <a:p>
            <a:r>
              <a:rPr lang="en-US" sz="2000"/>
              <a:t>Players can build roads, settlements and cities and buy development cards</a:t>
            </a:r>
          </a:p>
          <a:p>
            <a:r>
              <a:rPr lang="en-US" sz="2000"/>
              <a:t>Each of the object in the game gain some victory points, the players who reaches 10 victory points first wins the game.</a:t>
            </a:r>
          </a:p>
        </p:txBody>
      </p:sp>
    </p:spTree>
    <p:extLst>
      <p:ext uri="{BB962C8B-B14F-4D97-AF65-F5344CB8AC3E}">
        <p14:creationId xmlns:p14="http://schemas.microsoft.com/office/powerpoint/2010/main" val="237965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3601-5F19-415C-91D8-327F4F06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2293" y="638144"/>
            <a:ext cx="4953934" cy="1676603"/>
          </a:xfrm>
        </p:spPr>
        <p:txBody>
          <a:bodyPr>
            <a:normAutofit/>
          </a:bodyPr>
          <a:lstStyle/>
          <a:p>
            <a:r>
              <a:rPr lang="en-US" sz="4000"/>
              <a:t>Coding background</a:t>
            </a:r>
            <a:endParaRPr lang="he-IL" sz="4000"/>
          </a:p>
        </p:txBody>
      </p:sp>
      <p:sp>
        <p:nvSpPr>
          <p:cNvPr id="2052" name="Rectangle 134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yntax highlighting, code, HTML, CSS, computer, pixels, Computer ...">
            <a:extLst>
              <a:ext uri="{FF2B5EF4-FFF2-40B4-BE49-F238E27FC236}">
                <a16:creationId xmlns:a16="http://schemas.microsoft.com/office/drawing/2014/main" id="{9E9D1DFF-9B56-4CFC-BEE1-BF6E43F88D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3" r="34103"/>
          <a:stretch/>
        </p:blipFill>
        <p:spPr bwMode="auto">
          <a:xfrm>
            <a:off x="656844" y="722376"/>
            <a:ext cx="4782312" cy="5413248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4168-EB8D-42C5-B199-10D953E4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2295" y="2438401"/>
            <a:ext cx="4953932" cy="3779520"/>
          </a:xfrm>
        </p:spPr>
        <p:txBody>
          <a:bodyPr>
            <a:normAutofit/>
          </a:bodyPr>
          <a:lstStyle/>
          <a:p>
            <a:r>
              <a:rPr lang="en-US" sz="2000"/>
              <a:t>We used the Hexgrid library that allows to do calculations on a  hexagons – which the board is made of </a:t>
            </a:r>
          </a:p>
          <a:p>
            <a:r>
              <a:rPr lang="en-US" sz="2000"/>
              <a:t>We decided to use the OOP approach and created objects representing the: board, players, agents, dices, and game sessions </a:t>
            </a:r>
          </a:p>
        </p:txBody>
      </p:sp>
    </p:spTree>
    <p:extLst>
      <p:ext uri="{BB962C8B-B14F-4D97-AF65-F5344CB8AC3E}">
        <p14:creationId xmlns:p14="http://schemas.microsoft.com/office/powerpoint/2010/main" val="293081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9361-1567-4E71-943F-41156EF4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640081"/>
            <a:ext cx="3785880" cy="1474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Game session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A8EA49-487B-4E62-AC3C-3D4A96EF0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9">
            <a:extLst>
              <a:ext uri="{FF2B5EF4-FFF2-40B4-BE49-F238E27FC236}">
                <a16:creationId xmlns:a16="http://schemas.microsoft.com/office/drawing/2014/main" id="{F3C8D54F-CA08-42F3-9924-FBA3CB680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208" y="484632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ABD4E-71CB-419C-8948-EEF708639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314" r="10892" b="2"/>
          <a:stretch/>
        </p:blipFill>
        <p:spPr>
          <a:xfrm>
            <a:off x="951882" y="965595"/>
            <a:ext cx="5632217" cy="4808332"/>
          </a:xfrm>
          <a:prstGeom prst="rect">
            <a:avLst/>
          </a:prstGeom>
          <a:effectLst/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8C7FBA4A-9ECE-4BE3-9420-23E84CA21C42}"/>
              </a:ext>
            </a:extLst>
          </p:cNvPr>
          <p:cNvSpPr txBox="1">
            <a:spLocks/>
          </p:cNvSpPr>
          <p:nvPr/>
        </p:nvSpPr>
        <p:spPr>
          <a:xfrm>
            <a:off x="7940306" y="198509"/>
            <a:ext cx="4953934" cy="167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 </a:t>
            </a:r>
            <a:endParaRPr 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76E44-FA56-47BD-9D08-50A39BE98047}"/>
              </a:ext>
            </a:extLst>
          </p:cNvPr>
          <p:cNvSpPr txBox="1"/>
          <p:nvPr/>
        </p:nvSpPr>
        <p:spPr>
          <a:xfrm>
            <a:off x="7705725" y="2114550"/>
            <a:ext cx="4276725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game session can be initialized by the code a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given 4 (or less players)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each point of the game the session can print the state of the game in ASCII form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7448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E1A-017F-4DEE-9DB8-A512D382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22" y="227084"/>
            <a:ext cx="4953934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/>
              <a:t>Agents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A3395-B468-472B-9992-00C61A4D0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89"/>
          <a:stretch/>
        </p:blipFill>
        <p:spPr>
          <a:xfrm>
            <a:off x="656844" y="722376"/>
            <a:ext cx="4782312" cy="5413248"/>
          </a:xfrm>
          <a:prstGeom prst="rect">
            <a:avLst/>
          </a:prstGeom>
          <a:effectLst/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FEC3FD8-D2D6-4B83-B299-603A47440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222" y="1708558"/>
            <a:ext cx="4953932" cy="4590035"/>
          </a:xfrm>
        </p:spPr>
        <p:txBody>
          <a:bodyPr>
            <a:normAutofit/>
          </a:bodyPr>
          <a:lstStyle/>
          <a:p>
            <a:r>
              <a:rPr lang="en-US" sz="2000" dirty="0"/>
              <a:t>Each player in the game is given an agent with certain properties. </a:t>
            </a:r>
          </a:p>
          <a:p>
            <a:r>
              <a:rPr lang="en-US" sz="2000" dirty="0"/>
              <a:t>Agent types:</a:t>
            </a:r>
          </a:p>
          <a:p>
            <a:pPr lvl="1"/>
            <a:r>
              <a:rPr lang="en-US" sz="1600" dirty="0"/>
              <a:t>Human – a player with this agent waits input from a human player at each turn</a:t>
            </a:r>
          </a:p>
          <a:p>
            <a:pPr lvl="1"/>
            <a:r>
              <a:rPr lang="en-US" sz="1600" dirty="0"/>
              <a:t>Random – a player with this agent makes a random move at each turn from a list of legal moves</a:t>
            </a:r>
          </a:p>
          <a:p>
            <a:pPr lvl="1"/>
            <a:r>
              <a:rPr lang="en-US" sz="1600" dirty="0"/>
              <a:t>One Move Heuristic – a player with this agent opens a minimax game tree with a depth of one, and applies the given heuristic to it</a:t>
            </a:r>
          </a:p>
          <a:p>
            <a:pPr lvl="1"/>
            <a:r>
              <a:rPr lang="en-US" sz="1600" dirty="0"/>
              <a:t>Expectimax prob – a player with this agent  opens an expectimax game tree to a given depth and applies a given heuristic to it</a:t>
            </a:r>
          </a:p>
          <a:p>
            <a:pPr lvl="1"/>
            <a:r>
              <a:rPr lang="en-US" sz="1600" dirty="0"/>
              <a:t>Probability agent – a player with this agent chooses the move which bring him to the best board in terms of victory points</a:t>
            </a:r>
          </a:p>
        </p:txBody>
      </p:sp>
    </p:spTree>
    <p:extLst>
      <p:ext uri="{BB962C8B-B14F-4D97-AF65-F5344CB8AC3E}">
        <p14:creationId xmlns:p14="http://schemas.microsoft.com/office/powerpoint/2010/main" val="177594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7A18-5F83-48DC-AD49-ED8061BD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Random agents</a:t>
            </a:r>
            <a:endParaRPr lang="he-IL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CBEC4-FC47-4AE6-85A0-DB3E648E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We’ve tested the random players against each other to prove the agent are indeed random</a:t>
            </a:r>
          </a:p>
          <a:p>
            <a:r>
              <a:rPr lang="en-US" sz="2000" dirty="0"/>
              <a:t>Then we tested them against one probability  which showed much better results</a:t>
            </a:r>
            <a:endParaRPr lang="he-IL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1E316-ABE1-4540-AD28-ABC8342622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180" y="2889799"/>
            <a:ext cx="4974336" cy="2997036"/>
          </a:xfrm>
          <a:prstGeom prst="rect">
            <a:avLst/>
          </a:prstGeom>
        </p:spPr>
      </p:pic>
      <p:sp>
        <p:nvSpPr>
          <p:cNvPr id="18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202FD-32CE-414E-81B1-BC2FDD1757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84" y="2909964"/>
            <a:ext cx="4974336" cy="29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7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81D9-B902-46DC-97B6-A49A1055C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dirty="0"/>
              <a:t>One move Heuristic agent </a:t>
            </a:r>
            <a:endParaRPr lang="he-IL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CC78-649D-4B65-A0C3-5E04AFEAF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 have tested against each other and using different and specific  heuristics </a:t>
            </a:r>
          </a:p>
          <a:p>
            <a:r>
              <a:rPr lang="en-US" sz="2000" dirty="0"/>
              <a:t>First, we’ve tested the one move agent with all the heuristics to find the best</a:t>
            </a:r>
          </a:p>
          <a:p>
            <a:r>
              <a:rPr lang="en-US" sz="2000" dirty="0"/>
              <a:t>The best specific Heuristic was the relative everything </a:t>
            </a:r>
            <a:r>
              <a:rPr lang="en-US" sz="2000" dirty="0" err="1"/>
              <a:t>heurisitc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he-IL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05AC65-13E2-4D0D-8453-1F5A6FBC93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23688" y="714375"/>
            <a:ext cx="6584098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7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EB13-9E20-4B94-A585-CBFB74C4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Expectimax Agent</a:t>
            </a:r>
            <a:endParaRPr lang="he-IL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9A8A00-310A-472E-A994-51838BAB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After finding that most of the heuristics were ineffective, we’ve tested the best heuristic on the expectimax prob agent. </a:t>
            </a:r>
          </a:p>
          <a:p>
            <a:r>
              <a:rPr lang="en-US" sz="2000" dirty="0"/>
              <a:t>The result are like the result of the one move agent.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FBC74F-E7D1-447C-B8DF-5B3BBC4A503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2522" r="1354" b="2"/>
          <a:stretch/>
        </p:blipFill>
        <p:spPr>
          <a:xfrm>
            <a:off x="5405862" y="1321940"/>
            <a:ext cx="6019331" cy="42108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1718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C9B90-E3D2-4167-A3B3-60F10C5E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Agents against agents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8C2F-F16B-43CD-93C7-1A7B907AF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We’ve tested the one move, expectimax and probability agents against each other, the first two are using the relative everything heuristic</a:t>
            </a:r>
          </a:p>
          <a:p>
            <a:pPr marL="0" indent="0">
              <a:buNone/>
            </a:pPr>
            <a:r>
              <a:rPr lang="en-US" sz="2000"/>
              <a:t> </a:t>
            </a:r>
            <a:endParaRPr lang="he-IL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9CF70-21AC-4B82-A089-32FEC41CA5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05862" y="1606529"/>
            <a:ext cx="6019331" cy="36416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138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Office Theme</vt:lpstr>
      <vt:lpstr>Catan AI Agent  AI final project video presentation </vt:lpstr>
      <vt:lpstr> Introduction</vt:lpstr>
      <vt:lpstr>Coding background</vt:lpstr>
      <vt:lpstr>Game session </vt:lpstr>
      <vt:lpstr>Agents </vt:lpstr>
      <vt:lpstr>Random agents</vt:lpstr>
      <vt:lpstr>One move Heuristic agent </vt:lpstr>
      <vt:lpstr>Expectimax Agent</vt:lpstr>
      <vt:lpstr>Agents against agents </vt:lpstr>
      <vt:lpstr>Agents against humans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Catan AI Agent  AI final project video presentation </dc:title>
  <dc:creator>oriane louzoun</dc:creator>
  <cp:lastModifiedBy>oriane louzoun</cp:lastModifiedBy>
  <cp:revision>1</cp:revision>
  <dcterms:created xsi:type="dcterms:W3CDTF">2020-08-12T12:03:30Z</dcterms:created>
  <dcterms:modified xsi:type="dcterms:W3CDTF">2020-08-12T12:07:18Z</dcterms:modified>
</cp:coreProperties>
</file>