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88722-0CBB-4B08-85F5-2FD1C1E36D42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317F8-5624-4D73-845F-5C8FADDD2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96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317F8-5624-4D73-845F-5C8FADDD2B1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613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317F8-5624-4D73-845F-5C8FADDD2B1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57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63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5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221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760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247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73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061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5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0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4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87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5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23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43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52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73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2BD40-8D68-461D-90B7-BB37F77C805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42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410.1898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CC0E3-3A71-45C0-9A51-52207FC7D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大模型蒸馏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FA258-2D43-40E0-82C8-DED34EF69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Llm-deploy </a:t>
            </a:r>
            <a:r>
              <a:rPr lang="zh-CN" altLang="en-US"/>
              <a:t>团队 </a:t>
            </a:r>
            <a:r>
              <a:rPr lang="en-US" altLang="zh-CN"/>
              <a:t>2024-12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49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7C0E5-C3B9-4452-A5B6-ECB65F63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黑盒蒸馏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B9D7A-4F63-4F3C-876A-DF52ADA72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黑盒蒸馏所用到的仅仅是教师模型的回答（有时也包括输出的概率分布，即软目标，但是不会用到</a:t>
            </a:r>
            <a:r>
              <a:rPr lang="en-US" altLang="zh-CN" sz="3200"/>
              <a:t>logits</a:t>
            </a:r>
            <a:r>
              <a:rPr lang="zh-CN" altLang="en-US" sz="320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33031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CC682-7062-477D-9A54-AAFFA194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ICL</a:t>
            </a:r>
            <a:r>
              <a:rPr lang="zh-CN" altLang="en-US"/>
              <a:t>蒸馏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FFAC06-9AAC-464E-8719-B4B744ABB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1847" y="324678"/>
            <a:ext cx="5366026" cy="347362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6E787A-6DFA-4DFD-B9E3-A13F107CD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895" y="3961440"/>
            <a:ext cx="6763098" cy="257188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BD73A41-B853-47F7-95E4-053E2F263462}"/>
              </a:ext>
            </a:extLst>
          </p:cNvPr>
          <p:cNvSpPr txBox="1"/>
          <p:nvPr/>
        </p:nvSpPr>
        <p:spPr>
          <a:xfrm>
            <a:off x="9730409" y="5009321"/>
            <a:ext cx="186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highlight>
                  <a:srgbClr val="00FFFF"/>
                </a:highlight>
              </a:rPr>
              <a:t>+ </a:t>
            </a:r>
            <a:r>
              <a:rPr lang="zh-CN" altLang="en-US" sz="2400" b="1">
                <a:solidFill>
                  <a:srgbClr val="FF0000"/>
                </a:solidFill>
                <a:highlight>
                  <a:srgbClr val="00FFFF"/>
                </a:highlight>
              </a:rPr>
              <a:t>硬损失</a:t>
            </a:r>
          </a:p>
        </p:txBody>
      </p:sp>
    </p:spTree>
    <p:extLst>
      <p:ext uri="{BB962C8B-B14F-4D97-AF65-F5344CB8AC3E}">
        <p14:creationId xmlns:p14="http://schemas.microsoft.com/office/powerpoint/2010/main" val="415621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958CB-3AFE-4E7C-B63A-1D154957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指令跟随蒸馏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619B769-0BDE-415C-B411-43F4B4D6E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4257" y="1500809"/>
            <a:ext cx="7811511" cy="535719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5850782-603F-4738-AC51-5CF31ECAACC2}"/>
              </a:ext>
            </a:extLst>
          </p:cNvPr>
          <p:cNvSpPr txBox="1"/>
          <p:nvPr/>
        </p:nvSpPr>
        <p:spPr>
          <a:xfrm>
            <a:off x="8892854" y="1500809"/>
            <a:ext cx="2915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highlight>
                  <a:srgbClr val="00FFFF"/>
                </a:highlight>
              </a:rPr>
              <a:t>数据格式：</a:t>
            </a:r>
            <a:endParaRPr lang="en-US" altLang="zh-CN" sz="2000" b="1">
              <a:solidFill>
                <a:srgbClr val="FF0000"/>
              </a:solidFill>
              <a:highlight>
                <a:srgbClr val="00FFFF"/>
              </a:highlight>
            </a:endParaRPr>
          </a:p>
          <a:p>
            <a:r>
              <a:rPr lang="zh-CN" altLang="en-US" sz="2000" b="1">
                <a:solidFill>
                  <a:srgbClr val="FF0000"/>
                </a:solidFill>
                <a:highlight>
                  <a:srgbClr val="00FFFF"/>
                </a:highlight>
              </a:rPr>
              <a:t>指令，</a:t>
            </a:r>
            <a:endParaRPr lang="en-US" altLang="zh-CN" sz="2000" b="1">
              <a:solidFill>
                <a:srgbClr val="FF0000"/>
              </a:solidFill>
              <a:highlight>
                <a:srgbClr val="00FFFF"/>
              </a:highlight>
            </a:endParaRPr>
          </a:p>
          <a:p>
            <a:r>
              <a:rPr lang="zh-CN" altLang="en-US" sz="2000" b="1">
                <a:solidFill>
                  <a:srgbClr val="FF0000"/>
                </a:solidFill>
                <a:highlight>
                  <a:srgbClr val="00FFFF"/>
                </a:highlight>
              </a:rPr>
              <a:t>输入（可省略），</a:t>
            </a:r>
            <a:endParaRPr lang="en-US" altLang="zh-CN" sz="2000" b="1">
              <a:solidFill>
                <a:srgbClr val="FF0000"/>
              </a:solidFill>
              <a:highlight>
                <a:srgbClr val="00FFFF"/>
              </a:highlight>
            </a:endParaRPr>
          </a:p>
          <a:p>
            <a:r>
              <a:rPr lang="zh-CN" altLang="en-US" sz="2000" b="1">
                <a:solidFill>
                  <a:srgbClr val="FF0000"/>
                </a:solidFill>
                <a:highlight>
                  <a:srgbClr val="00FFFF"/>
                </a:highlight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280520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2D53D-D639-4641-BD68-9385BB86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Self-instruct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8F20CEC-2EA4-4B03-A87F-88095409B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233" y="1854133"/>
            <a:ext cx="8261381" cy="3052486"/>
          </a:xfr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0A47425D-45E5-441F-B227-E54A87B7C438}"/>
              </a:ext>
            </a:extLst>
          </p:cNvPr>
          <p:cNvSpPr/>
          <p:nvPr/>
        </p:nvSpPr>
        <p:spPr>
          <a:xfrm>
            <a:off x="9084365" y="2524539"/>
            <a:ext cx="1590261" cy="51683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11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1635B-DE20-4882-B623-3884CBB3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思维链蒸馏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5BA7F8D-2135-4E36-8C88-99155BCA9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7636" y="2143348"/>
            <a:ext cx="6553594" cy="2875913"/>
          </a:xfr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CEC2B0C0-6099-43CB-8068-5604530F63FD}"/>
              </a:ext>
            </a:extLst>
          </p:cNvPr>
          <p:cNvSpPr/>
          <p:nvPr/>
        </p:nvSpPr>
        <p:spPr>
          <a:xfrm>
            <a:off x="4880112" y="2113531"/>
            <a:ext cx="2276062" cy="49052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E5E92BE-8289-4852-9DFA-67D35E927B87}"/>
              </a:ext>
            </a:extLst>
          </p:cNvPr>
          <p:cNvSpPr/>
          <p:nvPr/>
        </p:nvSpPr>
        <p:spPr>
          <a:xfrm>
            <a:off x="3011557" y="1934818"/>
            <a:ext cx="6659216" cy="181223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B866818-01E5-4878-A32E-D2CC5C8BEEB0}"/>
              </a:ext>
            </a:extLst>
          </p:cNvPr>
          <p:cNvSpPr/>
          <p:nvPr/>
        </p:nvSpPr>
        <p:spPr>
          <a:xfrm>
            <a:off x="3011754" y="3922453"/>
            <a:ext cx="6745357" cy="39609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17B916-8734-4F68-B669-690371311445}"/>
              </a:ext>
            </a:extLst>
          </p:cNvPr>
          <p:cNvSpPr txBox="1"/>
          <p:nvPr/>
        </p:nvSpPr>
        <p:spPr>
          <a:xfrm>
            <a:off x="10336696" y="2464904"/>
            <a:ext cx="11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输入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689490-274F-4664-8DA7-644F7F70B5E9}"/>
              </a:ext>
            </a:extLst>
          </p:cNvPr>
          <p:cNvSpPr txBox="1"/>
          <p:nvPr/>
        </p:nvSpPr>
        <p:spPr>
          <a:xfrm>
            <a:off x="10336696" y="3922453"/>
            <a:ext cx="11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输出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2EAD62C-A92F-4B90-B8CC-9085A8DC4628}"/>
              </a:ext>
            </a:extLst>
          </p:cNvPr>
          <p:cNvCxnSpPr>
            <a:endCxn id="9" idx="1"/>
          </p:cNvCxnSpPr>
          <p:nvPr/>
        </p:nvCxnSpPr>
        <p:spPr>
          <a:xfrm>
            <a:off x="9757111" y="2649570"/>
            <a:ext cx="579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59DC77D-F8CC-469B-9A0B-8E92AD3827E5}"/>
              </a:ext>
            </a:extLst>
          </p:cNvPr>
          <p:cNvCxnSpPr/>
          <p:nvPr/>
        </p:nvCxnSpPr>
        <p:spPr>
          <a:xfrm>
            <a:off x="9757111" y="4107119"/>
            <a:ext cx="579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46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D54A5-AE34-4798-AFDA-807AB2A3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AFC67-2254-427B-A7AF-2E9F5196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实际上，除了以上三种涌现能力的蒸馏，只要是从教授模型收集某种类型的数据，然后用这些数据微调学生模型，都是黑盒蒸馏的应用范围。 因此，对于一些特定领域和特定需求的任务，也可以使用类似的方法达到希望的效果。比如近期上海交通大学的</a:t>
            </a:r>
            <a:r>
              <a:rPr lang="en-US" altLang="zh-CN" b="1" i="0" u="none" strike="noStrike">
                <a:effectLst/>
                <a:latin typeface="Source Sans Pro" panose="020B0503030403020204" pitchFamily="34" charset="0"/>
                <a:hlinkClick r:id="rId2"/>
              </a:rPr>
              <a:t>O1</a:t>
            </a:r>
            <a:r>
              <a:rPr lang="zh-CN" altLang="en-US" b="1" i="0" u="none" strike="noStrike">
                <a:effectLst/>
                <a:latin typeface="Source Sans Pro" panose="020B0503030403020204" pitchFamily="34" charset="0"/>
                <a:hlinkClick r:id="rId2"/>
              </a:rPr>
              <a:t>复现论文</a:t>
            </a:r>
            <a:r>
              <a:rPr lang="zh-CN" altLang="en-US" b="0" i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就是一个很好的对教师模型的推理能力进行蒸馏的例子。</a:t>
            </a:r>
            <a:endParaRPr lang="en-US" altLang="zh-CN" b="0" i="0">
              <a:solidFill>
                <a:srgbClr val="34495E"/>
              </a:solidFill>
              <a:effectLst/>
              <a:latin typeface="Source Sans Pro" panose="020B0503030403020204" pitchFamily="34" charset="0"/>
            </a:endParaRPr>
          </a:p>
          <a:p>
            <a:endParaRPr lang="en-US" altLang="zh-CN">
              <a:solidFill>
                <a:srgbClr val="34495E"/>
              </a:solidFill>
              <a:latin typeface="Source Sans Pro" panose="020B0503030403020204" pitchFamily="34" charset="0"/>
            </a:endParaRPr>
          </a:p>
          <a:p>
            <a:r>
              <a:rPr lang="zh-CN" altLang="en-US" sz="1800"/>
              <a:t>明白大模型蒸馏的概念和知识架构  </a:t>
            </a:r>
            <a:r>
              <a:rPr lang="en-US" altLang="zh-CN" b="1" i="1">
                <a:solidFill>
                  <a:srgbClr val="00B050"/>
                </a:solidFill>
              </a:rPr>
              <a:t>done </a:t>
            </a:r>
          </a:p>
          <a:p>
            <a:r>
              <a:rPr lang="zh-CN" altLang="en-US" sz="1800"/>
              <a:t>理解白盒蒸馏的概念和典型算法  </a:t>
            </a:r>
            <a:r>
              <a:rPr lang="en-US" altLang="zh-CN" b="1" i="1">
                <a:solidFill>
                  <a:srgbClr val="00B050"/>
                </a:solidFill>
              </a:rPr>
              <a:t>done</a:t>
            </a:r>
          </a:p>
          <a:p>
            <a:r>
              <a:rPr lang="zh-CN" altLang="en-US" sz="1800"/>
              <a:t>理解黑盒蒸馏的概念和典型算法  </a:t>
            </a:r>
            <a:r>
              <a:rPr lang="en-US" altLang="zh-CN" b="1" i="1">
                <a:solidFill>
                  <a:srgbClr val="00B050"/>
                </a:solidFill>
              </a:rPr>
              <a:t>done</a:t>
            </a:r>
          </a:p>
          <a:p>
            <a:r>
              <a:rPr lang="zh-CN" altLang="en-US" sz="1800"/>
              <a:t>能够亲自动手蒸馏一个</a:t>
            </a:r>
            <a:r>
              <a:rPr lang="en-US" altLang="zh-CN" sz="1800"/>
              <a:t>GPT-2     </a:t>
            </a:r>
            <a:r>
              <a:rPr lang="en-US" altLang="zh-CN" sz="1800" b="1" i="1">
                <a:solidFill>
                  <a:srgbClr val="FF0000"/>
                </a:solidFill>
              </a:rPr>
              <a:t>please read the docs</a:t>
            </a:r>
            <a:endParaRPr lang="en-US" altLang="zh-CN" b="1" i="1">
              <a:solidFill>
                <a:srgbClr val="FF0000"/>
              </a:solidFill>
              <a:effectLst/>
              <a:latin typeface="Source Sans Pro" panose="020B0503030403020204" pitchFamily="34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1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FE35A-4EEF-4C77-9B61-B71C99CB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EF10E-A4F8-41C7-AC22-48F1BE6E1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明白大模型蒸馏的概念和知识架构</a:t>
            </a:r>
            <a:endParaRPr lang="en-US" altLang="zh-CN" sz="2400"/>
          </a:p>
          <a:p>
            <a:r>
              <a:rPr lang="zh-CN" altLang="en-US" sz="2400"/>
              <a:t>理解白盒蒸馏的概念和典型算法</a:t>
            </a:r>
            <a:endParaRPr lang="en-US" altLang="zh-CN" sz="2400"/>
          </a:p>
          <a:p>
            <a:r>
              <a:rPr lang="zh-CN" altLang="en-US" sz="2400"/>
              <a:t>理解黑盒蒸馏的概念和典型算法</a:t>
            </a:r>
            <a:endParaRPr lang="en-US" altLang="zh-CN" sz="2400"/>
          </a:p>
          <a:p>
            <a:r>
              <a:rPr lang="zh-CN" altLang="en-US" sz="2400"/>
              <a:t>能够亲自动手蒸馏一个</a:t>
            </a:r>
            <a:r>
              <a:rPr lang="en-US" altLang="zh-CN" sz="2400"/>
              <a:t>GPT-2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69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704A5-FEC7-437F-AA67-06B9B3E3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大模型蒸馏的概念</a:t>
            </a:r>
          </a:p>
        </p:txBody>
      </p:sp>
      <p:pic>
        <p:nvPicPr>
          <p:cNvPr id="6" name="图形 5" descr="机器人 纯色填充">
            <a:extLst>
              <a:ext uri="{FF2B5EF4-FFF2-40B4-BE49-F238E27FC236}">
                <a16:creationId xmlns:a16="http://schemas.microsoft.com/office/drawing/2014/main" id="{3643BCB6-4DE4-444E-939D-307CBC008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7796" y="1680978"/>
            <a:ext cx="2165472" cy="2165472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48E2C24-430A-472C-A2B1-F913648CA29E}"/>
              </a:ext>
            </a:extLst>
          </p:cNvPr>
          <p:cNvCxnSpPr>
            <a:cxnSpLocks/>
          </p:cNvCxnSpPr>
          <p:nvPr/>
        </p:nvCxnSpPr>
        <p:spPr>
          <a:xfrm>
            <a:off x="5049084" y="2763714"/>
            <a:ext cx="155050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形 10" descr="机器人 纯色填充">
            <a:extLst>
              <a:ext uri="{FF2B5EF4-FFF2-40B4-BE49-F238E27FC236}">
                <a16:creationId xmlns:a16="http://schemas.microsoft.com/office/drawing/2014/main" id="{BB01E2D1-68CE-46D5-BBDA-B6ED6242F6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41059" y="2028218"/>
            <a:ext cx="1470991" cy="147099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F9654C8-F3A6-4DF3-ABEE-BAE68E60E515}"/>
              </a:ext>
            </a:extLst>
          </p:cNvPr>
          <p:cNvSpPr txBox="1"/>
          <p:nvPr/>
        </p:nvSpPr>
        <p:spPr>
          <a:xfrm>
            <a:off x="3091075" y="3935902"/>
            <a:ext cx="138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Teacher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8D7BFD-1E20-4068-9E50-BD56787CF056}"/>
              </a:ext>
            </a:extLst>
          </p:cNvPr>
          <p:cNvSpPr txBox="1"/>
          <p:nvPr/>
        </p:nvSpPr>
        <p:spPr>
          <a:xfrm>
            <a:off x="7488734" y="3582106"/>
            <a:ext cx="138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Student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8EA582-637F-4BD9-9F11-9B69BBBF94EE}"/>
              </a:ext>
            </a:extLst>
          </p:cNvPr>
          <p:cNvSpPr txBox="1"/>
          <p:nvPr/>
        </p:nvSpPr>
        <p:spPr>
          <a:xfrm>
            <a:off x="4620674" y="1982090"/>
            <a:ext cx="2407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accent1"/>
                </a:solidFill>
              </a:rPr>
              <a:t>Knowledge</a:t>
            </a:r>
          </a:p>
          <a:p>
            <a:pPr algn="ctr"/>
            <a:r>
              <a:rPr lang="en-US" altLang="zh-CN">
                <a:solidFill>
                  <a:schemeClr val="accent1"/>
                </a:solidFill>
              </a:rPr>
              <a:t>(Maybe one aspect)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11D5E3-82E6-4C31-8C4D-0A804F237BDC}"/>
              </a:ext>
            </a:extLst>
          </p:cNvPr>
          <p:cNvSpPr txBox="1"/>
          <p:nvPr/>
        </p:nvSpPr>
        <p:spPr>
          <a:xfrm>
            <a:off x="2746516" y="4745241"/>
            <a:ext cx="7252255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与传统蒸馏的区别：是大模型与传统模型的区别！（作者观点）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40F659-96BB-438C-B27A-86EC2806F5EC}"/>
              </a:ext>
            </a:extLst>
          </p:cNvPr>
          <p:cNvSpPr txBox="1"/>
          <p:nvPr/>
        </p:nvSpPr>
        <p:spPr>
          <a:xfrm>
            <a:off x="2676944" y="5178553"/>
            <a:ext cx="8405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传统模型的能力是单一的，所擅长的任务也是单一的，所以蒸馏时仅仅是为了压缩模型的体积，而保持原本能力不下降。但是大模型所擅长的任务有很多，蒸馏时往往针对某一项能力蒸馏。也因为这个原因，大模型蒸馏的目的不仅是压缩体积，可以去研究和探索。比如可以利用自蒸馏来提升大模型本身的能力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5564216-C468-447C-8546-BB612092415F}"/>
              </a:ext>
            </a:extLst>
          </p:cNvPr>
          <p:cNvSpPr txBox="1"/>
          <p:nvPr/>
        </p:nvSpPr>
        <p:spPr>
          <a:xfrm>
            <a:off x="9565788" y="2163548"/>
            <a:ext cx="1621337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当学生模型和教师模型是同一模型，就是自蒸馏。</a:t>
            </a:r>
          </a:p>
        </p:txBody>
      </p:sp>
    </p:spTree>
    <p:extLst>
      <p:ext uri="{BB962C8B-B14F-4D97-AF65-F5344CB8AC3E}">
        <p14:creationId xmlns:p14="http://schemas.microsoft.com/office/powerpoint/2010/main" val="55262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A2CF4-7ADF-434B-B8E7-54449AABC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大模型蒸馏的知识结构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597C9C-F3F2-4FF3-B9C9-089B7CDFAACC}"/>
              </a:ext>
            </a:extLst>
          </p:cNvPr>
          <p:cNvSpPr txBox="1"/>
          <p:nvPr/>
        </p:nvSpPr>
        <p:spPr>
          <a:xfrm>
            <a:off x="9599074" y="2771085"/>
            <a:ext cx="1918252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有点像</a:t>
            </a:r>
            <a:r>
              <a:rPr lang="en-US" altLang="zh-CN">
                <a:solidFill>
                  <a:schemeClr val="bg1"/>
                </a:solidFill>
              </a:rPr>
              <a:t>SFT</a:t>
            </a:r>
            <a:r>
              <a:rPr lang="zh-CN" altLang="en-US">
                <a:solidFill>
                  <a:schemeClr val="bg1"/>
                </a:solidFill>
              </a:rPr>
              <a:t>，如何你懂微调，学起来会很轻松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D1F19D-1EE8-43C9-B05A-37E00874C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903" y="1430524"/>
            <a:ext cx="6674193" cy="4527783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565F70E-443C-4442-BF53-23355468DECD}"/>
              </a:ext>
            </a:extLst>
          </p:cNvPr>
          <p:cNvCxnSpPr>
            <a:cxnSpLocks/>
          </p:cNvCxnSpPr>
          <p:nvPr/>
        </p:nvCxnSpPr>
        <p:spPr>
          <a:xfrm>
            <a:off x="7345879" y="3140767"/>
            <a:ext cx="2087217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17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B4258-0017-4866-B40A-7DEBF1AE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蒸馏基础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CDAE6-44C9-42F0-82B5-7EDB6FBB4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模型输出叫做</a:t>
            </a:r>
            <a:r>
              <a:rPr lang="en-US" altLang="zh-CN" sz="2400"/>
              <a:t>logits</a:t>
            </a:r>
          </a:p>
          <a:p>
            <a:r>
              <a:rPr lang="en-US" altLang="zh-CN" sz="2400"/>
              <a:t>Logits</a:t>
            </a:r>
            <a:r>
              <a:rPr lang="zh-CN" altLang="en-US" sz="2400"/>
              <a:t>经过最后一层</a:t>
            </a:r>
            <a:r>
              <a:rPr lang="en-US" altLang="zh-CN" sz="2400"/>
              <a:t>softmax</a:t>
            </a:r>
            <a:r>
              <a:rPr lang="zh-CN" altLang="en-US" sz="2400"/>
              <a:t>层后，归一化为概率分布</a:t>
            </a:r>
            <a:endParaRPr lang="en-US" altLang="zh-CN" sz="2400"/>
          </a:p>
          <a:p>
            <a:r>
              <a:rPr lang="zh-CN" altLang="en-US" sz="2400"/>
              <a:t>概率分布代表了词表中每一个词的出现概率</a:t>
            </a:r>
          </a:p>
        </p:txBody>
      </p:sp>
    </p:spTree>
    <p:extLst>
      <p:ext uri="{BB962C8B-B14F-4D97-AF65-F5344CB8AC3E}">
        <p14:creationId xmlns:p14="http://schemas.microsoft.com/office/powerpoint/2010/main" val="11638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FB393-0416-4CBD-AA3F-4EF625E1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传统蒸馏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7B6F097-A438-4613-82CF-178F95DFA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3887" y="1657183"/>
            <a:ext cx="6947459" cy="233834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E4D2F7-4B88-44C3-8C3B-28E9500B7F79}"/>
              </a:ext>
            </a:extLst>
          </p:cNvPr>
          <p:cNvSpPr txBox="1"/>
          <p:nvPr/>
        </p:nvSpPr>
        <p:spPr>
          <a:xfrm>
            <a:off x="4353340" y="4144617"/>
            <a:ext cx="232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教师模型预测分布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3FEBF-3B9E-4B89-B195-7E27DF3D08CA}"/>
              </a:ext>
            </a:extLst>
          </p:cNvPr>
          <p:cNvSpPr txBox="1"/>
          <p:nvPr/>
        </p:nvSpPr>
        <p:spPr>
          <a:xfrm>
            <a:off x="8183218" y="4144617"/>
            <a:ext cx="3773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教师模型预测分布（温度平滑后），供学生模型学习，</a:t>
            </a:r>
            <a:r>
              <a:rPr lang="en-US" altLang="zh-CN"/>
              <a:t>loss</a:t>
            </a:r>
            <a:r>
              <a:rPr lang="zh-CN" altLang="en-US"/>
              <a:t>使用</a:t>
            </a:r>
            <a:r>
              <a:rPr lang="en-US" altLang="zh-CN"/>
              <a:t>KL</a:t>
            </a:r>
            <a:r>
              <a:rPr lang="zh-CN" altLang="en-US"/>
              <a:t>散度。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75E9D4-DC4E-4E08-B428-5A04BB4D6201}"/>
              </a:ext>
            </a:extLst>
          </p:cNvPr>
          <p:cNvSpPr txBox="1"/>
          <p:nvPr/>
        </p:nvSpPr>
        <p:spPr>
          <a:xfrm>
            <a:off x="1676578" y="2826356"/>
            <a:ext cx="22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highlight>
                  <a:srgbClr val="00FFFF"/>
                </a:highlight>
              </a:rPr>
              <a:t>软目标学习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367B73-87AD-46D6-A356-B64114DC79CE}"/>
              </a:ext>
            </a:extLst>
          </p:cNvPr>
          <p:cNvSpPr txBox="1"/>
          <p:nvPr/>
        </p:nvSpPr>
        <p:spPr>
          <a:xfrm>
            <a:off x="1689542" y="5710670"/>
            <a:ext cx="22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highlight>
                  <a:srgbClr val="00FFFF"/>
                </a:highlight>
              </a:rPr>
              <a:t>硬目标学习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D3CE8F-E275-42BF-A1DA-A582B47DD708}"/>
              </a:ext>
            </a:extLst>
          </p:cNvPr>
          <p:cNvSpPr txBox="1"/>
          <p:nvPr/>
        </p:nvSpPr>
        <p:spPr>
          <a:xfrm>
            <a:off x="4575025" y="5787614"/>
            <a:ext cx="2842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和真实标签的交叉熵</a:t>
            </a:r>
          </a:p>
        </p:txBody>
      </p:sp>
    </p:spTree>
    <p:extLst>
      <p:ext uri="{BB962C8B-B14F-4D97-AF65-F5344CB8AC3E}">
        <p14:creationId xmlns:p14="http://schemas.microsoft.com/office/powerpoint/2010/main" val="374210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95DC1-895E-4DDE-BF78-5C0E5862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白盒蒸馏的概念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05A4F-4CC7-47C3-8DDA-83B8AC4E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在蒸馏过程中使用到教师模型的参数或 </a:t>
            </a:r>
            <a:r>
              <a:rPr lang="en-US" altLang="zh-CN" sz="3200"/>
              <a:t>logits </a:t>
            </a:r>
            <a:r>
              <a:rPr lang="zh-CN" altLang="en-US" sz="3200"/>
              <a:t>的 蒸馏技术。</a:t>
            </a:r>
          </a:p>
        </p:txBody>
      </p:sp>
    </p:spTree>
    <p:extLst>
      <p:ext uri="{BB962C8B-B14F-4D97-AF65-F5344CB8AC3E}">
        <p14:creationId xmlns:p14="http://schemas.microsoft.com/office/powerpoint/2010/main" val="71149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46844-65BF-4DEB-AD28-93C2FCE6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白盒蒸馏</a:t>
            </a:r>
            <a:r>
              <a:rPr lang="en-US" altLang="zh-CN"/>
              <a:t>-MiniLLM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FA07A04-79B9-400A-B6C5-DA9351658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2003" y="1801455"/>
            <a:ext cx="5469270" cy="89204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87B4F4-B7A1-4B5D-B3CF-69718A54A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645" y="3197136"/>
            <a:ext cx="7188569" cy="351173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4160E35-DC6D-45FE-9E34-36E53ACECDC5}"/>
              </a:ext>
            </a:extLst>
          </p:cNvPr>
          <p:cNvSpPr txBox="1"/>
          <p:nvPr/>
        </p:nvSpPr>
        <p:spPr>
          <a:xfrm>
            <a:off x="3802003" y="2463127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34495E"/>
                </a:solidFill>
                <a:effectLst/>
                <a:latin typeface="Source Sans Pro" panose="020B0604020202020204" pitchFamily="34" charset="0"/>
              </a:rPr>
              <a:t>老师分布为</a:t>
            </a:r>
            <a:r>
              <a:rPr lang="en-US" altLang="zh-CN" b="0" i="1">
                <a:solidFill>
                  <a:srgbClr val="34495E"/>
                </a:solidFill>
                <a:effectLst/>
                <a:latin typeface="KaTeX_Math"/>
              </a:rPr>
              <a:t>p</a:t>
            </a:r>
            <a:r>
              <a:rPr lang="en-US" altLang="zh-CN" b="0" i="0">
                <a:solidFill>
                  <a:srgbClr val="34495E"/>
                </a:solidFill>
                <a:effectLst/>
                <a:latin typeface="Source Sans Pro" panose="020B0604020202020204" pitchFamily="34" charset="0"/>
              </a:rPr>
              <a:t>, </a:t>
            </a:r>
            <a:r>
              <a:rPr lang="zh-CN" altLang="en-US" b="0" i="0">
                <a:solidFill>
                  <a:srgbClr val="34495E"/>
                </a:solidFill>
                <a:effectLst/>
                <a:latin typeface="Source Sans Pro" panose="020B0604020202020204" pitchFamily="34" charset="0"/>
              </a:rPr>
              <a:t>学生分布为</a:t>
            </a:r>
            <a:r>
              <a:rPr lang="en-US" altLang="zh-CN" b="0">
                <a:solidFill>
                  <a:srgbClr val="34495E"/>
                </a:solidFill>
                <a:effectLst/>
                <a:latin typeface="KaTeX_Main"/>
              </a:rPr>
              <a:t>qθ</a:t>
            </a:r>
            <a:r>
              <a:rPr lang="zh-CN" altLang="en-US" b="0">
                <a:solidFill>
                  <a:srgbClr val="34495E"/>
                </a:solidFill>
                <a:effectLst/>
                <a:latin typeface="KaTeX_Main"/>
              </a:rPr>
              <a:t>​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00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AD5CC-64F3-47C9-97A7-CC9CC6B6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BabyLlama</a:t>
            </a:r>
            <a:r>
              <a:rPr lang="zh-CN" altLang="en-US"/>
              <a:t>（实践）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196333B-61ED-48D8-B90B-E349B03D7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228" y="1546528"/>
            <a:ext cx="3972575" cy="94312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CAC6E7-CDEE-429C-BB77-BC145FE3A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650" y="4018380"/>
            <a:ext cx="8093350" cy="28396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ACD2AC-6925-42AB-900C-C187CD899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8650" y="1570383"/>
            <a:ext cx="6601556" cy="244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4846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191</TotalTime>
  <Words>494</Words>
  <Application>Microsoft Office PowerPoint</Application>
  <PresentationFormat>宽屏</PresentationFormat>
  <Paragraphs>54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KaTeX_Main</vt:lpstr>
      <vt:lpstr>KaTeX_Math</vt:lpstr>
      <vt:lpstr>等线</vt:lpstr>
      <vt:lpstr>Arial</vt:lpstr>
      <vt:lpstr>Century Gothic</vt:lpstr>
      <vt:lpstr>Source Sans Pro</vt:lpstr>
      <vt:lpstr>Wingdings 3</vt:lpstr>
      <vt:lpstr>丝状</vt:lpstr>
      <vt:lpstr>大模型蒸馏</vt:lpstr>
      <vt:lpstr>学习目标</vt:lpstr>
      <vt:lpstr>大模型蒸馏的概念</vt:lpstr>
      <vt:lpstr>大模型蒸馏的知识结构</vt:lpstr>
      <vt:lpstr>蒸馏基础</vt:lpstr>
      <vt:lpstr>传统蒸馏</vt:lpstr>
      <vt:lpstr>白盒蒸馏的概念</vt:lpstr>
      <vt:lpstr>白盒蒸馏-MiniLLM</vt:lpstr>
      <vt:lpstr>BabyLlama（实践）</vt:lpstr>
      <vt:lpstr>黑盒蒸馏</vt:lpstr>
      <vt:lpstr>ICL蒸馏</vt:lpstr>
      <vt:lpstr>指令跟随蒸馏</vt:lpstr>
      <vt:lpstr>Self-instruct</vt:lpstr>
      <vt:lpstr>思维链蒸馏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大模型蒸馏</dc:title>
  <dc:creator>宇菲 高</dc:creator>
  <cp:lastModifiedBy>宇菲 高</cp:lastModifiedBy>
  <cp:revision>15</cp:revision>
  <dcterms:created xsi:type="dcterms:W3CDTF">2024-12-07T05:07:13Z</dcterms:created>
  <dcterms:modified xsi:type="dcterms:W3CDTF">2024-12-20T08:16:16Z</dcterms:modified>
</cp:coreProperties>
</file>