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5"/>
  </p:notesMasterIdLst>
  <p:sldIdLst>
    <p:sldId id="256" r:id="rId2"/>
    <p:sldId id="258" r:id="rId3"/>
    <p:sldId id="281" r:id="rId4"/>
    <p:sldId id="282" r:id="rId5"/>
    <p:sldId id="274" r:id="rId6"/>
    <p:sldId id="275" r:id="rId7"/>
    <p:sldId id="260" r:id="rId8"/>
    <p:sldId id="283" r:id="rId9"/>
    <p:sldId id="284" r:id="rId10"/>
    <p:sldId id="264" r:id="rId11"/>
    <p:sldId id="276" r:id="rId12"/>
    <p:sldId id="285" r:id="rId13"/>
    <p:sldId id="287" r:id="rId14"/>
    <p:sldId id="286" r:id="rId15"/>
    <p:sldId id="266" r:id="rId16"/>
    <p:sldId id="267" r:id="rId17"/>
    <p:sldId id="278" r:id="rId18"/>
    <p:sldId id="277" r:id="rId19"/>
    <p:sldId id="268" r:id="rId20"/>
    <p:sldId id="269" r:id="rId21"/>
    <p:sldId id="270" r:id="rId22"/>
    <p:sldId id="271" r:id="rId23"/>
    <p:sldId id="27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7"/>
    <p:restoredTop sz="94677"/>
  </p:normalViewPr>
  <p:slideViewPr>
    <p:cSldViewPr snapToGrid="0" snapToObjects="1">
      <p:cViewPr>
        <p:scale>
          <a:sx n="122" d="100"/>
          <a:sy n="122" d="100"/>
        </p:scale>
        <p:origin x="1072"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A421FE-5ADC-4605-85B8-FD37D1313A3E}"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92681707-CC79-4A9C-BA48-FBCE138E8446}">
      <dgm:prSet/>
      <dgm:spPr/>
      <dgm:t>
        <a:bodyPr/>
        <a:lstStyle/>
        <a:p>
          <a:r>
            <a:rPr kumimoji="1" lang="zh-CN" dirty="0"/>
            <a:t>一、</a:t>
          </a:r>
          <a:r>
            <a:rPr kumimoji="1" lang="zh-CN" altLang="en-US" dirty="0"/>
            <a:t>课题背景</a:t>
          </a:r>
          <a:endParaRPr lang="en-US" dirty="0"/>
        </a:p>
      </dgm:t>
    </dgm:pt>
    <dgm:pt modelId="{4DC14580-A68A-42DB-A49A-E14E1CC5F6F0}" type="parTrans" cxnId="{6323B74B-D87B-46BD-96EF-09CE1860F44C}">
      <dgm:prSet/>
      <dgm:spPr/>
      <dgm:t>
        <a:bodyPr/>
        <a:lstStyle/>
        <a:p>
          <a:endParaRPr lang="en-US"/>
        </a:p>
      </dgm:t>
    </dgm:pt>
    <dgm:pt modelId="{E96CEA09-8C7D-43C6-B4AD-5BB1B2DFEA8F}" type="sibTrans" cxnId="{6323B74B-D87B-46BD-96EF-09CE1860F44C}">
      <dgm:prSet/>
      <dgm:spPr/>
      <dgm:t>
        <a:bodyPr/>
        <a:lstStyle/>
        <a:p>
          <a:endParaRPr lang="en-US"/>
        </a:p>
      </dgm:t>
    </dgm:pt>
    <dgm:pt modelId="{2D8D8380-9906-4951-A0DB-50A9174F74EA}">
      <dgm:prSet/>
      <dgm:spPr/>
      <dgm:t>
        <a:bodyPr/>
        <a:lstStyle/>
        <a:p>
          <a:r>
            <a:rPr kumimoji="1" lang="zh-CN" dirty="0"/>
            <a:t>二、</a:t>
          </a:r>
          <a:r>
            <a:rPr kumimoji="1" lang="zh-CN" altLang="en-US" dirty="0"/>
            <a:t>相关工作</a:t>
          </a:r>
          <a:endParaRPr lang="en-US" dirty="0"/>
        </a:p>
      </dgm:t>
    </dgm:pt>
    <dgm:pt modelId="{B1138888-58C4-491D-9A27-745149AC88B9}" type="parTrans" cxnId="{FEC50768-85C3-434A-9BFC-CC34C32122AE}">
      <dgm:prSet/>
      <dgm:spPr/>
      <dgm:t>
        <a:bodyPr/>
        <a:lstStyle/>
        <a:p>
          <a:endParaRPr lang="en-US"/>
        </a:p>
      </dgm:t>
    </dgm:pt>
    <dgm:pt modelId="{B274136C-3EC2-48D5-A88B-91C5C810A3E8}" type="sibTrans" cxnId="{FEC50768-85C3-434A-9BFC-CC34C32122AE}">
      <dgm:prSet/>
      <dgm:spPr/>
      <dgm:t>
        <a:bodyPr/>
        <a:lstStyle/>
        <a:p>
          <a:endParaRPr lang="en-US"/>
        </a:p>
      </dgm:t>
    </dgm:pt>
    <dgm:pt modelId="{20CACD9B-9264-425B-A6F9-3A60A6DFE524}">
      <dgm:prSet/>
      <dgm:spPr/>
      <dgm:t>
        <a:bodyPr/>
        <a:lstStyle/>
        <a:p>
          <a:r>
            <a:rPr kumimoji="1" lang="zh-CN"/>
            <a:t>三、系统设计与实现</a:t>
          </a:r>
          <a:endParaRPr lang="en-US"/>
        </a:p>
      </dgm:t>
    </dgm:pt>
    <dgm:pt modelId="{B3CA1A59-2230-4984-9AA3-8ACB0183343E}" type="parTrans" cxnId="{46F526B6-7C54-4916-821A-39C60414191D}">
      <dgm:prSet/>
      <dgm:spPr/>
      <dgm:t>
        <a:bodyPr/>
        <a:lstStyle/>
        <a:p>
          <a:endParaRPr lang="en-US"/>
        </a:p>
      </dgm:t>
    </dgm:pt>
    <dgm:pt modelId="{BF47631D-C3BA-4672-9E7A-C3755874FC51}" type="sibTrans" cxnId="{46F526B6-7C54-4916-821A-39C60414191D}">
      <dgm:prSet/>
      <dgm:spPr/>
      <dgm:t>
        <a:bodyPr/>
        <a:lstStyle/>
        <a:p>
          <a:endParaRPr lang="en-US"/>
        </a:p>
      </dgm:t>
    </dgm:pt>
    <dgm:pt modelId="{802CE666-49DF-4F73-B1E1-4F3076046C45}">
      <dgm:prSet/>
      <dgm:spPr/>
      <dgm:t>
        <a:bodyPr/>
        <a:lstStyle/>
        <a:p>
          <a:r>
            <a:rPr kumimoji="1" lang="zh-CN" dirty="0"/>
            <a:t>四、实验验证</a:t>
          </a:r>
          <a:endParaRPr lang="en-US" dirty="0"/>
        </a:p>
      </dgm:t>
    </dgm:pt>
    <dgm:pt modelId="{73304F2D-84B2-453D-BCD8-0F79B79593F4}" type="parTrans" cxnId="{403E0A80-BF83-4520-915E-D84D74E2626D}">
      <dgm:prSet/>
      <dgm:spPr/>
      <dgm:t>
        <a:bodyPr/>
        <a:lstStyle/>
        <a:p>
          <a:endParaRPr lang="en-US"/>
        </a:p>
      </dgm:t>
    </dgm:pt>
    <dgm:pt modelId="{BA016F2F-61B4-460F-85ED-51BD06C9DD77}" type="sibTrans" cxnId="{403E0A80-BF83-4520-915E-D84D74E2626D}">
      <dgm:prSet/>
      <dgm:spPr/>
      <dgm:t>
        <a:bodyPr/>
        <a:lstStyle/>
        <a:p>
          <a:endParaRPr lang="en-US"/>
        </a:p>
      </dgm:t>
    </dgm:pt>
    <dgm:pt modelId="{465EA093-BD74-4557-B650-00365B137642}">
      <dgm:prSet/>
      <dgm:spPr/>
      <dgm:t>
        <a:bodyPr/>
        <a:lstStyle/>
        <a:p>
          <a:r>
            <a:rPr kumimoji="1" lang="zh-CN"/>
            <a:t>五、总结</a:t>
          </a:r>
          <a:endParaRPr lang="en-US"/>
        </a:p>
      </dgm:t>
    </dgm:pt>
    <dgm:pt modelId="{D59838BC-C8DD-408E-9779-7BA5D2E2584C}" type="parTrans" cxnId="{2D14AD76-DE73-44FE-86A3-E13DA85274B2}">
      <dgm:prSet/>
      <dgm:spPr/>
      <dgm:t>
        <a:bodyPr/>
        <a:lstStyle/>
        <a:p>
          <a:endParaRPr lang="en-US"/>
        </a:p>
      </dgm:t>
    </dgm:pt>
    <dgm:pt modelId="{0566BD20-9CF3-426F-8E9A-4BA6E4A16F34}" type="sibTrans" cxnId="{2D14AD76-DE73-44FE-86A3-E13DA85274B2}">
      <dgm:prSet/>
      <dgm:spPr/>
      <dgm:t>
        <a:bodyPr/>
        <a:lstStyle/>
        <a:p>
          <a:endParaRPr lang="en-US"/>
        </a:p>
      </dgm:t>
    </dgm:pt>
    <dgm:pt modelId="{77C3DBF6-D822-9F4C-87E7-CD2002D9ED6E}" type="pres">
      <dgm:prSet presAssocID="{ABA421FE-5ADC-4605-85B8-FD37D1313A3E}" presName="linear" presStyleCnt="0">
        <dgm:presLayoutVars>
          <dgm:dir/>
          <dgm:animLvl val="lvl"/>
          <dgm:resizeHandles val="exact"/>
        </dgm:presLayoutVars>
      </dgm:prSet>
      <dgm:spPr/>
    </dgm:pt>
    <dgm:pt modelId="{2E1A844B-AFDF-E245-998E-732D9CF7A05E}" type="pres">
      <dgm:prSet presAssocID="{92681707-CC79-4A9C-BA48-FBCE138E8446}" presName="parentLin" presStyleCnt="0"/>
      <dgm:spPr/>
    </dgm:pt>
    <dgm:pt modelId="{D6E1CA3D-D18C-C94C-A03C-A647E7195E83}" type="pres">
      <dgm:prSet presAssocID="{92681707-CC79-4A9C-BA48-FBCE138E8446}" presName="parentLeftMargin" presStyleLbl="node1" presStyleIdx="0" presStyleCnt="5"/>
      <dgm:spPr/>
    </dgm:pt>
    <dgm:pt modelId="{A2A4614E-FE8B-9742-BE22-1AC0149BB7ED}" type="pres">
      <dgm:prSet presAssocID="{92681707-CC79-4A9C-BA48-FBCE138E8446}" presName="parentText" presStyleLbl="node1" presStyleIdx="0" presStyleCnt="5">
        <dgm:presLayoutVars>
          <dgm:chMax val="0"/>
          <dgm:bulletEnabled val="1"/>
        </dgm:presLayoutVars>
      </dgm:prSet>
      <dgm:spPr/>
    </dgm:pt>
    <dgm:pt modelId="{1E25D7D3-069A-0743-BC2A-24585E9EFCFD}" type="pres">
      <dgm:prSet presAssocID="{92681707-CC79-4A9C-BA48-FBCE138E8446}" presName="negativeSpace" presStyleCnt="0"/>
      <dgm:spPr/>
    </dgm:pt>
    <dgm:pt modelId="{7D14C238-4404-0342-ABAD-CA1D7379118E}" type="pres">
      <dgm:prSet presAssocID="{92681707-CC79-4A9C-BA48-FBCE138E8446}" presName="childText" presStyleLbl="conFgAcc1" presStyleIdx="0" presStyleCnt="5">
        <dgm:presLayoutVars>
          <dgm:bulletEnabled val="1"/>
        </dgm:presLayoutVars>
      </dgm:prSet>
      <dgm:spPr/>
    </dgm:pt>
    <dgm:pt modelId="{6B2AF7C2-A426-6647-950E-53CA7F4117CF}" type="pres">
      <dgm:prSet presAssocID="{E96CEA09-8C7D-43C6-B4AD-5BB1B2DFEA8F}" presName="spaceBetweenRectangles" presStyleCnt="0"/>
      <dgm:spPr/>
    </dgm:pt>
    <dgm:pt modelId="{C8EDB053-93C7-F24D-9C05-F1D0D4A826D2}" type="pres">
      <dgm:prSet presAssocID="{2D8D8380-9906-4951-A0DB-50A9174F74EA}" presName="parentLin" presStyleCnt="0"/>
      <dgm:spPr/>
    </dgm:pt>
    <dgm:pt modelId="{960BD628-F7B1-984D-8927-C6946D2D74E0}" type="pres">
      <dgm:prSet presAssocID="{2D8D8380-9906-4951-A0DB-50A9174F74EA}" presName="parentLeftMargin" presStyleLbl="node1" presStyleIdx="0" presStyleCnt="5"/>
      <dgm:spPr/>
    </dgm:pt>
    <dgm:pt modelId="{CD719AA0-BBA9-1F4B-B22D-AB215C08C7D8}" type="pres">
      <dgm:prSet presAssocID="{2D8D8380-9906-4951-A0DB-50A9174F74EA}" presName="parentText" presStyleLbl="node1" presStyleIdx="1" presStyleCnt="5">
        <dgm:presLayoutVars>
          <dgm:chMax val="0"/>
          <dgm:bulletEnabled val="1"/>
        </dgm:presLayoutVars>
      </dgm:prSet>
      <dgm:spPr/>
    </dgm:pt>
    <dgm:pt modelId="{73A26609-51BB-7B46-A2E4-542833CE8165}" type="pres">
      <dgm:prSet presAssocID="{2D8D8380-9906-4951-A0DB-50A9174F74EA}" presName="negativeSpace" presStyleCnt="0"/>
      <dgm:spPr/>
    </dgm:pt>
    <dgm:pt modelId="{C2F9E987-C650-C841-8E25-C20564CD9F4A}" type="pres">
      <dgm:prSet presAssocID="{2D8D8380-9906-4951-A0DB-50A9174F74EA}" presName="childText" presStyleLbl="conFgAcc1" presStyleIdx="1" presStyleCnt="5">
        <dgm:presLayoutVars>
          <dgm:bulletEnabled val="1"/>
        </dgm:presLayoutVars>
      </dgm:prSet>
      <dgm:spPr/>
    </dgm:pt>
    <dgm:pt modelId="{9454D0BB-D374-B948-997E-4312EC85805F}" type="pres">
      <dgm:prSet presAssocID="{B274136C-3EC2-48D5-A88B-91C5C810A3E8}" presName="spaceBetweenRectangles" presStyleCnt="0"/>
      <dgm:spPr/>
    </dgm:pt>
    <dgm:pt modelId="{A0ACD3C2-912F-1742-A9FE-3C2789B988B3}" type="pres">
      <dgm:prSet presAssocID="{20CACD9B-9264-425B-A6F9-3A60A6DFE524}" presName="parentLin" presStyleCnt="0"/>
      <dgm:spPr/>
    </dgm:pt>
    <dgm:pt modelId="{0914F3D1-52A6-3C4B-94FA-DA4E9F2AEB1E}" type="pres">
      <dgm:prSet presAssocID="{20CACD9B-9264-425B-A6F9-3A60A6DFE524}" presName="parentLeftMargin" presStyleLbl="node1" presStyleIdx="1" presStyleCnt="5"/>
      <dgm:spPr/>
    </dgm:pt>
    <dgm:pt modelId="{A2C001B9-F0A0-E84A-A2A7-C26552472728}" type="pres">
      <dgm:prSet presAssocID="{20CACD9B-9264-425B-A6F9-3A60A6DFE524}" presName="parentText" presStyleLbl="node1" presStyleIdx="2" presStyleCnt="5">
        <dgm:presLayoutVars>
          <dgm:chMax val="0"/>
          <dgm:bulletEnabled val="1"/>
        </dgm:presLayoutVars>
      </dgm:prSet>
      <dgm:spPr/>
    </dgm:pt>
    <dgm:pt modelId="{84F56227-5EC0-D34F-AED5-3BF529BFD493}" type="pres">
      <dgm:prSet presAssocID="{20CACD9B-9264-425B-A6F9-3A60A6DFE524}" presName="negativeSpace" presStyleCnt="0"/>
      <dgm:spPr/>
    </dgm:pt>
    <dgm:pt modelId="{1000532F-C224-D846-8DFE-63921B527528}" type="pres">
      <dgm:prSet presAssocID="{20CACD9B-9264-425B-A6F9-3A60A6DFE524}" presName="childText" presStyleLbl="conFgAcc1" presStyleIdx="2" presStyleCnt="5">
        <dgm:presLayoutVars>
          <dgm:bulletEnabled val="1"/>
        </dgm:presLayoutVars>
      </dgm:prSet>
      <dgm:spPr/>
    </dgm:pt>
    <dgm:pt modelId="{3B127218-44FD-4546-BF95-C6A52199D8BB}" type="pres">
      <dgm:prSet presAssocID="{BF47631D-C3BA-4672-9E7A-C3755874FC51}" presName="spaceBetweenRectangles" presStyleCnt="0"/>
      <dgm:spPr/>
    </dgm:pt>
    <dgm:pt modelId="{ACCAE861-6F2F-EB4E-8AE7-A552BE1FC305}" type="pres">
      <dgm:prSet presAssocID="{802CE666-49DF-4F73-B1E1-4F3076046C45}" presName="parentLin" presStyleCnt="0"/>
      <dgm:spPr/>
    </dgm:pt>
    <dgm:pt modelId="{E288E07F-1F3C-2344-8190-BF43D48CC7B9}" type="pres">
      <dgm:prSet presAssocID="{802CE666-49DF-4F73-B1E1-4F3076046C45}" presName="parentLeftMargin" presStyleLbl="node1" presStyleIdx="2" presStyleCnt="5"/>
      <dgm:spPr/>
    </dgm:pt>
    <dgm:pt modelId="{3C24365A-125C-5745-BFAE-A2696BAA4D83}" type="pres">
      <dgm:prSet presAssocID="{802CE666-49DF-4F73-B1E1-4F3076046C45}" presName="parentText" presStyleLbl="node1" presStyleIdx="3" presStyleCnt="5">
        <dgm:presLayoutVars>
          <dgm:chMax val="0"/>
          <dgm:bulletEnabled val="1"/>
        </dgm:presLayoutVars>
      </dgm:prSet>
      <dgm:spPr/>
    </dgm:pt>
    <dgm:pt modelId="{51C8A974-3373-834B-97C8-260438D17CBA}" type="pres">
      <dgm:prSet presAssocID="{802CE666-49DF-4F73-B1E1-4F3076046C45}" presName="negativeSpace" presStyleCnt="0"/>
      <dgm:spPr/>
    </dgm:pt>
    <dgm:pt modelId="{9DC42186-939E-4F4F-BDD3-075A045D88CF}" type="pres">
      <dgm:prSet presAssocID="{802CE666-49DF-4F73-B1E1-4F3076046C45}" presName="childText" presStyleLbl="conFgAcc1" presStyleIdx="3" presStyleCnt="5">
        <dgm:presLayoutVars>
          <dgm:bulletEnabled val="1"/>
        </dgm:presLayoutVars>
      </dgm:prSet>
      <dgm:spPr/>
    </dgm:pt>
    <dgm:pt modelId="{CD544D73-E1E6-1D4A-BC89-BE0E0584F929}" type="pres">
      <dgm:prSet presAssocID="{BA016F2F-61B4-460F-85ED-51BD06C9DD77}" presName="spaceBetweenRectangles" presStyleCnt="0"/>
      <dgm:spPr/>
    </dgm:pt>
    <dgm:pt modelId="{31F81E18-2191-1344-8B62-F899D2D14871}" type="pres">
      <dgm:prSet presAssocID="{465EA093-BD74-4557-B650-00365B137642}" presName="parentLin" presStyleCnt="0"/>
      <dgm:spPr/>
    </dgm:pt>
    <dgm:pt modelId="{0147E730-292B-EB46-91E3-C623AFB7FB5C}" type="pres">
      <dgm:prSet presAssocID="{465EA093-BD74-4557-B650-00365B137642}" presName="parentLeftMargin" presStyleLbl="node1" presStyleIdx="3" presStyleCnt="5"/>
      <dgm:spPr/>
    </dgm:pt>
    <dgm:pt modelId="{89A42B94-CA6C-1A41-BE43-362C78E46458}" type="pres">
      <dgm:prSet presAssocID="{465EA093-BD74-4557-B650-00365B137642}" presName="parentText" presStyleLbl="node1" presStyleIdx="4" presStyleCnt="5">
        <dgm:presLayoutVars>
          <dgm:chMax val="0"/>
          <dgm:bulletEnabled val="1"/>
        </dgm:presLayoutVars>
      </dgm:prSet>
      <dgm:spPr/>
    </dgm:pt>
    <dgm:pt modelId="{8BF8AF26-3C1E-0D48-9ECF-1F48E9070882}" type="pres">
      <dgm:prSet presAssocID="{465EA093-BD74-4557-B650-00365B137642}" presName="negativeSpace" presStyleCnt="0"/>
      <dgm:spPr/>
    </dgm:pt>
    <dgm:pt modelId="{4E4138CA-62AC-6D40-A014-7C5DB8C9CFF7}" type="pres">
      <dgm:prSet presAssocID="{465EA093-BD74-4557-B650-00365B137642}" presName="childText" presStyleLbl="conFgAcc1" presStyleIdx="4" presStyleCnt="5">
        <dgm:presLayoutVars>
          <dgm:bulletEnabled val="1"/>
        </dgm:presLayoutVars>
      </dgm:prSet>
      <dgm:spPr/>
    </dgm:pt>
  </dgm:ptLst>
  <dgm:cxnLst>
    <dgm:cxn modelId="{C59BCC00-C0CB-D749-BEE1-D57F0CBEC8AE}" type="presOf" srcId="{465EA093-BD74-4557-B650-00365B137642}" destId="{0147E730-292B-EB46-91E3-C623AFB7FB5C}" srcOrd="0" destOrd="0" presId="urn:microsoft.com/office/officeart/2005/8/layout/list1"/>
    <dgm:cxn modelId="{6323B74B-D87B-46BD-96EF-09CE1860F44C}" srcId="{ABA421FE-5ADC-4605-85B8-FD37D1313A3E}" destId="{92681707-CC79-4A9C-BA48-FBCE138E8446}" srcOrd="0" destOrd="0" parTransId="{4DC14580-A68A-42DB-A49A-E14E1CC5F6F0}" sibTransId="{E96CEA09-8C7D-43C6-B4AD-5BB1B2DFEA8F}"/>
    <dgm:cxn modelId="{D3B13C64-38CE-A543-B56E-E9DD3BFC80B9}" type="presOf" srcId="{802CE666-49DF-4F73-B1E1-4F3076046C45}" destId="{3C24365A-125C-5745-BFAE-A2696BAA4D83}" srcOrd="1" destOrd="0" presId="urn:microsoft.com/office/officeart/2005/8/layout/list1"/>
    <dgm:cxn modelId="{FEC50768-85C3-434A-9BFC-CC34C32122AE}" srcId="{ABA421FE-5ADC-4605-85B8-FD37D1313A3E}" destId="{2D8D8380-9906-4951-A0DB-50A9174F74EA}" srcOrd="1" destOrd="0" parTransId="{B1138888-58C4-491D-9A27-745149AC88B9}" sibTransId="{B274136C-3EC2-48D5-A88B-91C5C810A3E8}"/>
    <dgm:cxn modelId="{2A243C6F-067F-FB45-AD6B-17A63E75E4C3}" type="presOf" srcId="{20CACD9B-9264-425B-A6F9-3A60A6DFE524}" destId="{0914F3D1-52A6-3C4B-94FA-DA4E9F2AEB1E}" srcOrd="0" destOrd="0" presId="urn:microsoft.com/office/officeart/2005/8/layout/list1"/>
    <dgm:cxn modelId="{2D14AD76-DE73-44FE-86A3-E13DA85274B2}" srcId="{ABA421FE-5ADC-4605-85B8-FD37D1313A3E}" destId="{465EA093-BD74-4557-B650-00365B137642}" srcOrd="4" destOrd="0" parTransId="{D59838BC-C8DD-408E-9779-7BA5D2E2584C}" sibTransId="{0566BD20-9CF3-426F-8E9A-4BA6E4A16F34}"/>
    <dgm:cxn modelId="{D0C17177-8038-1942-A705-0A6D791B8F7F}" type="presOf" srcId="{20CACD9B-9264-425B-A6F9-3A60A6DFE524}" destId="{A2C001B9-F0A0-E84A-A2A7-C26552472728}" srcOrd="1" destOrd="0" presId="urn:microsoft.com/office/officeart/2005/8/layout/list1"/>
    <dgm:cxn modelId="{403E0A80-BF83-4520-915E-D84D74E2626D}" srcId="{ABA421FE-5ADC-4605-85B8-FD37D1313A3E}" destId="{802CE666-49DF-4F73-B1E1-4F3076046C45}" srcOrd="3" destOrd="0" parTransId="{73304F2D-84B2-453D-BCD8-0F79B79593F4}" sibTransId="{BA016F2F-61B4-460F-85ED-51BD06C9DD77}"/>
    <dgm:cxn modelId="{AA7EA590-0E49-3D4D-8250-6494B121B613}" type="presOf" srcId="{465EA093-BD74-4557-B650-00365B137642}" destId="{89A42B94-CA6C-1A41-BE43-362C78E46458}" srcOrd="1" destOrd="0" presId="urn:microsoft.com/office/officeart/2005/8/layout/list1"/>
    <dgm:cxn modelId="{01DC209D-D51A-4040-A595-40F2E6632224}" type="presOf" srcId="{802CE666-49DF-4F73-B1E1-4F3076046C45}" destId="{E288E07F-1F3C-2344-8190-BF43D48CC7B9}" srcOrd="0" destOrd="0" presId="urn:microsoft.com/office/officeart/2005/8/layout/list1"/>
    <dgm:cxn modelId="{2CC55FA7-B1B7-954F-B193-7C5312CACF2F}" type="presOf" srcId="{2D8D8380-9906-4951-A0DB-50A9174F74EA}" destId="{960BD628-F7B1-984D-8927-C6946D2D74E0}" srcOrd="0" destOrd="0" presId="urn:microsoft.com/office/officeart/2005/8/layout/list1"/>
    <dgm:cxn modelId="{46F526B6-7C54-4916-821A-39C60414191D}" srcId="{ABA421FE-5ADC-4605-85B8-FD37D1313A3E}" destId="{20CACD9B-9264-425B-A6F9-3A60A6DFE524}" srcOrd="2" destOrd="0" parTransId="{B3CA1A59-2230-4984-9AA3-8ACB0183343E}" sibTransId="{BF47631D-C3BA-4672-9E7A-C3755874FC51}"/>
    <dgm:cxn modelId="{474640BE-7260-2745-84C8-F3A6979B47A3}" type="presOf" srcId="{92681707-CC79-4A9C-BA48-FBCE138E8446}" destId="{A2A4614E-FE8B-9742-BE22-1AC0149BB7ED}" srcOrd="1" destOrd="0" presId="urn:microsoft.com/office/officeart/2005/8/layout/list1"/>
    <dgm:cxn modelId="{94293DD7-9F9B-C541-AB97-9A799CAEB254}" type="presOf" srcId="{92681707-CC79-4A9C-BA48-FBCE138E8446}" destId="{D6E1CA3D-D18C-C94C-A03C-A647E7195E83}" srcOrd="0" destOrd="0" presId="urn:microsoft.com/office/officeart/2005/8/layout/list1"/>
    <dgm:cxn modelId="{2CAEFCD9-1E85-D74C-A9A3-77FFAA93EEE2}" type="presOf" srcId="{2D8D8380-9906-4951-A0DB-50A9174F74EA}" destId="{CD719AA0-BBA9-1F4B-B22D-AB215C08C7D8}" srcOrd="1" destOrd="0" presId="urn:microsoft.com/office/officeart/2005/8/layout/list1"/>
    <dgm:cxn modelId="{7346EBF9-E16A-DA4C-B91D-47E7C0F74039}" type="presOf" srcId="{ABA421FE-5ADC-4605-85B8-FD37D1313A3E}" destId="{77C3DBF6-D822-9F4C-87E7-CD2002D9ED6E}" srcOrd="0" destOrd="0" presId="urn:microsoft.com/office/officeart/2005/8/layout/list1"/>
    <dgm:cxn modelId="{EA9FF1B9-EDF1-3A44-9FC7-4EB61E2680E3}" type="presParOf" srcId="{77C3DBF6-D822-9F4C-87E7-CD2002D9ED6E}" destId="{2E1A844B-AFDF-E245-998E-732D9CF7A05E}" srcOrd="0" destOrd="0" presId="urn:microsoft.com/office/officeart/2005/8/layout/list1"/>
    <dgm:cxn modelId="{EB3A9C13-8D0F-604F-A4F5-2FD2489091FF}" type="presParOf" srcId="{2E1A844B-AFDF-E245-998E-732D9CF7A05E}" destId="{D6E1CA3D-D18C-C94C-A03C-A647E7195E83}" srcOrd="0" destOrd="0" presId="urn:microsoft.com/office/officeart/2005/8/layout/list1"/>
    <dgm:cxn modelId="{6A0D7A47-AE47-AE46-A81C-30E0B3FA031D}" type="presParOf" srcId="{2E1A844B-AFDF-E245-998E-732D9CF7A05E}" destId="{A2A4614E-FE8B-9742-BE22-1AC0149BB7ED}" srcOrd="1" destOrd="0" presId="urn:microsoft.com/office/officeart/2005/8/layout/list1"/>
    <dgm:cxn modelId="{B392497D-AF57-5C42-B831-F92BA695C59C}" type="presParOf" srcId="{77C3DBF6-D822-9F4C-87E7-CD2002D9ED6E}" destId="{1E25D7D3-069A-0743-BC2A-24585E9EFCFD}" srcOrd="1" destOrd="0" presId="urn:microsoft.com/office/officeart/2005/8/layout/list1"/>
    <dgm:cxn modelId="{BEA82897-41FD-764A-A174-A07FA36335CB}" type="presParOf" srcId="{77C3DBF6-D822-9F4C-87E7-CD2002D9ED6E}" destId="{7D14C238-4404-0342-ABAD-CA1D7379118E}" srcOrd="2" destOrd="0" presId="urn:microsoft.com/office/officeart/2005/8/layout/list1"/>
    <dgm:cxn modelId="{13A665AC-7008-7A49-B46C-58CE5B1D19EA}" type="presParOf" srcId="{77C3DBF6-D822-9F4C-87E7-CD2002D9ED6E}" destId="{6B2AF7C2-A426-6647-950E-53CA7F4117CF}" srcOrd="3" destOrd="0" presId="urn:microsoft.com/office/officeart/2005/8/layout/list1"/>
    <dgm:cxn modelId="{183C83A8-76CB-AB47-A68A-B7A0DA246A97}" type="presParOf" srcId="{77C3DBF6-D822-9F4C-87E7-CD2002D9ED6E}" destId="{C8EDB053-93C7-F24D-9C05-F1D0D4A826D2}" srcOrd="4" destOrd="0" presId="urn:microsoft.com/office/officeart/2005/8/layout/list1"/>
    <dgm:cxn modelId="{37F7661B-93D2-2A42-945C-2B6B356D414F}" type="presParOf" srcId="{C8EDB053-93C7-F24D-9C05-F1D0D4A826D2}" destId="{960BD628-F7B1-984D-8927-C6946D2D74E0}" srcOrd="0" destOrd="0" presId="urn:microsoft.com/office/officeart/2005/8/layout/list1"/>
    <dgm:cxn modelId="{24724120-2591-5A44-AD49-09891CDB80E5}" type="presParOf" srcId="{C8EDB053-93C7-F24D-9C05-F1D0D4A826D2}" destId="{CD719AA0-BBA9-1F4B-B22D-AB215C08C7D8}" srcOrd="1" destOrd="0" presId="urn:microsoft.com/office/officeart/2005/8/layout/list1"/>
    <dgm:cxn modelId="{C267A773-9AA4-C74C-ABE8-9B7F991B3177}" type="presParOf" srcId="{77C3DBF6-D822-9F4C-87E7-CD2002D9ED6E}" destId="{73A26609-51BB-7B46-A2E4-542833CE8165}" srcOrd="5" destOrd="0" presId="urn:microsoft.com/office/officeart/2005/8/layout/list1"/>
    <dgm:cxn modelId="{8C97238F-4C08-4B4F-84E3-61136EDDDBC8}" type="presParOf" srcId="{77C3DBF6-D822-9F4C-87E7-CD2002D9ED6E}" destId="{C2F9E987-C650-C841-8E25-C20564CD9F4A}" srcOrd="6" destOrd="0" presId="urn:microsoft.com/office/officeart/2005/8/layout/list1"/>
    <dgm:cxn modelId="{17B165C7-6818-044C-B032-F05603B2C8D5}" type="presParOf" srcId="{77C3DBF6-D822-9F4C-87E7-CD2002D9ED6E}" destId="{9454D0BB-D374-B948-997E-4312EC85805F}" srcOrd="7" destOrd="0" presId="urn:microsoft.com/office/officeart/2005/8/layout/list1"/>
    <dgm:cxn modelId="{3213BBF7-E5E2-EE49-B2C3-391E04778335}" type="presParOf" srcId="{77C3DBF6-D822-9F4C-87E7-CD2002D9ED6E}" destId="{A0ACD3C2-912F-1742-A9FE-3C2789B988B3}" srcOrd="8" destOrd="0" presId="urn:microsoft.com/office/officeart/2005/8/layout/list1"/>
    <dgm:cxn modelId="{A7189F53-FFEF-2740-B1C6-986663E60B9D}" type="presParOf" srcId="{A0ACD3C2-912F-1742-A9FE-3C2789B988B3}" destId="{0914F3D1-52A6-3C4B-94FA-DA4E9F2AEB1E}" srcOrd="0" destOrd="0" presId="urn:microsoft.com/office/officeart/2005/8/layout/list1"/>
    <dgm:cxn modelId="{9991D17E-C571-114D-8D72-FB690C1B8A93}" type="presParOf" srcId="{A0ACD3C2-912F-1742-A9FE-3C2789B988B3}" destId="{A2C001B9-F0A0-E84A-A2A7-C26552472728}" srcOrd="1" destOrd="0" presId="urn:microsoft.com/office/officeart/2005/8/layout/list1"/>
    <dgm:cxn modelId="{CA2F6436-9E68-494A-8D57-9C9879CD53B7}" type="presParOf" srcId="{77C3DBF6-D822-9F4C-87E7-CD2002D9ED6E}" destId="{84F56227-5EC0-D34F-AED5-3BF529BFD493}" srcOrd="9" destOrd="0" presId="urn:microsoft.com/office/officeart/2005/8/layout/list1"/>
    <dgm:cxn modelId="{6FCEA01D-5D22-134A-A903-85C21E294062}" type="presParOf" srcId="{77C3DBF6-D822-9F4C-87E7-CD2002D9ED6E}" destId="{1000532F-C224-D846-8DFE-63921B527528}" srcOrd="10" destOrd="0" presId="urn:microsoft.com/office/officeart/2005/8/layout/list1"/>
    <dgm:cxn modelId="{22FC11D2-030E-BE4E-971B-D7E8AD615E9D}" type="presParOf" srcId="{77C3DBF6-D822-9F4C-87E7-CD2002D9ED6E}" destId="{3B127218-44FD-4546-BF95-C6A52199D8BB}" srcOrd="11" destOrd="0" presId="urn:microsoft.com/office/officeart/2005/8/layout/list1"/>
    <dgm:cxn modelId="{72C6DB29-E784-E940-8AAC-BC94E202C48A}" type="presParOf" srcId="{77C3DBF6-D822-9F4C-87E7-CD2002D9ED6E}" destId="{ACCAE861-6F2F-EB4E-8AE7-A552BE1FC305}" srcOrd="12" destOrd="0" presId="urn:microsoft.com/office/officeart/2005/8/layout/list1"/>
    <dgm:cxn modelId="{4DF851F8-F6A7-7E4B-856A-86B710121591}" type="presParOf" srcId="{ACCAE861-6F2F-EB4E-8AE7-A552BE1FC305}" destId="{E288E07F-1F3C-2344-8190-BF43D48CC7B9}" srcOrd="0" destOrd="0" presId="urn:microsoft.com/office/officeart/2005/8/layout/list1"/>
    <dgm:cxn modelId="{84643FE6-1FE6-394B-974C-F428D31A8CD4}" type="presParOf" srcId="{ACCAE861-6F2F-EB4E-8AE7-A552BE1FC305}" destId="{3C24365A-125C-5745-BFAE-A2696BAA4D83}" srcOrd="1" destOrd="0" presId="urn:microsoft.com/office/officeart/2005/8/layout/list1"/>
    <dgm:cxn modelId="{941AD7ED-6CFF-8847-8676-311EB913ABD5}" type="presParOf" srcId="{77C3DBF6-D822-9F4C-87E7-CD2002D9ED6E}" destId="{51C8A974-3373-834B-97C8-260438D17CBA}" srcOrd="13" destOrd="0" presId="urn:microsoft.com/office/officeart/2005/8/layout/list1"/>
    <dgm:cxn modelId="{9C23551D-9A26-9542-9E59-C4198E780E2C}" type="presParOf" srcId="{77C3DBF6-D822-9F4C-87E7-CD2002D9ED6E}" destId="{9DC42186-939E-4F4F-BDD3-075A045D88CF}" srcOrd="14" destOrd="0" presId="urn:microsoft.com/office/officeart/2005/8/layout/list1"/>
    <dgm:cxn modelId="{29F9B084-8C70-9C4D-8AA9-675354E317DD}" type="presParOf" srcId="{77C3DBF6-D822-9F4C-87E7-CD2002D9ED6E}" destId="{CD544D73-E1E6-1D4A-BC89-BE0E0584F929}" srcOrd="15" destOrd="0" presId="urn:microsoft.com/office/officeart/2005/8/layout/list1"/>
    <dgm:cxn modelId="{D08C5ED8-D2CB-314E-8275-E13B82E3B5CF}" type="presParOf" srcId="{77C3DBF6-D822-9F4C-87E7-CD2002D9ED6E}" destId="{31F81E18-2191-1344-8B62-F899D2D14871}" srcOrd="16" destOrd="0" presId="urn:microsoft.com/office/officeart/2005/8/layout/list1"/>
    <dgm:cxn modelId="{26A65947-944A-C34B-97BA-80879134B196}" type="presParOf" srcId="{31F81E18-2191-1344-8B62-F899D2D14871}" destId="{0147E730-292B-EB46-91E3-C623AFB7FB5C}" srcOrd="0" destOrd="0" presId="urn:microsoft.com/office/officeart/2005/8/layout/list1"/>
    <dgm:cxn modelId="{65C8D749-23B8-3B49-B0C4-9992A619CF68}" type="presParOf" srcId="{31F81E18-2191-1344-8B62-F899D2D14871}" destId="{89A42B94-CA6C-1A41-BE43-362C78E46458}" srcOrd="1" destOrd="0" presId="urn:microsoft.com/office/officeart/2005/8/layout/list1"/>
    <dgm:cxn modelId="{E6810C79-59B5-9544-988E-B034AB79AC75}" type="presParOf" srcId="{77C3DBF6-D822-9F4C-87E7-CD2002D9ED6E}" destId="{8BF8AF26-3C1E-0D48-9ECF-1F48E9070882}" srcOrd="17" destOrd="0" presId="urn:microsoft.com/office/officeart/2005/8/layout/list1"/>
    <dgm:cxn modelId="{F25EF858-3223-394B-81C2-31D229861FF9}" type="presParOf" srcId="{77C3DBF6-D822-9F4C-87E7-CD2002D9ED6E}" destId="{4E4138CA-62AC-6D40-A014-7C5DB8C9CFF7}"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4C238-4404-0342-ABAD-CA1D7379118E}">
      <dsp:nvSpPr>
        <dsp:cNvPr id="0" name=""/>
        <dsp:cNvSpPr/>
      </dsp:nvSpPr>
      <dsp:spPr>
        <a:xfrm>
          <a:off x="0" y="484561"/>
          <a:ext cx="5239469" cy="6552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2A4614E-FE8B-9742-BE22-1AC0149BB7ED}">
      <dsp:nvSpPr>
        <dsp:cNvPr id="0" name=""/>
        <dsp:cNvSpPr/>
      </dsp:nvSpPr>
      <dsp:spPr>
        <a:xfrm>
          <a:off x="261973" y="100801"/>
          <a:ext cx="3667628" cy="767520"/>
        </a:xfrm>
        <a:prstGeom prst="round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8628" tIns="0" rIns="138628" bIns="0" numCol="1" spcCol="1270" anchor="ctr" anchorCtr="0">
          <a:noAutofit/>
        </a:bodyPr>
        <a:lstStyle/>
        <a:p>
          <a:pPr marL="0" lvl="0" indent="0" algn="l" defTabSz="1155700">
            <a:lnSpc>
              <a:spcPct val="90000"/>
            </a:lnSpc>
            <a:spcBef>
              <a:spcPct val="0"/>
            </a:spcBef>
            <a:spcAft>
              <a:spcPct val="35000"/>
            </a:spcAft>
            <a:buNone/>
          </a:pPr>
          <a:r>
            <a:rPr kumimoji="1" lang="zh-CN" sz="2600" kern="1200" dirty="0"/>
            <a:t>一、</a:t>
          </a:r>
          <a:r>
            <a:rPr kumimoji="1" lang="zh-CN" altLang="en-US" sz="2600" kern="1200" dirty="0"/>
            <a:t>课题背景</a:t>
          </a:r>
          <a:endParaRPr lang="en-US" sz="2600" kern="1200" dirty="0"/>
        </a:p>
      </dsp:txBody>
      <dsp:txXfrm>
        <a:off x="299440" y="138268"/>
        <a:ext cx="3592694" cy="692586"/>
      </dsp:txXfrm>
    </dsp:sp>
    <dsp:sp modelId="{C2F9E987-C650-C841-8E25-C20564CD9F4A}">
      <dsp:nvSpPr>
        <dsp:cNvPr id="0" name=""/>
        <dsp:cNvSpPr/>
      </dsp:nvSpPr>
      <dsp:spPr>
        <a:xfrm>
          <a:off x="0" y="1663921"/>
          <a:ext cx="5239469" cy="6552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D719AA0-BBA9-1F4B-B22D-AB215C08C7D8}">
      <dsp:nvSpPr>
        <dsp:cNvPr id="0" name=""/>
        <dsp:cNvSpPr/>
      </dsp:nvSpPr>
      <dsp:spPr>
        <a:xfrm>
          <a:off x="261973" y="1280161"/>
          <a:ext cx="3667628" cy="767520"/>
        </a:xfrm>
        <a:prstGeom prst="round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8628" tIns="0" rIns="138628" bIns="0" numCol="1" spcCol="1270" anchor="ctr" anchorCtr="0">
          <a:noAutofit/>
        </a:bodyPr>
        <a:lstStyle/>
        <a:p>
          <a:pPr marL="0" lvl="0" indent="0" algn="l" defTabSz="1155700">
            <a:lnSpc>
              <a:spcPct val="90000"/>
            </a:lnSpc>
            <a:spcBef>
              <a:spcPct val="0"/>
            </a:spcBef>
            <a:spcAft>
              <a:spcPct val="35000"/>
            </a:spcAft>
            <a:buNone/>
          </a:pPr>
          <a:r>
            <a:rPr kumimoji="1" lang="zh-CN" sz="2600" kern="1200" dirty="0"/>
            <a:t>二、</a:t>
          </a:r>
          <a:r>
            <a:rPr kumimoji="1" lang="zh-CN" altLang="en-US" sz="2600" kern="1200" dirty="0"/>
            <a:t>相关工作</a:t>
          </a:r>
          <a:endParaRPr lang="en-US" sz="2600" kern="1200" dirty="0"/>
        </a:p>
      </dsp:txBody>
      <dsp:txXfrm>
        <a:off x="299440" y="1317628"/>
        <a:ext cx="3592694" cy="692586"/>
      </dsp:txXfrm>
    </dsp:sp>
    <dsp:sp modelId="{1000532F-C224-D846-8DFE-63921B527528}">
      <dsp:nvSpPr>
        <dsp:cNvPr id="0" name=""/>
        <dsp:cNvSpPr/>
      </dsp:nvSpPr>
      <dsp:spPr>
        <a:xfrm>
          <a:off x="0" y="2843281"/>
          <a:ext cx="5239469" cy="6552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2C001B9-F0A0-E84A-A2A7-C26552472728}">
      <dsp:nvSpPr>
        <dsp:cNvPr id="0" name=""/>
        <dsp:cNvSpPr/>
      </dsp:nvSpPr>
      <dsp:spPr>
        <a:xfrm>
          <a:off x="261973" y="2459521"/>
          <a:ext cx="3667628" cy="767520"/>
        </a:xfrm>
        <a:prstGeom prst="round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8628" tIns="0" rIns="138628" bIns="0" numCol="1" spcCol="1270" anchor="ctr" anchorCtr="0">
          <a:noAutofit/>
        </a:bodyPr>
        <a:lstStyle/>
        <a:p>
          <a:pPr marL="0" lvl="0" indent="0" algn="l" defTabSz="1155700">
            <a:lnSpc>
              <a:spcPct val="90000"/>
            </a:lnSpc>
            <a:spcBef>
              <a:spcPct val="0"/>
            </a:spcBef>
            <a:spcAft>
              <a:spcPct val="35000"/>
            </a:spcAft>
            <a:buNone/>
          </a:pPr>
          <a:r>
            <a:rPr kumimoji="1" lang="zh-CN" sz="2600" kern="1200"/>
            <a:t>三、系统设计与实现</a:t>
          </a:r>
          <a:endParaRPr lang="en-US" sz="2600" kern="1200"/>
        </a:p>
      </dsp:txBody>
      <dsp:txXfrm>
        <a:off x="299440" y="2496988"/>
        <a:ext cx="3592694" cy="692586"/>
      </dsp:txXfrm>
    </dsp:sp>
    <dsp:sp modelId="{9DC42186-939E-4F4F-BDD3-075A045D88CF}">
      <dsp:nvSpPr>
        <dsp:cNvPr id="0" name=""/>
        <dsp:cNvSpPr/>
      </dsp:nvSpPr>
      <dsp:spPr>
        <a:xfrm>
          <a:off x="0" y="4022641"/>
          <a:ext cx="5239469" cy="6552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C24365A-125C-5745-BFAE-A2696BAA4D83}">
      <dsp:nvSpPr>
        <dsp:cNvPr id="0" name=""/>
        <dsp:cNvSpPr/>
      </dsp:nvSpPr>
      <dsp:spPr>
        <a:xfrm>
          <a:off x="261973" y="3638881"/>
          <a:ext cx="3667628" cy="767520"/>
        </a:xfrm>
        <a:prstGeom prst="round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8628" tIns="0" rIns="138628" bIns="0" numCol="1" spcCol="1270" anchor="ctr" anchorCtr="0">
          <a:noAutofit/>
        </a:bodyPr>
        <a:lstStyle/>
        <a:p>
          <a:pPr marL="0" lvl="0" indent="0" algn="l" defTabSz="1155700">
            <a:lnSpc>
              <a:spcPct val="90000"/>
            </a:lnSpc>
            <a:spcBef>
              <a:spcPct val="0"/>
            </a:spcBef>
            <a:spcAft>
              <a:spcPct val="35000"/>
            </a:spcAft>
            <a:buNone/>
          </a:pPr>
          <a:r>
            <a:rPr kumimoji="1" lang="zh-CN" sz="2600" kern="1200" dirty="0"/>
            <a:t>四、实验验证</a:t>
          </a:r>
          <a:endParaRPr lang="en-US" sz="2600" kern="1200" dirty="0"/>
        </a:p>
      </dsp:txBody>
      <dsp:txXfrm>
        <a:off x="299440" y="3676348"/>
        <a:ext cx="3592694" cy="692586"/>
      </dsp:txXfrm>
    </dsp:sp>
    <dsp:sp modelId="{4E4138CA-62AC-6D40-A014-7C5DB8C9CFF7}">
      <dsp:nvSpPr>
        <dsp:cNvPr id="0" name=""/>
        <dsp:cNvSpPr/>
      </dsp:nvSpPr>
      <dsp:spPr>
        <a:xfrm>
          <a:off x="0" y="5202001"/>
          <a:ext cx="5239469" cy="6552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A42B94-CA6C-1A41-BE43-362C78E46458}">
      <dsp:nvSpPr>
        <dsp:cNvPr id="0" name=""/>
        <dsp:cNvSpPr/>
      </dsp:nvSpPr>
      <dsp:spPr>
        <a:xfrm>
          <a:off x="261973" y="4818241"/>
          <a:ext cx="3667628" cy="767520"/>
        </a:xfrm>
        <a:prstGeom prst="round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8628" tIns="0" rIns="138628" bIns="0" numCol="1" spcCol="1270" anchor="ctr" anchorCtr="0">
          <a:noAutofit/>
        </a:bodyPr>
        <a:lstStyle/>
        <a:p>
          <a:pPr marL="0" lvl="0" indent="0" algn="l" defTabSz="1155700">
            <a:lnSpc>
              <a:spcPct val="90000"/>
            </a:lnSpc>
            <a:spcBef>
              <a:spcPct val="0"/>
            </a:spcBef>
            <a:spcAft>
              <a:spcPct val="35000"/>
            </a:spcAft>
            <a:buNone/>
          </a:pPr>
          <a:r>
            <a:rPr kumimoji="1" lang="zh-CN" sz="2600" kern="1200"/>
            <a:t>五、总结</a:t>
          </a:r>
          <a:endParaRPr lang="en-US" sz="2600" kern="1200"/>
        </a:p>
      </dsp:txBody>
      <dsp:txXfrm>
        <a:off x="299440" y="4855708"/>
        <a:ext cx="3592694"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FD408-AA37-2049-B92D-F2AE1F5CA9AD}" type="datetimeFigureOut">
              <a:rPr kumimoji="1" lang="zh-CN" altLang="en-US" smtClean="0"/>
              <a:t>2023/5/30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F6602-60B7-C74E-A346-4FA5ABDE1BD3}" type="slidenum">
              <a:rPr kumimoji="1" lang="zh-CN" altLang="en-US" smtClean="0"/>
              <a:t>‹#›</a:t>
            </a:fld>
            <a:endParaRPr kumimoji="1" lang="zh-CN" altLang="en-US"/>
          </a:p>
        </p:txBody>
      </p:sp>
    </p:spTree>
    <p:extLst>
      <p:ext uri="{BB962C8B-B14F-4D97-AF65-F5344CB8AC3E}">
        <p14:creationId xmlns:p14="http://schemas.microsoft.com/office/powerpoint/2010/main" val="164140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E07BF0B2-E78F-1742-9DF4-86B2DEE2ADDD}" type="datetime2">
              <a:rPr lang="zh-CN" altLang="en-US" smtClean="0"/>
              <a:t>2023年5月30日 Tuesday</a:t>
            </a:fld>
            <a:endParaRPr lang="en-US" dirty="0"/>
          </a:p>
        </p:txBody>
      </p:sp>
    </p:spTree>
    <p:extLst>
      <p:ext uri="{BB962C8B-B14F-4D97-AF65-F5344CB8AC3E}">
        <p14:creationId xmlns:p14="http://schemas.microsoft.com/office/powerpoint/2010/main" val="222286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60A5815B-4F39-A847-AE22-B842E803FF4D}" type="datetime2">
              <a:rPr lang="zh-CN" altLang="en-US" smtClean="0"/>
              <a:t>2023年5月30日 Tuesday</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4691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DF9B897A-2821-324A-9124-4E80F864D948}" type="datetime2">
              <a:rPr lang="zh-CN" altLang="en-US" smtClean="0"/>
              <a:t>2023年5月30日 Tuesday</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45978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586876" y="6404428"/>
            <a:ext cx="1510856" cy="502920"/>
          </a:xfrm>
          <a:prstGeom prst="rect">
            <a:avLst/>
          </a:prstGeom>
        </p:spPr>
        <p:txBody>
          <a:bodyPr vert="horz" lIns="0" tIns="0" rIns="0" bIns="0" rtlCol="0" anchor="ctr"/>
          <a:lstStyle>
            <a:lvl1pPr algn="r">
              <a:defRPr sz="18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9B7E4823-C146-7B42-A64C-E434809BE28A}" type="datetime2">
              <a:rPr lang="zh-CN" altLang="en-US" smtClean="0"/>
              <a:t>2023年5月30日 Tuesday</a:t>
            </a:fld>
            <a:endParaRPr lang="en-US" dirty="0"/>
          </a:p>
        </p:txBody>
      </p:sp>
    </p:spTree>
    <p:extLst>
      <p:ext uri="{BB962C8B-B14F-4D97-AF65-F5344CB8AC3E}">
        <p14:creationId xmlns:p14="http://schemas.microsoft.com/office/powerpoint/2010/main" val="80140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F8C9C474-6AE5-3848-9823-1F7EDACBC293}" type="datetime2">
              <a:rPr lang="zh-CN" altLang="en-US" smtClean="0"/>
              <a:t>2023年5月30日 Tuesday</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14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52869230-5968-5B49-B70D-49DC6CF7D907}" type="datetime2">
              <a:rPr lang="zh-CN" altLang="en-US" smtClean="0"/>
              <a:t>2023年5月30日 Tuesday</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49906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0DDFD88C-D0DC-724D-AE69-719462616BDE}" type="datetime2">
              <a:rPr lang="zh-CN" altLang="en-US" smtClean="0"/>
              <a:t>2023年5月30日 Tuesday</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66045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12FDC41C-4381-934A-86CB-12AD20C35249}" type="datetime2">
              <a:rPr lang="zh-CN" altLang="en-US" smtClean="0"/>
              <a:t>2023年5月30日 Tuesday</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21407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999A07FB-E075-6640-ACBF-948A5240AF0C}" type="datetime2">
              <a:rPr lang="zh-CN" altLang="en-US" smtClean="0"/>
              <a:t>2023年5月30日 Tuesday</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58655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5E263068-74F0-A24C-8F51-4C563FD204CD}" type="datetime2">
              <a:rPr lang="zh-CN" altLang="en-US" smtClean="0"/>
              <a:t>2023年5月30日 Tuesday</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18257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0D8CFC1C-0068-6D4D-9C8C-9E3BA0C2D7B7}" type="datetime2">
              <a:rPr lang="zh-CN" altLang="en-US" smtClean="0"/>
              <a:t>2023年5月30日 Tuesday</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43837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lIns="109728" tIns="109728" rIns="109728" bIns="91440" anchor="ctr"/>
          <a:lstStyle>
            <a:lvl1pPr algn="l">
              <a:defRPr sz="950" cap="none" spc="15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lIns="109728" tIns="109728" rIns="109728" bIns="9144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lIns="109728" tIns="109728" rIns="109728" bIns="91440" anchor="ctr"/>
          <a:lstStyle>
            <a:lvl1pPr>
              <a:defRPr sz="950" cap="none" spc="150" baseline="0">
                <a:solidFill>
                  <a:schemeClr val="tx1">
                    <a:alpha val="55000"/>
                  </a:schemeClr>
                </a:solidFill>
              </a:defRPr>
            </a:lvl1pPr>
          </a:lstStyle>
          <a:p>
            <a:fld id="{02DCB80E-C0D6-C84D-916E-E60376975089}" type="datetime2">
              <a:rPr lang="zh-CN" altLang="en-US" smtClean="0"/>
              <a:t>2023年5月30日 Tuesday</a:t>
            </a:fld>
            <a:endParaRPr lang="en-US" dirty="0"/>
          </a:p>
        </p:txBody>
      </p:sp>
    </p:spTree>
    <p:extLst>
      <p:ext uri="{BB962C8B-B14F-4D97-AF65-F5344CB8AC3E}">
        <p14:creationId xmlns:p14="http://schemas.microsoft.com/office/powerpoint/2010/main" val="401336169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914400" rtl="0" eaLnBrk="1" latinLnBrk="0" hangingPunct="1">
        <a:lnSpc>
          <a:spcPct val="100000"/>
        </a:lnSpc>
        <a:spcBef>
          <a:spcPct val="0"/>
        </a:spcBef>
        <a:buNone/>
        <a:defRPr sz="2800" b="1" i="0" kern="1200" spc="25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spc="15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spc="15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spc="15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spc="15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spc="15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4F19A42-CBFC-304B-AD40-A97EE1C45613}"/>
              </a:ext>
            </a:extLst>
          </p:cNvPr>
          <p:cNvSpPr>
            <a:spLocks noGrp="1"/>
          </p:cNvSpPr>
          <p:nvPr>
            <p:ph type="ctrTitle"/>
          </p:nvPr>
        </p:nvSpPr>
        <p:spPr>
          <a:xfrm>
            <a:off x="448055" y="662400"/>
            <a:ext cx="11293200" cy="1000800"/>
          </a:xfrm>
        </p:spPr>
        <p:txBody>
          <a:bodyPr anchor="ctr">
            <a:normAutofit fontScale="90000"/>
          </a:bodyPr>
          <a:lstStyle/>
          <a:p>
            <a:pPr>
              <a:lnSpc>
                <a:spcPct val="90000"/>
              </a:lnSpc>
            </a:pPr>
            <a:r>
              <a:rPr kumimoji="1" lang="zh-CN" altLang="en-US" sz="4500" dirty="0"/>
              <a:t>轻量级的操作系统基本调度单位的设计与实现</a:t>
            </a:r>
          </a:p>
        </p:txBody>
      </p:sp>
      <p:sp>
        <p:nvSpPr>
          <p:cNvPr id="3" name="副标题 2">
            <a:extLst>
              <a:ext uri="{FF2B5EF4-FFF2-40B4-BE49-F238E27FC236}">
                <a16:creationId xmlns:a16="http://schemas.microsoft.com/office/drawing/2014/main" id="{796D6F82-92C3-394C-A537-D55FD827FA59}"/>
              </a:ext>
            </a:extLst>
          </p:cNvPr>
          <p:cNvSpPr>
            <a:spLocks noGrp="1"/>
          </p:cNvSpPr>
          <p:nvPr>
            <p:ph type="subTitle" idx="1"/>
          </p:nvPr>
        </p:nvSpPr>
        <p:spPr>
          <a:xfrm>
            <a:off x="448055" y="1652400"/>
            <a:ext cx="11293200" cy="984885"/>
          </a:xfrm>
        </p:spPr>
        <p:txBody>
          <a:bodyPr anchor="ctr">
            <a:normAutofit/>
          </a:bodyPr>
          <a:lstStyle/>
          <a:p>
            <a:pPr>
              <a:lnSpc>
                <a:spcPct val="110000"/>
              </a:lnSpc>
            </a:pPr>
            <a:r>
              <a:rPr kumimoji="1" lang="zh-CN" altLang="en-US" sz="1800" dirty="0"/>
              <a:t>报告人：王文智</a:t>
            </a:r>
            <a:endParaRPr kumimoji="1" lang="en-US" altLang="zh-CN" sz="1800" dirty="0"/>
          </a:p>
          <a:p>
            <a:pPr>
              <a:lnSpc>
                <a:spcPct val="110000"/>
              </a:lnSpc>
            </a:pPr>
            <a:r>
              <a:rPr kumimoji="1" lang="zh-CN" altLang="en-US" sz="1800" dirty="0"/>
              <a:t>导师：孙卫真</a:t>
            </a:r>
          </a:p>
        </p:txBody>
      </p:sp>
      <p:cxnSp>
        <p:nvCxnSpPr>
          <p:cNvPr id="18" name="Straight Connector 17">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DCE1F30-228D-76BE-7346-BD939DBA1A48}"/>
              </a:ext>
            </a:extLst>
          </p:cNvPr>
          <p:cNvPicPr>
            <a:picLocks noChangeAspect="1"/>
          </p:cNvPicPr>
          <p:nvPr/>
        </p:nvPicPr>
        <p:blipFill rotWithShape="1">
          <a:blip r:embed="rId2"/>
          <a:srcRect t="4418" b="52944"/>
          <a:stretch/>
        </p:blipFill>
        <p:spPr>
          <a:xfrm>
            <a:off x="20" y="2959198"/>
            <a:ext cx="12191980" cy="3898801"/>
          </a:xfrm>
          <a:prstGeom prst="rect">
            <a:avLst/>
          </a:prstGeom>
        </p:spPr>
      </p:pic>
      <p:sp>
        <p:nvSpPr>
          <p:cNvPr id="5" name="灯片编号占位符 4">
            <a:extLst>
              <a:ext uri="{FF2B5EF4-FFF2-40B4-BE49-F238E27FC236}">
                <a16:creationId xmlns:a16="http://schemas.microsoft.com/office/drawing/2014/main" id="{0066FAB3-9EF2-4E42-BAE9-11078366E701}"/>
              </a:ext>
            </a:extLst>
          </p:cNvPr>
          <p:cNvSpPr>
            <a:spLocks noGrp="1"/>
          </p:cNvSpPr>
          <p:nvPr>
            <p:ph type="sldNum" sz="quarter" idx="4"/>
          </p:nvPr>
        </p:nvSpPr>
        <p:spPr/>
        <p:txBody>
          <a:bodyPr/>
          <a:lstStyle/>
          <a:p>
            <a:fld id="{0D309695-DEC3-40DA-9DF5-330280C9D0E8}" type="slidenum">
              <a:rPr lang="en-US" sz="1200" smtClean="0"/>
              <a:pPr/>
              <a:t>1</a:t>
            </a:fld>
            <a:endParaRPr lang="en-US" sz="1200" dirty="0"/>
          </a:p>
        </p:txBody>
      </p:sp>
    </p:spTree>
    <p:extLst>
      <p:ext uri="{BB962C8B-B14F-4D97-AF65-F5344CB8AC3E}">
        <p14:creationId xmlns:p14="http://schemas.microsoft.com/office/powerpoint/2010/main" val="2300751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FD6CD-A9AE-944A-8E0C-49F03E0DEE00}"/>
              </a:ext>
            </a:extLst>
          </p:cNvPr>
          <p:cNvSpPr>
            <a:spLocks noGrp="1"/>
          </p:cNvSpPr>
          <p:nvPr>
            <p:ph type="title"/>
          </p:nvPr>
        </p:nvSpPr>
        <p:spPr/>
        <p:txBody>
          <a:bodyPr/>
          <a:lstStyle/>
          <a:p>
            <a:r>
              <a:rPr kumimoji="1" lang="zh-CN" altLang="en-US" dirty="0"/>
              <a:t>二、系统整体架构</a:t>
            </a:r>
          </a:p>
        </p:txBody>
      </p:sp>
      <p:pic>
        <p:nvPicPr>
          <p:cNvPr id="6" name="图片 5">
            <a:extLst>
              <a:ext uri="{FF2B5EF4-FFF2-40B4-BE49-F238E27FC236}">
                <a16:creationId xmlns:a16="http://schemas.microsoft.com/office/drawing/2014/main" id="{DFE33882-FEFE-E141-BAA8-6B8AA85B751E}"/>
              </a:ext>
            </a:extLst>
          </p:cNvPr>
          <p:cNvPicPr>
            <a:picLocks noChangeAspect="1"/>
          </p:cNvPicPr>
          <p:nvPr/>
        </p:nvPicPr>
        <p:blipFill>
          <a:blip r:embed="rId2"/>
          <a:stretch>
            <a:fillRect/>
          </a:stretch>
        </p:blipFill>
        <p:spPr>
          <a:xfrm>
            <a:off x="578393" y="1124586"/>
            <a:ext cx="7480986" cy="5733414"/>
          </a:xfrm>
          <a:prstGeom prst="rect">
            <a:avLst/>
          </a:prstGeom>
        </p:spPr>
      </p:pic>
      <p:sp>
        <p:nvSpPr>
          <p:cNvPr id="7" name="内容占位符 2">
            <a:extLst>
              <a:ext uri="{FF2B5EF4-FFF2-40B4-BE49-F238E27FC236}">
                <a16:creationId xmlns:a16="http://schemas.microsoft.com/office/drawing/2014/main" id="{15D977F1-2AFE-1A40-B860-B2E63451E8F5}"/>
              </a:ext>
            </a:extLst>
          </p:cNvPr>
          <p:cNvSpPr>
            <a:spLocks noGrp="1"/>
          </p:cNvSpPr>
          <p:nvPr>
            <p:ph idx="1"/>
          </p:nvPr>
        </p:nvSpPr>
        <p:spPr>
          <a:xfrm>
            <a:off x="8880049" y="1672330"/>
            <a:ext cx="3030889" cy="5043340"/>
          </a:xfrm>
        </p:spPr>
        <p:txBody>
          <a:bodyPr/>
          <a:lstStyle/>
          <a:p>
            <a:pPr marL="1944" indent="0">
              <a:buNone/>
            </a:pPr>
            <a:r>
              <a:rPr kumimoji="1" lang="zh-CN" altLang="en-US" sz="1600" dirty="0"/>
              <a:t>设计优势：</a:t>
            </a:r>
            <a:endParaRPr kumimoji="1" lang="en-US" altLang="zh-CN" sz="1600" dirty="0"/>
          </a:p>
          <a:p>
            <a:pPr marL="344844" indent="-342900">
              <a:buAutoNum type="arabicPeriod"/>
            </a:pPr>
            <a:r>
              <a:rPr kumimoji="1" lang="zh-CN" altLang="en-US" sz="1600" dirty="0"/>
              <a:t>解耦调度器和协程控制块，它们通过</a:t>
            </a:r>
            <a:r>
              <a:rPr kumimoji="1" lang="en-US" altLang="zh-CN" sz="1600" dirty="0"/>
              <a:t>ID</a:t>
            </a:r>
            <a:r>
              <a:rPr kumimoji="1" lang="zh-CN" altLang="en-US" sz="1600" dirty="0"/>
              <a:t>建立联系，降低了内存移动开销；</a:t>
            </a:r>
            <a:endParaRPr kumimoji="1" lang="en-US" altLang="zh-CN" sz="1600" dirty="0"/>
          </a:p>
          <a:p>
            <a:pPr marL="344844" indent="-342900">
              <a:buAutoNum type="arabicPeriod"/>
            </a:pPr>
            <a:r>
              <a:rPr kumimoji="1" lang="zh-CN" altLang="en-US" sz="1600" dirty="0"/>
              <a:t>调度基于位运算维护的调度信息，位运算和逻辑运算的硬件处理速度很快，远高于整形和浮点运算；</a:t>
            </a:r>
            <a:endParaRPr kumimoji="1" lang="en-US" altLang="zh-CN" sz="1600" dirty="0"/>
          </a:p>
          <a:p>
            <a:pPr marL="344844" indent="-342900">
              <a:buAutoNum type="arabicPeriod"/>
            </a:pPr>
            <a:r>
              <a:rPr kumimoji="1" lang="zh-CN" altLang="en-US" sz="1600" dirty="0"/>
              <a:t>区别于进程和线程完全在内核中实现，本模型的协程调度器和内核的全局调度可以分离为两个模块，减少了内核的开发工作。</a:t>
            </a:r>
            <a:endParaRPr kumimoji="1" lang="en-US" altLang="zh-CN" sz="1600" dirty="0"/>
          </a:p>
        </p:txBody>
      </p:sp>
      <p:sp>
        <p:nvSpPr>
          <p:cNvPr id="3" name="灯片编号占位符 2">
            <a:extLst>
              <a:ext uri="{FF2B5EF4-FFF2-40B4-BE49-F238E27FC236}">
                <a16:creationId xmlns:a16="http://schemas.microsoft.com/office/drawing/2014/main" id="{453A76A3-3C25-FA49-ABFB-0DCB5334E21E}"/>
              </a:ext>
            </a:extLst>
          </p:cNvPr>
          <p:cNvSpPr>
            <a:spLocks noGrp="1"/>
          </p:cNvSpPr>
          <p:nvPr>
            <p:ph type="sldNum" sz="quarter" idx="4"/>
          </p:nvPr>
        </p:nvSpPr>
        <p:spPr/>
        <p:txBody>
          <a:bodyPr/>
          <a:lstStyle/>
          <a:p>
            <a:fld id="{0D309695-DEC3-40DA-9DF5-330280C9D0E8}" type="slidenum">
              <a:rPr lang="en-US" smtClean="0"/>
              <a:pPr/>
              <a:t>10</a:t>
            </a:fld>
            <a:endParaRPr lang="en-US" dirty="0"/>
          </a:p>
        </p:txBody>
      </p:sp>
    </p:spTree>
    <p:extLst>
      <p:ext uri="{BB962C8B-B14F-4D97-AF65-F5344CB8AC3E}">
        <p14:creationId xmlns:p14="http://schemas.microsoft.com/office/powerpoint/2010/main" val="331426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2C78D-106E-7A4C-A4E1-9CA56EA4263A}"/>
              </a:ext>
            </a:extLst>
          </p:cNvPr>
          <p:cNvSpPr>
            <a:spLocks noGrp="1"/>
          </p:cNvSpPr>
          <p:nvPr>
            <p:ph type="title"/>
          </p:nvPr>
        </p:nvSpPr>
        <p:spPr/>
        <p:txBody>
          <a:bodyPr/>
          <a:lstStyle/>
          <a:p>
            <a:r>
              <a:rPr kumimoji="1" lang="zh-CN" altLang="en-US" dirty="0"/>
              <a:t>协程的状态切换过程</a:t>
            </a:r>
          </a:p>
        </p:txBody>
      </p:sp>
      <p:pic>
        <p:nvPicPr>
          <p:cNvPr id="7" name="图片 6" descr="图示&#10;&#10;描述已自动生成">
            <a:extLst>
              <a:ext uri="{FF2B5EF4-FFF2-40B4-BE49-F238E27FC236}">
                <a16:creationId xmlns:a16="http://schemas.microsoft.com/office/drawing/2014/main" id="{C0B16B86-50B2-FE4D-85BF-FF8D68DB2B4F}"/>
              </a:ext>
            </a:extLst>
          </p:cNvPr>
          <p:cNvPicPr>
            <a:picLocks noChangeAspect="1"/>
          </p:cNvPicPr>
          <p:nvPr/>
        </p:nvPicPr>
        <p:blipFill>
          <a:blip r:embed="rId2"/>
          <a:stretch>
            <a:fillRect/>
          </a:stretch>
        </p:blipFill>
        <p:spPr>
          <a:xfrm>
            <a:off x="2204697" y="1264003"/>
            <a:ext cx="8164787" cy="5593997"/>
          </a:xfrm>
          <a:prstGeom prst="rect">
            <a:avLst/>
          </a:prstGeom>
        </p:spPr>
      </p:pic>
      <p:sp>
        <p:nvSpPr>
          <p:cNvPr id="3" name="灯片编号占位符 2">
            <a:extLst>
              <a:ext uri="{FF2B5EF4-FFF2-40B4-BE49-F238E27FC236}">
                <a16:creationId xmlns:a16="http://schemas.microsoft.com/office/drawing/2014/main" id="{7003B465-6453-634E-ABDE-F024CDB09203}"/>
              </a:ext>
            </a:extLst>
          </p:cNvPr>
          <p:cNvSpPr>
            <a:spLocks noGrp="1"/>
          </p:cNvSpPr>
          <p:nvPr>
            <p:ph type="sldNum" sz="quarter" idx="4"/>
          </p:nvPr>
        </p:nvSpPr>
        <p:spPr/>
        <p:txBody>
          <a:bodyPr/>
          <a:lstStyle/>
          <a:p>
            <a:fld id="{0D309695-DEC3-40DA-9DF5-330280C9D0E8}" type="slidenum">
              <a:rPr lang="en-US" smtClean="0"/>
              <a:pPr/>
              <a:t>11</a:t>
            </a:fld>
            <a:endParaRPr lang="en-US" dirty="0"/>
          </a:p>
        </p:txBody>
      </p:sp>
    </p:spTree>
    <p:extLst>
      <p:ext uri="{BB962C8B-B14F-4D97-AF65-F5344CB8AC3E}">
        <p14:creationId xmlns:p14="http://schemas.microsoft.com/office/powerpoint/2010/main" val="3887126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D1F2C-BC9A-2A41-A723-3CF7697CA931}"/>
              </a:ext>
            </a:extLst>
          </p:cNvPr>
          <p:cNvSpPr>
            <a:spLocks noGrp="1"/>
          </p:cNvSpPr>
          <p:nvPr>
            <p:ph type="title"/>
          </p:nvPr>
        </p:nvSpPr>
        <p:spPr/>
        <p:txBody>
          <a:bodyPr/>
          <a:lstStyle/>
          <a:p>
            <a:r>
              <a:rPr kumimoji="1" lang="zh-CN" altLang="en-US" dirty="0"/>
              <a:t>三、系统实现</a:t>
            </a:r>
          </a:p>
        </p:txBody>
      </p:sp>
      <p:sp>
        <p:nvSpPr>
          <p:cNvPr id="3" name="内容占位符 2">
            <a:extLst>
              <a:ext uri="{FF2B5EF4-FFF2-40B4-BE49-F238E27FC236}">
                <a16:creationId xmlns:a16="http://schemas.microsoft.com/office/drawing/2014/main" id="{1E373FA6-C2F4-8A41-BB8E-468D6468AAAC}"/>
              </a:ext>
            </a:extLst>
          </p:cNvPr>
          <p:cNvSpPr>
            <a:spLocks noGrp="1"/>
          </p:cNvSpPr>
          <p:nvPr>
            <p:ph idx="1"/>
          </p:nvPr>
        </p:nvSpPr>
        <p:spPr/>
        <p:txBody>
          <a:bodyPr/>
          <a:lstStyle/>
          <a:p>
            <a:r>
              <a:rPr lang="zh-CN" altLang="en-US" dirty="0">
                <a:effectLst/>
                <a:latin typeface="FandolSong"/>
              </a:rPr>
              <a:t>两大模块：</a:t>
            </a:r>
            <a:endParaRPr lang="en-US" altLang="zh-CN" dirty="0">
              <a:effectLst/>
              <a:latin typeface="FandolSong"/>
            </a:endParaRPr>
          </a:p>
          <a:p>
            <a:pPr lvl="1"/>
            <a:r>
              <a:rPr lang="zh-CN" altLang="en-US" sz="1800" dirty="0">
                <a:effectLst/>
                <a:latin typeface="FandolSong"/>
              </a:rPr>
              <a:t>进程内的协程调度模块：作为独立的</a:t>
            </a:r>
            <a:r>
              <a:rPr lang="zh-CN" altLang="en-US" dirty="0">
                <a:latin typeface="FandolSong"/>
              </a:rPr>
              <a:t>模块</a:t>
            </a:r>
            <a:r>
              <a:rPr lang="zh-CN" altLang="en-US" sz="1800" dirty="0">
                <a:effectLst/>
                <a:latin typeface="FandolSong"/>
              </a:rPr>
              <a:t>向进程提供协程支持，并且可以通过函数库的形式向内核提供高效易用的异步编程接口；</a:t>
            </a:r>
            <a:endParaRPr lang="en-US" altLang="zh-CN" sz="1800" dirty="0">
              <a:effectLst/>
              <a:latin typeface="FandolSong"/>
            </a:endParaRPr>
          </a:p>
          <a:p>
            <a:pPr lvl="1"/>
            <a:r>
              <a:rPr lang="zh-CN" altLang="en-US" sz="1800" dirty="0">
                <a:effectLst/>
                <a:latin typeface="FandolSong"/>
              </a:rPr>
              <a:t>改造操作系统内核，升级协程为系统级调度单位：在进程及操作系统内核设置优先级位图，并使用共享内存映射，使得操作系统内核能够通过优先级位图感知进程内协程的存在，从而根据优先级考量整个系统的协程调度策略；</a:t>
            </a:r>
            <a:endParaRPr lang="en-US" altLang="zh-CN" sz="1800" dirty="0">
              <a:effectLst/>
              <a:latin typeface="FandolSong"/>
            </a:endParaRPr>
          </a:p>
        </p:txBody>
      </p:sp>
      <p:sp>
        <p:nvSpPr>
          <p:cNvPr id="4" name="灯片编号占位符 3">
            <a:extLst>
              <a:ext uri="{FF2B5EF4-FFF2-40B4-BE49-F238E27FC236}">
                <a16:creationId xmlns:a16="http://schemas.microsoft.com/office/drawing/2014/main" id="{24687CDB-66F7-CF4C-B417-EEB8EC934A6A}"/>
              </a:ext>
            </a:extLst>
          </p:cNvPr>
          <p:cNvSpPr>
            <a:spLocks noGrp="1"/>
          </p:cNvSpPr>
          <p:nvPr>
            <p:ph type="sldNum" sz="quarter" idx="4"/>
          </p:nvPr>
        </p:nvSpPr>
        <p:spPr/>
        <p:txBody>
          <a:bodyPr/>
          <a:lstStyle/>
          <a:p>
            <a:fld id="{0D309695-DEC3-40DA-9DF5-330280C9D0E8}" type="slidenum">
              <a:rPr lang="en-US" smtClean="0"/>
              <a:pPr/>
              <a:t>12</a:t>
            </a:fld>
            <a:endParaRPr lang="en-US" dirty="0"/>
          </a:p>
        </p:txBody>
      </p:sp>
    </p:spTree>
    <p:extLst>
      <p:ext uri="{BB962C8B-B14F-4D97-AF65-F5344CB8AC3E}">
        <p14:creationId xmlns:p14="http://schemas.microsoft.com/office/powerpoint/2010/main" val="740593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C4FE4-5937-2643-991E-8A408101C7E5}"/>
              </a:ext>
            </a:extLst>
          </p:cNvPr>
          <p:cNvSpPr>
            <a:spLocks noGrp="1"/>
          </p:cNvSpPr>
          <p:nvPr>
            <p:ph type="title"/>
          </p:nvPr>
        </p:nvSpPr>
        <p:spPr/>
        <p:txBody>
          <a:bodyPr/>
          <a:lstStyle/>
          <a:p>
            <a:r>
              <a:rPr kumimoji="1" lang="zh-CN" altLang="en-US" dirty="0"/>
              <a:t>协程库的关键实现</a:t>
            </a:r>
          </a:p>
        </p:txBody>
      </p:sp>
      <p:sp>
        <p:nvSpPr>
          <p:cNvPr id="6" name="内容占位符 5">
            <a:extLst>
              <a:ext uri="{FF2B5EF4-FFF2-40B4-BE49-F238E27FC236}">
                <a16:creationId xmlns:a16="http://schemas.microsoft.com/office/drawing/2014/main" id="{2F5B7617-DA53-2A42-8142-ED031D3AD88F}"/>
              </a:ext>
            </a:extLst>
          </p:cNvPr>
          <p:cNvSpPr>
            <a:spLocks noGrp="1"/>
          </p:cNvSpPr>
          <p:nvPr>
            <p:ph idx="1"/>
          </p:nvPr>
        </p:nvSpPr>
        <p:spPr>
          <a:xfrm>
            <a:off x="448056" y="1735200"/>
            <a:ext cx="11293200" cy="4835282"/>
          </a:xfrm>
        </p:spPr>
        <p:txBody>
          <a:bodyPr/>
          <a:lstStyle/>
          <a:p>
            <a:pPr marL="1944" indent="0">
              <a:buNone/>
            </a:pPr>
            <a:r>
              <a:rPr lang="zh-CN" altLang="en-US" dirty="0"/>
              <a:t>协程管理器：</a:t>
            </a:r>
            <a:endParaRPr lang="en-US" altLang="zh-CN" dirty="0"/>
          </a:p>
          <a:p>
            <a:pPr lvl="1"/>
            <a:r>
              <a:rPr lang="zh-CN" altLang="en-US" dirty="0"/>
              <a:t>协程控制块</a:t>
            </a:r>
            <a:endParaRPr lang="en-US" altLang="zh-CN" dirty="0"/>
          </a:p>
          <a:p>
            <a:pPr lvl="2"/>
            <a:r>
              <a:rPr lang="zh-CN" altLang="en-US" dirty="0"/>
              <a:t>协程</a:t>
            </a:r>
            <a:r>
              <a:rPr lang="en-US" altLang="zh-CN" dirty="0"/>
              <a:t>ID</a:t>
            </a:r>
            <a:r>
              <a:rPr lang="zh-CN" altLang="en-US" dirty="0"/>
              <a:t> </a:t>
            </a:r>
            <a:r>
              <a:rPr lang="en-US" altLang="zh-CN" dirty="0"/>
              <a:t>-&gt;</a:t>
            </a:r>
            <a:r>
              <a:rPr lang="zh-CN" altLang="en-US" dirty="0"/>
              <a:t> </a:t>
            </a:r>
            <a:r>
              <a:rPr lang="en-US" altLang="zh-CN" dirty="0"/>
              <a:t>Coroutine</a:t>
            </a:r>
            <a:r>
              <a:rPr lang="zh-CN" altLang="en-US" dirty="0"/>
              <a:t> </a:t>
            </a:r>
            <a:r>
              <a:rPr lang="en-US" altLang="zh-CN" dirty="0"/>
              <a:t>Control</a:t>
            </a:r>
            <a:r>
              <a:rPr lang="zh-CN" altLang="en-US" dirty="0"/>
              <a:t> </a:t>
            </a:r>
            <a:r>
              <a:rPr lang="en-US" altLang="zh-CN" dirty="0"/>
              <a:t>Block</a:t>
            </a:r>
          </a:p>
          <a:p>
            <a:pPr lvl="1"/>
            <a:r>
              <a:rPr lang="zh-CN" altLang="en-US" dirty="0"/>
              <a:t>优先级队列</a:t>
            </a:r>
            <a:endParaRPr lang="en-US" altLang="zh-CN" dirty="0"/>
          </a:p>
          <a:p>
            <a:pPr lvl="2"/>
            <a:r>
              <a:rPr lang="zh-CN" altLang="en-US" dirty="0"/>
              <a:t>类似于二维数组，第一维长度固定（优先级数），第二维长度可变（</a:t>
            </a:r>
            <a:r>
              <a:rPr lang="en-US" altLang="zh-CN" dirty="0"/>
              <a:t>vector</a:t>
            </a:r>
            <a:r>
              <a:rPr lang="zh-CN" altLang="en-US" dirty="0"/>
              <a:t>）</a:t>
            </a:r>
            <a:endParaRPr lang="en-US" altLang="zh-CN" dirty="0"/>
          </a:p>
          <a:p>
            <a:pPr lvl="1"/>
            <a:r>
              <a:rPr lang="en-US" altLang="zh-CN" dirty="0" err="1"/>
              <a:t>WakerCache</a:t>
            </a:r>
            <a:endParaRPr lang="en-US" altLang="zh-CN" dirty="0"/>
          </a:p>
          <a:p>
            <a:pPr lvl="2"/>
            <a:r>
              <a:rPr lang="zh-CN" altLang="en-US" dirty="0"/>
              <a:t>协程</a:t>
            </a:r>
            <a:r>
              <a:rPr lang="en-US" altLang="zh-CN" dirty="0"/>
              <a:t>ID</a:t>
            </a:r>
            <a:r>
              <a:rPr lang="zh-CN" altLang="en-US" dirty="0"/>
              <a:t> </a:t>
            </a:r>
            <a:r>
              <a:rPr lang="en-US" altLang="zh-CN" dirty="0"/>
              <a:t>-&gt;</a:t>
            </a:r>
            <a:r>
              <a:rPr lang="zh-CN" altLang="en-US" dirty="0"/>
              <a:t> </a:t>
            </a:r>
            <a:r>
              <a:rPr lang="en-US" altLang="zh-CN" dirty="0" err="1"/>
              <a:t>Waker</a:t>
            </a:r>
            <a:endParaRPr lang="en-US" altLang="zh-CN" dirty="0"/>
          </a:p>
          <a:p>
            <a:pPr lvl="2"/>
            <a:r>
              <a:rPr lang="en-US" altLang="zh-CN" dirty="0" err="1"/>
              <a:t>Waker</a:t>
            </a:r>
            <a:r>
              <a:rPr lang="zh-CN" altLang="en-US" dirty="0"/>
              <a:t>用于调用</a:t>
            </a:r>
            <a:r>
              <a:rPr lang="en-US" altLang="zh-CN" dirty="0"/>
              <a:t>wake()</a:t>
            </a:r>
            <a:r>
              <a:rPr lang="zh-CN" altLang="en-US" dirty="0"/>
              <a:t>函数进行协程唤醒</a:t>
            </a:r>
            <a:endParaRPr lang="en-US" altLang="zh-CN" dirty="0"/>
          </a:p>
          <a:p>
            <a:pPr lvl="3"/>
            <a:r>
              <a:rPr lang="zh-CN" altLang="en-US" dirty="0"/>
              <a:t>先实现一个</a:t>
            </a:r>
            <a:r>
              <a:rPr lang="en-US" altLang="zh-CN" dirty="0" err="1"/>
              <a:t>TaskWaker</a:t>
            </a:r>
            <a:r>
              <a:rPr lang="zh-CN" altLang="en-US" dirty="0"/>
              <a:t>类，维护协程</a:t>
            </a:r>
            <a:r>
              <a:rPr lang="en-US" altLang="zh-CN" dirty="0"/>
              <a:t>ID</a:t>
            </a:r>
            <a:r>
              <a:rPr lang="zh-CN" altLang="en-US" dirty="0"/>
              <a:t>和队列地址；</a:t>
            </a:r>
            <a:endParaRPr lang="en-US" altLang="zh-CN" dirty="0"/>
          </a:p>
          <a:p>
            <a:pPr lvl="3"/>
            <a:r>
              <a:rPr lang="zh-CN" altLang="en-US" dirty="0"/>
              <a:t>使用</a:t>
            </a:r>
            <a:r>
              <a:rPr lang="en-US" altLang="zh-CN" dirty="0" err="1"/>
              <a:t>TaskWaker</a:t>
            </a:r>
            <a:r>
              <a:rPr lang="zh-CN" altLang="en-US" dirty="0"/>
              <a:t>类继承</a:t>
            </a:r>
            <a:r>
              <a:rPr lang="en-US" altLang="zh-CN" dirty="0" err="1"/>
              <a:t>Waker</a:t>
            </a:r>
            <a:r>
              <a:rPr lang="zh-CN" altLang="en-US" dirty="0"/>
              <a:t>类，使其</a:t>
            </a:r>
            <a:r>
              <a:rPr lang="en-US" altLang="zh-CN" dirty="0"/>
              <a:t>wake</a:t>
            </a:r>
            <a:r>
              <a:rPr lang="zh-CN" altLang="en-US" dirty="0"/>
              <a:t>函数可以访问两个成员变量，从而把协程</a:t>
            </a:r>
            <a:r>
              <a:rPr lang="en-US" altLang="zh-CN" dirty="0"/>
              <a:t>ID</a:t>
            </a:r>
            <a:r>
              <a:rPr lang="zh-CN" altLang="en-US" dirty="0"/>
              <a:t>插入到对应的队列；</a:t>
            </a:r>
            <a:endParaRPr lang="en-US" altLang="zh-CN" dirty="0"/>
          </a:p>
        </p:txBody>
      </p:sp>
      <p:sp>
        <p:nvSpPr>
          <p:cNvPr id="3" name="灯片编号占位符 2">
            <a:extLst>
              <a:ext uri="{FF2B5EF4-FFF2-40B4-BE49-F238E27FC236}">
                <a16:creationId xmlns:a16="http://schemas.microsoft.com/office/drawing/2014/main" id="{024460B3-116B-1444-B1FA-DB1D60886291}"/>
              </a:ext>
            </a:extLst>
          </p:cNvPr>
          <p:cNvSpPr>
            <a:spLocks noGrp="1"/>
          </p:cNvSpPr>
          <p:nvPr>
            <p:ph type="sldNum" sz="quarter" idx="4"/>
          </p:nvPr>
        </p:nvSpPr>
        <p:spPr/>
        <p:txBody>
          <a:bodyPr/>
          <a:lstStyle/>
          <a:p>
            <a:fld id="{0D309695-DEC3-40DA-9DF5-330280C9D0E8}" type="slidenum">
              <a:rPr lang="en-US" smtClean="0"/>
              <a:pPr/>
              <a:t>13</a:t>
            </a:fld>
            <a:endParaRPr lang="en-US" dirty="0"/>
          </a:p>
        </p:txBody>
      </p:sp>
    </p:spTree>
    <p:extLst>
      <p:ext uri="{BB962C8B-B14F-4D97-AF65-F5344CB8AC3E}">
        <p14:creationId xmlns:p14="http://schemas.microsoft.com/office/powerpoint/2010/main" val="1164540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6CE1B-6F83-0248-9A90-FEC2F3939AA0}"/>
              </a:ext>
            </a:extLst>
          </p:cNvPr>
          <p:cNvSpPr>
            <a:spLocks noGrp="1"/>
          </p:cNvSpPr>
          <p:nvPr>
            <p:ph type="title"/>
          </p:nvPr>
        </p:nvSpPr>
        <p:spPr/>
        <p:txBody>
          <a:bodyPr/>
          <a:lstStyle/>
          <a:p>
            <a:r>
              <a:rPr kumimoji="1" lang="zh-CN" altLang="en-US" dirty="0"/>
              <a:t>内核的修改过程</a:t>
            </a:r>
          </a:p>
        </p:txBody>
      </p:sp>
      <p:sp>
        <p:nvSpPr>
          <p:cNvPr id="3" name="内容占位符 2">
            <a:extLst>
              <a:ext uri="{FF2B5EF4-FFF2-40B4-BE49-F238E27FC236}">
                <a16:creationId xmlns:a16="http://schemas.microsoft.com/office/drawing/2014/main" id="{01CE88C6-4E56-364A-B301-0CB71C771178}"/>
              </a:ext>
            </a:extLst>
          </p:cNvPr>
          <p:cNvSpPr>
            <a:spLocks noGrp="1"/>
          </p:cNvSpPr>
          <p:nvPr>
            <p:ph idx="1"/>
          </p:nvPr>
        </p:nvSpPr>
        <p:spPr>
          <a:xfrm>
            <a:off x="448056" y="1735200"/>
            <a:ext cx="11293200" cy="4618466"/>
          </a:xfrm>
        </p:spPr>
        <p:txBody>
          <a:bodyPr/>
          <a:lstStyle/>
          <a:p>
            <a:pPr>
              <a:buFont typeface="+mj-lt"/>
              <a:buAutoNum type="arabicPeriod"/>
            </a:pPr>
            <a:r>
              <a:rPr kumimoji="1" lang="zh-CN" altLang="en-US" sz="1400" dirty="0"/>
              <a:t>定义应用程序访问本进程优先级位图的地址</a:t>
            </a:r>
            <a:r>
              <a:rPr kumimoji="1" lang="en-US" altLang="zh-CN" sz="1400" dirty="0"/>
              <a:t>: </a:t>
            </a:r>
            <a:r>
              <a:rPr kumimoji="1" lang="en" altLang="zh-CN" sz="1400" dirty="0"/>
              <a:t>BITMAP_VADDR</a:t>
            </a:r>
            <a:r>
              <a:rPr kumimoji="1" lang="zh-CN" altLang="en" sz="1400" dirty="0"/>
              <a:t>。</a:t>
            </a:r>
          </a:p>
          <a:p>
            <a:pPr>
              <a:buFont typeface="+mj-lt"/>
              <a:buAutoNum type="arabicPeriod"/>
            </a:pPr>
            <a:r>
              <a:rPr kumimoji="1" lang="zh-CN" altLang="en-US" sz="1400" dirty="0"/>
              <a:t>定义位图所使用的物理页面的起始分配地址</a:t>
            </a:r>
            <a:r>
              <a:rPr kumimoji="1" lang="en-US" altLang="zh-CN" sz="1400" dirty="0"/>
              <a:t>: </a:t>
            </a:r>
            <a:r>
              <a:rPr kumimoji="1" lang="en" altLang="zh-CN" sz="1400" dirty="0"/>
              <a:t>BITMAP_BASE_PADDR</a:t>
            </a:r>
            <a:r>
              <a:rPr kumimoji="1" lang="zh-CN" altLang="en" sz="1400" dirty="0"/>
              <a:t>。</a:t>
            </a:r>
            <a:r>
              <a:rPr kumimoji="1" lang="zh-CN" altLang="en-US" sz="1400" dirty="0"/>
              <a:t>此地址将会占用一片连续的物理页组成一个“物理页面池”，使用进程</a:t>
            </a:r>
            <a:r>
              <a:rPr kumimoji="1" lang="en-US" altLang="zh-CN" sz="1400" dirty="0"/>
              <a:t>ID</a:t>
            </a:r>
            <a:r>
              <a:rPr kumimoji="1" lang="zh-CN" altLang="en-US" sz="1400" dirty="0"/>
              <a:t>来控制偏移（</a:t>
            </a:r>
            <a:r>
              <a:rPr kumimoji="1" lang="en" altLang="zh-CN" sz="1400" dirty="0"/>
              <a:t>oﬀset</a:t>
            </a:r>
            <a:r>
              <a:rPr kumimoji="1" lang="zh-CN" altLang="en" sz="1400" dirty="0"/>
              <a:t>）</a:t>
            </a:r>
            <a:r>
              <a:rPr kumimoji="1" lang="zh-CN" altLang="en-US" sz="1400" dirty="0"/>
              <a:t>进行分配。</a:t>
            </a:r>
          </a:p>
          <a:p>
            <a:pPr>
              <a:buFont typeface="+mj-lt"/>
              <a:buAutoNum type="arabicPeriod"/>
            </a:pPr>
            <a:r>
              <a:rPr kumimoji="1" lang="zh-CN" altLang="en-US" sz="1400" dirty="0"/>
              <a:t>内核需要提供单一地址映射的接口 </a:t>
            </a:r>
            <a:r>
              <a:rPr kumimoji="1" lang="en" altLang="zh-CN" sz="1400" dirty="0" err="1"/>
              <a:t>page_table_map</a:t>
            </a:r>
            <a:r>
              <a:rPr kumimoji="1" lang="zh-CN" altLang="en" sz="1400" dirty="0"/>
              <a:t>，</a:t>
            </a:r>
            <a:r>
              <a:rPr kumimoji="1" lang="zh-CN" altLang="en-US" sz="1400" dirty="0"/>
              <a:t>如果没有则需要额外开发。利用此接口将（</a:t>
            </a:r>
            <a:r>
              <a:rPr kumimoji="1" lang="en-US" altLang="zh-CN" sz="1400" dirty="0"/>
              <a:t>1</a:t>
            </a:r>
            <a:r>
              <a:rPr kumimoji="1" lang="zh-CN" altLang="en-US" sz="1400" dirty="0"/>
              <a:t>）中定义的 </a:t>
            </a:r>
            <a:r>
              <a:rPr kumimoji="1" lang="en" altLang="zh-CN" sz="1400" dirty="0"/>
              <a:t>BITMAP_VADDR </a:t>
            </a:r>
            <a:r>
              <a:rPr kumimoji="1" lang="zh-CN" altLang="en-US" sz="1400" dirty="0"/>
              <a:t>映射到分配给该进程的物理页面， 作为优先级位图结构的实际存储地址，分配方式为（</a:t>
            </a:r>
            <a:r>
              <a:rPr kumimoji="1" lang="en-US" altLang="zh-CN" sz="1400" dirty="0"/>
              <a:t>2</a:t>
            </a:r>
            <a:r>
              <a:rPr kumimoji="1" lang="zh-CN" altLang="en-US" sz="1400" dirty="0"/>
              <a:t>）中的 </a:t>
            </a:r>
            <a:r>
              <a:rPr kumimoji="1" lang="en" altLang="zh-CN" sz="1400" dirty="0"/>
              <a:t>BITMAP_BASE_PADDR </a:t>
            </a:r>
            <a:r>
              <a:rPr kumimoji="1" lang="zh-CN" altLang="en-US" sz="1400" dirty="0"/>
              <a:t>加上进程控制块编号乘以单个页面大小的乘积。</a:t>
            </a:r>
          </a:p>
          <a:p>
            <a:pPr>
              <a:buFont typeface="+mj-lt"/>
              <a:buAutoNum type="arabicPeriod"/>
            </a:pPr>
            <a:r>
              <a:rPr kumimoji="1" lang="zh-CN" altLang="en-US" sz="1400" dirty="0"/>
              <a:t>内核从 </a:t>
            </a:r>
            <a:r>
              <a:rPr kumimoji="1" lang="en" altLang="zh-CN" sz="1400" dirty="0"/>
              <a:t>BITMAP_BASE_PADDR </a:t>
            </a:r>
            <a:r>
              <a:rPr kumimoji="1" lang="zh-CN" altLang="en-US" sz="1400" dirty="0"/>
              <a:t>开始为进程分配物理页面，使用 </a:t>
            </a:r>
            <a:r>
              <a:rPr kumimoji="1" lang="en" altLang="zh-CN" sz="1400" dirty="0"/>
              <a:t>PID</a:t>
            </a:r>
            <a:r>
              <a:rPr kumimoji="1" lang="zh-CN" altLang="en-US" sz="1400" dirty="0"/>
              <a:t> 作为映射计算得到属于自己的位图物理页面。由于 </a:t>
            </a:r>
            <a:r>
              <a:rPr kumimoji="1" lang="en" altLang="zh-CN" sz="1400" dirty="0"/>
              <a:t>PID </a:t>
            </a:r>
            <a:r>
              <a:rPr kumimoji="1" lang="zh-CN" altLang="en-US" sz="1400" dirty="0"/>
              <a:t>在系统中是唯一的，所以线性散列之后得到的物理页也会是唯一的，不会发生冲突。</a:t>
            </a:r>
          </a:p>
        </p:txBody>
      </p:sp>
      <p:sp>
        <p:nvSpPr>
          <p:cNvPr id="4" name="灯片编号占位符 3">
            <a:extLst>
              <a:ext uri="{FF2B5EF4-FFF2-40B4-BE49-F238E27FC236}">
                <a16:creationId xmlns:a16="http://schemas.microsoft.com/office/drawing/2014/main" id="{31AA350E-17DB-E74D-B8BD-60819DE3D809}"/>
              </a:ext>
            </a:extLst>
          </p:cNvPr>
          <p:cNvSpPr>
            <a:spLocks noGrp="1"/>
          </p:cNvSpPr>
          <p:nvPr>
            <p:ph type="sldNum" sz="quarter" idx="4"/>
          </p:nvPr>
        </p:nvSpPr>
        <p:spPr/>
        <p:txBody>
          <a:bodyPr/>
          <a:lstStyle/>
          <a:p>
            <a:fld id="{0D309695-DEC3-40DA-9DF5-330280C9D0E8}" type="slidenum">
              <a:rPr lang="en-US" smtClean="0"/>
              <a:pPr/>
              <a:t>14</a:t>
            </a:fld>
            <a:endParaRPr lang="en-US" dirty="0"/>
          </a:p>
        </p:txBody>
      </p:sp>
    </p:spTree>
    <p:extLst>
      <p:ext uri="{BB962C8B-B14F-4D97-AF65-F5344CB8AC3E}">
        <p14:creationId xmlns:p14="http://schemas.microsoft.com/office/powerpoint/2010/main" val="511057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DC23EEF-8ED1-A149-8F15-0337BE45DBF7}"/>
              </a:ext>
            </a:extLst>
          </p:cNvPr>
          <p:cNvSpPr>
            <a:spLocks noGrp="1"/>
          </p:cNvSpPr>
          <p:nvPr>
            <p:ph type="title"/>
          </p:nvPr>
        </p:nvSpPr>
        <p:spPr>
          <a:xfrm>
            <a:off x="4385412" y="448056"/>
            <a:ext cx="7355484" cy="3401568"/>
          </a:xfrm>
        </p:spPr>
        <p:txBody>
          <a:bodyPr vert="horz" lIns="0" tIns="0" rIns="0" bIns="0" rtlCol="0" anchor="b">
            <a:normAutofit/>
          </a:bodyPr>
          <a:lstStyle/>
          <a:p>
            <a:r>
              <a:rPr kumimoji="1" lang="zh-CN" altLang="en-US" sz="6400" i="1" dirty="0"/>
              <a:t>四、实验验证</a:t>
            </a:r>
          </a:p>
        </p:txBody>
      </p:sp>
      <p:cxnSp>
        <p:nvCxnSpPr>
          <p:cNvPr id="22" name="Straight Connector 21">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3304DF67-F388-B445-B0BC-B0CA4C93C7AE}"/>
              </a:ext>
            </a:extLst>
          </p:cNvPr>
          <p:cNvSpPr>
            <a:spLocks noGrp="1"/>
          </p:cNvSpPr>
          <p:nvPr>
            <p:ph type="sldNum" sz="quarter" idx="4"/>
          </p:nvPr>
        </p:nvSpPr>
        <p:spPr/>
        <p:txBody>
          <a:bodyPr/>
          <a:lstStyle/>
          <a:p>
            <a:fld id="{0D309695-DEC3-40DA-9DF5-330280C9D0E8}" type="slidenum">
              <a:rPr lang="en-US" smtClean="0"/>
              <a:pPr/>
              <a:t>15</a:t>
            </a:fld>
            <a:endParaRPr lang="en-US" dirty="0"/>
          </a:p>
        </p:txBody>
      </p:sp>
    </p:spTree>
    <p:extLst>
      <p:ext uri="{BB962C8B-B14F-4D97-AF65-F5344CB8AC3E}">
        <p14:creationId xmlns:p14="http://schemas.microsoft.com/office/powerpoint/2010/main" val="947656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F304D-36D6-F249-A7E1-8D1874DC488E}"/>
              </a:ext>
            </a:extLst>
          </p:cNvPr>
          <p:cNvSpPr>
            <a:spLocks noGrp="1"/>
          </p:cNvSpPr>
          <p:nvPr>
            <p:ph type="title"/>
          </p:nvPr>
        </p:nvSpPr>
        <p:spPr/>
        <p:txBody>
          <a:bodyPr/>
          <a:lstStyle/>
          <a:p>
            <a:r>
              <a:rPr kumimoji="1" lang="zh-CN" altLang="en-US" dirty="0"/>
              <a:t>实验一：用户态互斥读写全局变量</a:t>
            </a:r>
          </a:p>
        </p:txBody>
      </p:sp>
      <p:sp>
        <p:nvSpPr>
          <p:cNvPr id="7" name="内容占位符 6">
            <a:extLst>
              <a:ext uri="{FF2B5EF4-FFF2-40B4-BE49-F238E27FC236}">
                <a16:creationId xmlns:a16="http://schemas.microsoft.com/office/drawing/2014/main" id="{4AE5B921-AB6B-FE4F-A131-C4BD0E431B51}"/>
              </a:ext>
            </a:extLst>
          </p:cNvPr>
          <p:cNvSpPr>
            <a:spLocks noGrp="1"/>
          </p:cNvSpPr>
          <p:nvPr>
            <p:ph idx="1"/>
          </p:nvPr>
        </p:nvSpPr>
        <p:spPr>
          <a:xfrm>
            <a:off x="448056" y="1735201"/>
            <a:ext cx="11293200" cy="1693800"/>
          </a:xfrm>
        </p:spPr>
        <p:txBody>
          <a:bodyPr/>
          <a:lstStyle/>
          <a:p>
            <a:r>
              <a:rPr lang="zh-CN" altLang="en-US" sz="1800" dirty="0">
                <a:effectLst/>
                <a:latin typeface="FandolSong"/>
              </a:rPr>
              <a:t>第一个实验场景为并发编程的数据竞争。协程</a:t>
            </a:r>
            <a:r>
              <a:rPr lang="en-US" altLang="zh-CN" sz="1800" dirty="0">
                <a:effectLst/>
                <a:latin typeface="TeXGyreTermes"/>
              </a:rPr>
              <a:t>/</a:t>
            </a:r>
            <a:r>
              <a:rPr lang="zh-CN" altLang="en-US" sz="1800" dirty="0">
                <a:effectLst/>
                <a:latin typeface="FandolSong"/>
              </a:rPr>
              <a:t>线程互斥读写堆上的全局变量，测试并发环境下存在剧烈的数据竞争与调度单位的切换时，系统性能的稳定性，即总执行时间是剧烈增加还是平稳上升。 </a:t>
            </a:r>
            <a:endParaRPr lang="zh-CN" altLang="en-US" dirty="0"/>
          </a:p>
        </p:txBody>
      </p:sp>
      <p:pic>
        <p:nvPicPr>
          <p:cNvPr id="10" name="Picture 1" descr="page53image4301344">
            <a:extLst>
              <a:ext uri="{FF2B5EF4-FFF2-40B4-BE49-F238E27FC236}">
                <a16:creationId xmlns:a16="http://schemas.microsoft.com/office/drawing/2014/main" id="{B47002D5-DAB3-A64F-AD5E-7BB9E5B1A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335" y="3274312"/>
            <a:ext cx="4815313" cy="3463980"/>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110FBE68-0DCD-1048-A214-439B5C6AEE72}"/>
              </a:ext>
            </a:extLst>
          </p:cNvPr>
          <p:cNvSpPr>
            <a:spLocks noGrp="1"/>
          </p:cNvSpPr>
          <p:nvPr>
            <p:ph type="sldNum" sz="quarter" idx="4"/>
          </p:nvPr>
        </p:nvSpPr>
        <p:spPr/>
        <p:txBody>
          <a:bodyPr/>
          <a:lstStyle/>
          <a:p>
            <a:fld id="{0D309695-DEC3-40DA-9DF5-330280C9D0E8}" type="slidenum">
              <a:rPr lang="en-US" smtClean="0"/>
              <a:pPr/>
              <a:t>16</a:t>
            </a:fld>
            <a:endParaRPr lang="en-US" dirty="0"/>
          </a:p>
        </p:txBody>
      </p:sp>
    </p:spTree>
    <p:extLst>
      <p:ext uri="{BB962C8B-B14F-4D97-AF65-F5344CB8AC3E}">
        <p14:creationId xmlns:p14="http://schemas.microsoft.com/office/powerpoint/2010/main" val="2192097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F304D-36D6-F249-A7E1-8D1874DC488E}"/>
              </a:ext>
            </a:extLst>
          </p:cNvPr>
          <p:cNvSpPr>
            <a:spLocks noGrp="1"/>
          </p:cNvSpPr>
          <p:nvPr>
            <p:ph type="title"/>
          </p:nvPr>
        </p:nvSpPr>
        <p:spPr/>
        <p:txBody>
          <a:bodyPr/>
          <a:lstStyle/>
          <a:p>
            <a:r>
              <a:rPr kumimoji="1" lang="zh-CN" altLang="en-US" dirty="0"/>
              <a:t>实验二：读写内核缓冲区</a:t>
            </a:r>
          </a:p>
        </p:txBody>
      </p:sp>
      <p:pic>
        <p:nvPicPr>
          <p:cNvPr id="5" name="图片 4" descr="图示&#10;&#10;描述已自动生成">
            <a:extLst>
              <a:ext uri="{FF2B5EF4-FFF2-40B4-BE49-F238E27FC236}">
                <a16:creationId xmlns:a16="http://schemas.microsoft.com/office/drawing/2014/main" id="{48688F32-8FBD-0D4C-9C52-D6F70B204E2A}"/>
              </a:ext>
            </a:extLst>
          </p:cNvPr>
          <p:cNvPicPr>
            <a:picLocks noChangeAspect="1"/>
          </p:cNvPicPr>
          <p:nvPr/>
        </p:nvPicPr>
        <p:blipFill>
          <a:blip r:embed="rId2"/>
          <a:stretch>
            <a:fillRect/>
          </a:stretch>
        </p:blipFill>
        <p:spPr>
          <a:xfrm>
            <a:off x="2408605" y="3344314"/>
            <a:ext cx="7374789" cy="2747109"/>
          </a:xfrm>
          <a:prstGeom prst="rect">
            <a:avLst/>
          </a:prstGeom>
        </p:spPr>
      </p:pic>
      <p:sp>
        <p:nvSpPr>
          <p:cNvPr id="4" name="内容占位符 3">
            <a:extLst>
              <a:ext uri="{FF2B5EF4-FFF2-40B4-BE49-F238E27FC236}">
                <a16:creationId xmlns:a16="http://schemas.microsoft.com/office/drawing/2014/main" id="{8E842328-0574-5A46-A784-C774C65E3566}"/>
              </a:ext>
            </a:extLst>
          </p:cNvPr>
          <p:cNvSpPr>
            <a:spLocks noGrp="1"/>
          </p:cNvSpPr>
          <p:nvPr>
            <p:ph idx="1"/>
          </p:nvPr>
        </p:nvSpPr>
        <p:spPr>
          <a:xfrm>
            <a:off x="449400" y="1348802"/>
            <a:ext cx="11293200" cy="1403825"/>
          </a:xfrm>
        </p:spPr>
        <p:txBody>
          <a:bodyPr/>
          <a:lstStyle/>
          <a:p>
            <a:r>
              <a:rPr lang="zh-CN" altLang="en-US" sz="1800" dirty="0">
                <a:effectLst/>
                <a:latin typeface="FandolSong"/>
              </a:rPr>
              <a:t>第二个实验场景为读写内核缓冲区。协程</a:t>
            </a:r>
            <a:r>
              <a:rPr lang="en-US" altLang="zh-CN" sz="1800" dirty="0">
                <a:effectLst/>
                <a:latin typeface="TeXGyreTermes"/>
              </a:rPr>
              <a:t>/</a:t>
            </a:r>
            <a:r>
              <a:rPr lang="zh-CN" altLang="en-US" sz="1800" dirty="0">
                <a:effectLst/>
                <a:latin typeface="FandolSong"/>
              </a:rPr>
              <a:t>线程通过管道在内核中传递数据，测试协程和线程频繁往返用户态与内核的切换与数据传递性能。 </a:t>
            </a:r>
            <a:endParaRPr lang="zh-CN" altLang="en-US" dirty="0"/>
          </a:p>
        </p:txBody>
      </p:sp>
      <p:sp>
        <p:nvSpPr>
          <p:cNvPr id="3" name="灯片编号占位符 2">
            <a:extLst>
              <a:ext uri="{FF2B5EF4-FFF2-40B4-BE49-F238E27FC236}">
                <a16:creationId xmlns:a16="http://schemas.microsoft.com/office/drawing/2014/main" id="{847A0085-54A8-6B45-A58C-1E9D9252058F}"/>
              </a:ext>
            </a:extLst>
          </p:cNvPr>
          <p:cNvSpPr>
            <a:spLocks noGrp="1"/>
          </p:cNvSpPr>
          <p:nvPr>
            <p:ph type="sldNum" sz="quarter" idx="4"/>
          </p:nvPr>
        </p:nvSpPr>
        <p:spPr/>
        <p:txBody>
          <a:bodyPr/>
          <a:lstStyle/>
          <a:p>
            <a:fld id="{0D309695-DEC3-40DA-9DF5-330280C9D0E8}" type="slidenum">
              <a:rPr lang="en-US" smtClean="0"/>
              <a:pPr/>
              <a:t>17</a:t>
            </a:fld>
            <a:endParaRPr lang="en-US" dirty="0"/>
          </a:p>
        </p:txBody>
      </p:sp>
    </p:spTree>
    <p:extLst>
      <p:ext uri="{BB962C8B-B14F-4D97-AF65-F5344CB8AC3E}">
        <p14:creationId xmlns:p14="http://schemas.microsoft.com/office/powerpoint/2010/main" val="521461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F304D-36D6-F249-A7E1-8D1874DC488E}"/>
              </a:ext>
            </a:extLst>
          </p:cNvPr>
          <p:cNvSpPr>
            <a:spLocks noGrp="1"/>
          </p:cNvSpPr>
          <p:nvPr>
            <p:ph type="title"/>
          </p:nvPr>
        </p:nvSpPr>
        <p:spPr/>
        <p:txBody>
          <a:bodyPr/>
          <a:lstStyle/>
          <a:p>
            <a:r>
              <a:rPr kumimoji="1" lang="zh-CN" altLang="en-US" dirty="0"/>
              <a:t>实验二结果</a:t>
            </a:r>
          </a:p>
        </p:txBody>
      </p:sp>
      <p:pic>
        <p:nvPicPr>
          <p:cNvPr id="4" name="图片 3">
            <a:extLst>
              <a:ext uri="{FF2B5EF4-FFF2-40B4-BE49-F238E27FC236}">
                <a16:creationId xmlns:a16="http://schemas.microsoft.com/office/drawing/2014/main" id="{427C0789-F3D0-0042-909E-463D8500D4AB}"/>
              </a:ext>
            </a:extLst>
          </p:cNvPr>
          <p:cNvPicPr>
            <a:picLocks noChangeAspect="1"/>
          </p:cNvPicPr>
          <p:nvPr/>
        </p:nvPicPr>
        <p:blipFill>
          <a:blip r:embed="rId2"/>
          <a:stretch>
            <a:fillRect/>
          </a:stretch>
        </p:blipFill>
        <p:spPr>
          <a:xfrm>
            <a:off x="2088292" y="1377038"/>
            <a:ext cx="8262482" cy="5480962"/>
          </a:xfrm>
          <a:prstGeom prst="rect">
            <a:avLst/>
          </a:prstGeom>
        </p:spPr>
      </p:pic>
      <p:sp>
        <p:nvSpPr>
          <p:cNvPr id="3" name="灯片编号占位符 2">
            <a:extLst>
              <a:ext uri="{FF2B5EF4-FFF2-40B4-BE49-F238E27FC236}">
                <a16:creationId xmlns:a16="http://schemas.microsoft.com/office/drawing/2014/main" id="{63374284-989C-BD42-A9F2-14CAAD51D216}"/>
              </a:ext>
            </a:extLst>
          </p:cNvPr>
          <p:cNvSpPr>
            <a:spLocks noGrp="1"/>
          </p:cNvSpPr>
          <p:nvPr>
            <p:ph type="sldNum" sz="quarter" idx="4"/>
          </p:nvPr>
        </p:nvSpPr>
        <p:spPr/>
        <p:txBody>
          <a:bodyPr/>
          <a:lstStyle/>
          <a:p>
            <a:fld id="{0D309695-DEC3-40DA-9DF5-330280C9D0E8}" type="slidenum">
              <a:rPr lang="en-US" smtClean="0"/>
              <a:pPr/>
              <a:t>18</a:t>
            </a:fld>
            <a:endParaRPr lang="en-US" dirty="0"/>
          </a:p>
        </p:txBody>
      </p:sp>
    </p:spTree>
    <p:extLst>
      <p:ext uri="{BB962C8B-B14F-4D97-AF65-F5344CB8AC3E}">
        <p14:creationId xmlns:p14="http://schemas.microsoft.com/office/powerpoint/2010/main" val="483035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A110608-706E-1047-8EDA-1E6B33254C18}"/>
              </a:ext>
            </a:extLst>
          </p:cNvPr>
          <p:cNvSpPr>
            <a:spLocks noGrp="1"/>
          </p:cNvSpPr>
          <p:nvPr>
            <p:ph type="title"/>
          </p:nvPr>
        </p:nvSpPr>
        <p:spPr>
          <a:xfrm>
            <a:off x="448056" y="388800"/>
            <a:ext cx="5647944" cy="860400"/>
          </a:xfrm>
        </p:spPr>
        <p:txBody>
          <a:bodyPr anchor="b">
            <a:normAutofit fontScale="90000"/>
          </a:bodyPr>
          <a:lstStyle/>
          <a:p>
            <a:r>
              <a:rPr kumimoji="1" lang="zh-CN" altLang="en-US" dirty="0"/>
              <a:t>实验三：使用优先级优化系统负载</a:t>
            </a:r>
          </a:p>
        </p:txBody>
      </p:sp>
      <p:cxnSp>
        <p:nvCxnSpPr>
          <p:cNvPr id="12" name="Straight Connector 11">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DE22334E-E5B3-404C-8D23-C40971C0C516}"/>
              </a:ext>
            </a:extLst>
          </p:cNvPr>
          <p:cNvSpPr>
            <a:spLocks noGrp="1"/>
          </p:cNvSpPr>
          <p:nvPr>
            <p:ph idx="1"/>
          </p:nvPr>
        </p:nvSpPr>
        <p:spPr>
          <a:xfrm>
            <a:off x="448056" y="1944000"/>
            <a:ext cx="3452432" cy="4006800"/>
          </a:xfrm>
        </p:spPr>
        <p:txBody>
          <a:bodyPr>
            <a:normAutofit fontScale="85000" lnSpcReduction="10000"/>
          </a:bodyPr>
          <a:lstStyle/>
          <a:p>
            <a:r>
              <a:rPr lang="zh-CN" altLang="en-US" sz="1800" dirty="0">
                <a:effectLst/>
                <a:latin typeface="FandolSong"/>
              </a:rPr>
              <a:t>第三个实验场景为优先级优化系统负载。协程</a:t>
            </a:r>
            <a:r>
              <a:rPr lang="en-US" altLang="zh-CN" sz="1800" dirty="0">
                <a:effectLst/>
                <a:latin typeface="TeXGyreTermes"/>
              </a:rPr>
              <a:t>/</a:t>
            </a:r>
            <a:r>
              <a:rPr lang="zh-CN" altLang="en-US" sz="1800" dirty="0">
                <a:effectLst/>
                <a:latin typeface="FandolSong"/>
              </a:rPr>
              <a:t>线程两两之间多次传递数据， 使得调度单位长时间存在于系统中 。</a:t>
            </a:r>
            <a:endParaRPr lang="zh-CN" altLang="en-US" dirty="0"/>
          </a:p>
          <a:p>
            <a:r>
              <a:rPr kumimoji="1" lang="zh-CN" altLang="en-US" dirty="0"/>
              <a:t>优先级优化策略：随着消息发送次数的增加，逐渐增加协程的优先级，优先级越高代表剩余需要发送的消息数量越少，让即将结束的任务优先执行，从而使系统的负载快速下降。</a:t>
            </a:r>
          </a:p>
        </p:txBody>
      </p:sp>
      <p:pic>
        <p:nvPicPr>
          <p:cNvPr id="5" name="图片 4">
            <a:extLst>
              <a:ext uri="{FF2B5EF4-FFF2-40B4-BE49-F238E27FC236}">
                <a16:creationId xmlns:a16="http://schemas.microsoft.com/office/drawing/2014/main" id="{E5D4CD3D-1D3A-D44C-8CCD-19005D52BBB1}"/>
              </a:ext>
            </a:extLst>
          </p:cNvPr>
          <p:cNvPicPr>
            <a:picLocks noChangeAspect="1"/>
          </p:cNvPicPr>
          <p:nvPr/>
        </p:nvPicPr>
        <p:blipFill>
          <a:blip r:embed="rId2"/>
          <a:stretch>
            <a:fillRect/>
          </a:stretch>
        </p:blipFill>
        <p:spPr>
          <a:xfrm>
            <a:off x="4600826" y="1944000"/>
            <a:ext cx="7381375" cy="4410370"/>
          </a:xfrm>
          <a:prstGeom prst="rect">
            <a:avLst/>
          </a:prstGeom>
        </p:spPr>
      </p:pic>
      <p:sp>
        <p:nvSpPr>
          <p:cNvPr id="4" name="灯片编号占位符 3">
            <a:extLst>
              <a:ext uri="{FF2B5EF4-FFF2-40B4-BE49-F238E27FC236}">
                <a16:creationId xmlns:a16="http://schemas.microsoft.com/office/drawing/2014/main" id="{76E07FDB-E7FC-7F4B-B599-260C9ADB85A7}"/>
              </a:ext>
            </a:extLst>
          </p:cNvPr>
          <p:cNvSpPr>
            <a:spLocks noGrp="1"/>
          </p:cNvSpPr>
          <p:nvPr>
            <p:ph type="sldNum" sz="quarter" idx="4"/>
          </p:nvPr>
        </p:nvSpPr>
        <p:spPr/>
        <p:txBody>
          <a:bodyPr/>
          <a:lstStyle/>
          <a:p>
            <a:fld id="{0D309695-DEC3-40DA-9DF5-330280C9D0E8}" type="slidenum">
              <a:rPr lang="en-US" smtClean="0"/>
              <a:pPr/>
              <a:t>19</a:t>
            </a:fld>
            <a:endParaRPr lang="en-US" dirty="0"/>
          </a:p>
        </p:txBody>
      </p:sp>
    </p:spTree>
    <p:extLst>
      <p:ext uri="{BB962C8B-B14F-4D97-AF65-F5344CB8AC3E}">
        <p14:creationId xmlns:p14="http://schemas.microsoft.com/office/powerpoint/2010/main" val="2008037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283062E-B3AF-5541-A205-0B914143C367}"/>
              </a:ext>
            </a:extLst>
          </p:cNvPr>
          <p:cNvSpPr>
            <a:spLocks noGrp="1"/>
          </p:cNvSpPr>
          <p:nvPr>
            <p:ph type="title"/>
          </p:nvPr>
        </p:nvSpPr>
        <p:spPr>
          <a:xfrm>
            <a:off x="450000" y="388799"/>
            <a:ext cx="4694400" cy="5965199"/>
          </a:xfrm>
        </p:spPr>
        <p:txBody>
          <a:bodyPr>
            <a:normAutofit/>
          </a:bodyPr>
          <a:lstStyle/>
          <a:p>
            <a:r>
              <a:rPr kumimoji="1" lang="zh-CN" altLang="en-US" dirty="0"/>
              <a:t>报告章节安排</a:t>
            </a:r>
          </a:p>
        </p:txBody>
      </p:sp>
      <p:cxnSp>
        <p:nvCxnSpPr>
          <p:cNvPr id="11" name="Straight Connector 10">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2926"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内容占位符 2">
            <a:extLst>
              <a:ext uri="{FF2B5EF4-FFF2-40B4-BE49-F238E27FC236}">
                <a16:creationId xmlns:a16="http://schemas.microsoft.com/office/drawing/2014/main" id="{569A4C3D-3BD6-C874-3D67-61FBF4E5DE3A}"/>
              </a:ext>
            </a:extLst>
          </p:cNvPr>
          <p:cNvGraphicFramePr>
            <a:graphicFrameLocks noGrp="1"/>
          </p:cNvGraphicFramePr>
          <p:nvPr>
            <p:ph idx="1"/>
            <p:extLst>
              <p:ext uri="{D42A27DB-BD31-4B8C-83A1-F6EECF244321}">
                <p14:modId xmlns:p14="http://schemas.microsoft.com/office/powerpoint/2010/main" val="251443824"/>
              </p:ext>
            </p:extLst>
          </p:nvPr>
        </p:nvGraphicFramePr>
        <p:xfrm>
          <a:off x="6044400" y="449997"/>
          <a:ext cx="5239469"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a:extLst>
              <a:ext uri="{FF2B5EF4-FFF2-40B4-BE49-F238E27FC236}">
                <a16:creationId xmlns:a16="http://schemas.microsoft.com/office/drawing/2014/main" id="{EF8ED063-1DA6-4E43-ADAD-55A9C3129F79}"/>
              </a:ext>
            </a:extLst>
          </p:cNvPr>
          <p:cNvSpPr>
            <a:spLocks noGrp="1"/>
          </p:cNvSpPr>
          <p:nvPr>
            <p:ph type="sldNum" sz="quarter" idx="4"/>
          </p:nvPr>
        </p:nvSpPr>
        <p:spPr/>
        <p:txBody>
          <a:bodyPr/>
          <a:lstStyle/>
          <a:p>
            <a:fld id="{0D309695-DEC3-40DA-9DF5-330280C9D0E8}" type="slidenum">
              <a:rPr lang="en-US" smtClean="0"/>
              <a:pPr/>
              <a:t>2</a:t>
            </a:fld>
            <a:endParaRPr lang="en-US" dirty="0"/>
          </a:p>
        </p:txBody>
      </p:sp>
    </p:spTree>
    <p:extLst>
      <p:ext uri="{BB962C8B-B14F-4D97-AF65-F5344CB8AC3E}">
        <p14:creationId xmlns:p14="http://schemas.microsoft.com/office/powerpoint/2010/main" val="2168364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16C54-0FEF-3D49-AB91-7FEE9320D205}"/>
              </a:ext>
            </a:extLst>
          </p:cNvPr>
          <p:cNvSpPr>
            <a:spLocks noGrp="1"/>
          </p:cNvSpPr>
          <p:nvPr>
            <p:ph type="title"/>
          </p:nvPr>
        </p:nvSpPr>
        <p:spPr/>
        <p:txBody>
          <a:bodyPr/>
          <a:lstStyle/>
          <a:p>
            <a:r>
              <a:rPr kumimoji="1" lang="zh-CN" altLang="en-US" dirty="0"/>
              <a:t>实验三结果</a:t>
            </a:r>
          </a:p>
        </p:txBody>
      </p:sp>
      <p:pic>
        <p:nvPicPr>
          <p:cNvPr id="5" name="图片 4" descr="图表, 折线图&#10;&#10;描述已自动生成">
            <a:extLst>
              <a:ext uri="{FF2B5EF4-FFF2-40B4-BE49-F238E27FC236}">
                <a16:creationId xmlns:a16="http://schemas.microsoft.com/office/drawing/2014/main" id="{B0508517-2188-B14F-AC81-A7A105678030}"/>
              </a:ext>
            </a:extLst>
          </p:cNvPr>
          <p:cNvPicPr>
            <a:picLocks noChangeAspect="1"/>
          </p:cNvPicPr>
          <p:nvPr/>
        </p:nvPicPr>
        <p:blipFill>
          <a:blip r:embed="rId2"/>
          <a:stretch>
            <a:fillRect/>
          </a:stretch>
        </p:blipFill>
        <p:spPr>
          <a:xfrm>
            <a:off x="3043414" y="959400"/>
            <a:ext cx="7366000" cy="5816600"/>
          </a:xfrm>
          <a:prstGeom prst="rect">
            <a:avLst/>
          </a:prstGeom>
        </p:spPr>
      </p:pic>
      <p:sp>
        <p:nvSpPr>
          <p:cNvPr id="3" name="灯片编号占位符 2">
            <a:extLst>
              <a:ext uri="{FF2B5EF4-FFF2-40B4-BE49-F238E27FC236}">
                <a16:creationId xmlns:a16="http://schemas.microsoft.com/office/drawing/2014/main" id="{A6199B24-53EB-964C-B360-463227F1085A}"/>
              </a:ext>
            </a:extLst>
          </p:cNvPr>
          <p:cNvSpPr>
            <a:spLocks noGrp="1"/>
          </p:cNvSpPr>
          <p:nvPr>
            <p:ph type="sldNum" sz="quarter" idx="4"/>
          </p:nvPr>
        </p:nvSpPr>
        <p:spPr/>
        <p:txBody>
          <a:bodyPr/>
          <a:lstStyle/>
          <a:p>
            <a:fld id="{0D309695-DEC3-40DA-9DF5-330280C9D0E8}" type="slidenum">
              <a:rPr lang="en-US" smtClean="0"/>
              <a:pPr/>
              <a:t>20</a:t>
            </a:fld>
            <a:endParaRPr lang="en-US" dirty="0"/>
          </a:p>
        </p:txBody>
      </p:sp>
    </p:spTree>
    <p:extLst>
      <p:ext uri="{BB962C8B-B14F-4D97-AF65-F5344CB8AC3E}">
        <p14:creationId xmlns:p14="http://schemas.microsoft.com/office/powerpoint/2010/main" val="2570232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4F495-D10E-DB4C-AA93-D43E6610DCAC}"/>
              </a:ext>
            </a:extLst>
          </p:cNvPr>
          <p:cNvSpPr>
            <a:spLocks noGrp="1"/>
          </p:cNvSpPr>
          <p:nvPr>
            <p:ph type="title"/>
          </p:nvPr>
        </p:nvSpPr>
        <p:spPr/>
        <p:txBody>
          <a:bodyPr/>
          <a:lstStyle/>
          <a:p>
            <a:r>
              <a:rPr kumimoji="1" lang="zh-CN" altLang="en-US" dirty="0"/>
              <a:t>实验结果讨论</a:t>
            </a:r>
          </a:p>
        </p:txBody>
      </p:sp>
      <p:sp>
        <p:nvSpPr>
          <p:cNvPr id="3" name="内容占位符 2">
            <a:extLst>
              <a:ext uri="{FF2B5EF4-FFF2-40B4-BE49-F238E27FC236}">
                <a16:creationId xmlns:a16="http://schemas.microsoft.com/office/drawing/2014/main" id="{28D83D4B-7023-7343-BD6B-C93CBD34F853}"/>
              </a:ext>
            </a:extLst>
          </p:cNvPr>
          <p:cNvSpPr>
            <a:spLocks noGrp="1"/>
          </p:cNvSpPr>
          <p:nvPr>
            <p:ph idx="1"/>
          </p:nvPr>
        </p:nvSpPr>
        <p:spPr/>
        <p:txBody>
          <a:bodyPr/>
          <a:lstStyle/>
          <a:p>
            <a:r>
              <a:rPr lang="zh-CN" altLang="en-US" sz="1800" dirty="0">
                <a:effectLst/>
                <a:latin typeface="FandolSong"/>
              </a:rPr>
              <a:t>协程的使用开销随着并发量的增加基本呈线性增加，这意味着并发量的增加对协程的平均执行时间和平均切换时间没有显著影响。这是协程区别于线程的一个特点，也是协程对于并发编程的意义。 </a:t>
            </a:r>
            <a:endParaRPr lang="en-US" altLang="zh-CN" sz="1800" dirty="0">
              <a:effectLst/>
              <a:latin typeface="FandolSong"/>
            </a:endParaRPr>
          </a:p>
          <a:p>
            <a:pPr lvl="1"/>
            <a:r>
              <a:rPr lang="zh-CN" altLang="en-US" sz="1600" dirty="0">
                <a:effectLst/>
                <a:latin typeface="FandolSong"/>
              </a:rPr>
              <a:t>协程通常都会表现出比线程更快的运行特征，这是因为它们不需要完整的上下文切换。协程可以简单地保存当前状态并切换到下一个协程，在同一个进程中切换时，开销接近于函数调用。</a:t>
            </a:r>
            <a:endParaRPr lang="en-US" altLang="zh-CN" sz="1600" dirty="0">
              <a:effectLst/>
              <a:latin typeface="FandolSong"/>
            </a:endParaRPr>
          </a:p>
          <a:p>
            <a:r>
              <a:rPr kumimoji="1" lang="zh-CN" altLang="en-US" dirty="0"/>
              <a:t>在低并发量时，仅有的少量协程需要平摊整个协程运行系统的开销，导致总体运行时间略高。</a:t>
            </a:r>
            <a:endParaRPr kumimoji="1" lang="en-US" altLang="zh-CN" dirty="0"/>
          </a:p>
          <a:p>
            <a:r>
              <a:rPr kumimoji="1" lang="zh-CN" altLang="en-US" dirty="0"/>
              <a:t>本文将协程升级为系统级的调度单位，不可避免地引入了管理全局调度的开销，但实验结果证明本文的设计与实现依然保留了协程的低开销特征。</a:t>
            </a:r>
          </a:p>
        </p:txBody>
      </p:sp>
      <p:sp>
        <p:nvSpPr>
          <p:cNvPr id="4" name="灯片编号占位符 3">
            <a:extLst>
              <a:ext uri="{FF2B5EF4-FFF2-40B4-BE49-F238E27FC236}">
                <a16:creationId xmlns:a16="http://schemas.microsoft.com/office/drawing/2014/main" id="{4970E7A4-E961-2241-B637-1517A0C2762A}"/>
              </a:ext>
            </a:extLst>
          </p:cNvPr>
          <p:cNvSpPr>
            <a:spLocks noGrp="1"/>
          </p:cNvSpPr>
          <p:nvPr>
            <p:ph type="sldNum" sz="quarter" idx="4"/>
          </p:nvPr>
        </p:nvSpPr>
        <p:spPr/>
        <p:txBody>
          <a:bodyPr/>
          <a:lstStyle/>
          <a:p>
            <a:fld id="{0D309695-DEC3-40DA-9DF5-330280C9D0E8}" type="slidenum">
              <a:rPr lang="en-US" smtClean="0"/>
              <a:pPr/>
              <a:t>21</a:t>
            </a:fld>
            <a:endParaRPr lang="en-US" dirty="0"/>
          </a:p>
        </p:txBody>
      </p:sp>
    </p:spTree>
    <p:extLst>
      <p:ext uri="{BB962C8B-B14F-4D97-AF65-F5344CB8AC3E}">
        <p14:creationId xmlns:p14="http://schemas.microsoft.com/office/powerpoint/2010/main" val="275190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A040D-DA0F-AE4E-982E-A6E2A83F5EBC}"/>
              </a:ext>
            </a:extLst>
          </p:cNvPr>
          <p:cNvSpPr>
            <a:spLocks noGrp="1"/>
          </p:cNvSpPr>
          <p:nvPr>
            <p:ph type="title"/>
          </p:nvPr>
        </p:nvSpPr>
        <p:spPr/>
        <p:txBody>
          <a:bodyPr/>
          <a:lstStyle/>
          <a:p>
            <a:r>
              <a:rPr kumimoji="1" lang="zh-CN" altLang="en-US" dirty="0"/>
              <a:t>总结</a:t>
            </a:r>
          </a:p>
        </p:txBody>
      </p:sp>
      <p:sp>
        <p:nvSpPr>
          <p:cNvPr id="3" name="内容占位符 2">
            <a:extLst>
              <a:ext uri="{FF2B5EF4-FFF2-40B4-BE49-F238E27FC236}">
                <a16:creationId xmlns:a16="http://schemas.microsoft.com/office/drawing/2014/main" id="{1C333291-057E-3F4E-85DC-6FCF28F15DBB}"/>
              </a:ext>
            </a:extLst>
          </p:cNvPr>
          <p:cNvSpPr>
            <a:spLocks noGrp="1"/>
          </p:cNvSpPr>
          <p:nvPr>
            <p:ph idx="1"/>
          </p:nvPr>
        </p:nvSpPr>
        <p:spPr>
          <a:xfrm>
            <a:off x="448056" y="1735200"/>
            <a:ext cx="11293200" cy="4734000"/>
          </a:xfrm>
        </p:spPr>
        <p:txBody>
          <a:bodyPr/>
          <a:lstStyle/>
          <a:p>
            <a:r>
              <a:rPr lang="zh-CN" altLang="en-US" dirty="0">
                <a:effectLst/>
                <a:latin typeface="FandolSong"/>
              </a:rPr>
              <a:t>本文在保持协程低开销特征的前提下，提出了一个把协程升级为系统级基本调度单位的调度模型，解决了一个操作系统任务调度领域的研究局限。</a:t>
            </a:r>
            <a:endParaRPr lang="en-US" altLang="zh-CN" dirty="0">
              <a:effectLst/>
              <a:latin typeface="FandolSong"/>
            </a:endParaRPr>
          </a:p>
          <a:p>
            <a:r>
              <a:rPr lang="zh-CN" altLang="en-US" dirty="0">
                <a:effectLst/>
                <a:latin typeface="FandolSong"/>
              </a:rPr>
              <a:t>本文在互斥争夺锁、读写内核缓冲区和优先级优化的不同的场景中测试了协程与线程的性能差距。结果显示，在高并发环境下，升级为系统级调度单位的协程的性能依然明显优于线程。</a:t>
            </a:r>
            <a:endParaRPr lang="en-US" altLang="zh-CN" dirty="0">
              <a:effectLst/>
              <a:latin typeface="FandolSong"/>
            </a:endParaRPr>
          </a:p>
          <a:p>
            <a:r>
              <a:rPr lang="zh-CN" altLang="en-US" dirty="0">
                <a:effectLst/>
                <a:latin typeface="FandolSong"/>
              </a:rPr>
              <a:t>本文在开源操作系统 </a:t>
            </a:r>
            <a:r>
              <a:rPr lang="en" altLang="zh-CN" dirty="0">
                <a:effectLst/>
                <a:latin typeface="TeXGyreTermes"/>
              </a:rPr>
              <a:t>rCore </a:t>
            </a:r>
            <a:r>
              <a:rPr lang="zh-CN" altLang="en-US" dirty="0">
                <a:effectLst/>
                <a:latin typeface="FandolSong"/>
              </a:rPr>
              <a:t>上完整实现了此调度模型，为我国的开源操作系统事业出了一份绵薄之力。</a:t>
            </a:r>
            <a:endParaRPr lang="zh-CN" altLang="en-US" dirty="0"/>
          </a:p>
          <a:p>
            <a:pPr marL="1944" indent="0">
              <a:buNone/>
            </a:pPr>
            <a:endParaRPr kumimoji="1" lang="zh-CN" altLang="en-US" dirty="0"/>
          </a:p>
        </p:txBody>
      </p:sp>
      <p:sp>
        <p:nvSpPr>
          <p:cNvPr id="4" name="灯片编号占位符 3">
            <a:extLst>
              <a:ext uri="{FF2B5EF4-FFF2-40B4-BE49-F238E27FC236}">
                <a16:creationId xmlns:a16="http://schemas.microsoft.com/office/drawing/2014/main" id="{3399F571-634E-8347-9522-DEBE32A2395D}"/>
              </a:ext>
            </a:extLst>
          </p:cNvPr>
          <p:cNvSpPr>
            <a:spLocks noGrp="1"/>
          </p:cNvSpPr>
          <p:nvPr>
            <p:ph type="sldNum" sz="quarter" idx="4"/>
          </p:nvPr>
        </p:nvSpPr>
        <p:spPr/>
        <p:txBody>
          <a:bodyPr/>
          <a:lstStyle/>
          <a:p>
            <a:fld id="{0D309695-DEC3-40DA-9DF5-330280C9D0E8}" type="slidenum">
              <a:rPr lang="en-US" smtClean="0"/>
              <a:pPr/>
              <a:t>22</a:t>
            </a:fld>
            <a:endParaRPr lang="en-US" dirty="0"/>
          </a:p>
        </p:txBody>
      </p:sp>
    </p:spTree>
    <p:extLst>
      <p:ext uri="{BB962C8B-B14F-4D97-AF65-F5344CB8AC3E}">
        <p14:creationId xmlns:p14="http://schemas.microsoft.com/office/powerpoint/2010/main" val="3841513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5BCD402-719A-2242-B9B0-B85BC92FFF70}"/>
              </a:ext>
            </a:extLst>
          </p:cNvPr>
          <p:cNvSpPr>
            <a:spLocks noGrp="1"/>
          </p:cNvSpPr>
          <p:nvPr>
            <p:ph type="title"/>
          </p:nvPr>
        </p:nvSpPr>
        <p:spPr>
          <a:xfrm>
            <a:off x="4385412" y="448056"/>
            <a:ext cx="7355484" cy="3401568"/>
          </a:xfrm>
        </p:spPr>
        <p:txBody>
          <a:bodyPr vert="horz" lIns="0" tIns="0" rIns="0" bIns="0" rtlCol="0" anchor="b">
            <a:normAutofit/>
          </a:bodyPr>
          <a:lstStyle/>
          <a:p>
            <a:r>
              <a:rPr kumimoji="1" lang="zh-CN" altLang="en-US" sz="6400" i="1" dirty="0"/>
              <a:t>完结</a:t>
            </a:r>
          </a:p>
        </p:txBody>
      </p:sp>
      <p:sp>
        <p:nvSpPr>
          <p:cNvPr id="3" name="内容占位符 2">
            <a:extLst>
              <a:ext uri="{FF2B5EF4-FFF2-40B4-BE49-F238E27FC236}">
                <a16:creationId xmlns:a16="http://schemas.microsoft.com/office/drawing/2014/main" id="{9FB122A3-B0A6-774F-A77B-3222A39959D4}"/>
              </a:ext>
            </a:extLst>
          </p:cNvPr>
          <p:cNvSpPr>
            <a:spLocks noGrp="1"/>
          </p:cNvSpPr>
          <p:nvPr>
            <p:ph idx="1"/>
          </p:nvPr>
        </p:nvSpPr>
        <p:spPr>
          <a:xfrm>
            <a:off x="4385412" y="4471416"/>
            <a:ext cx="7355484" cy="1481328"/>
          </a:xfrm>
        </p:spPr>
        <p:txBody>
          <a:bodyPr vert="horz" lIns="0" tIns="0" rIns="91440" bIns="0" rtlCol="0">
            <a:normAutofit/>
          </a:bodyPr>
          <a:lstStyle/>
          <a:p>
            <a:pPr marL="0" indent="0">
              <a:lnSpc>
                <a:spcPct val="120000"/>
              </a:lnSpc>
              <a:buNone/>
            </a:pPr>
            <a:r>
              <a:rPr kumimoji="1" lang="zh-CN" altLang="en-US" sz="2400" dirty="0"/>
              <a:t>请各位老师批评指正！</a:t>
            </a:r>
          </a:p>
        </p:txBody>
      </p:sp>
      <p:cxnSp>
        <p:nvCxnSpPr>
          <p:cNvPr id="12" name="Straight Connector 11">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DA08BBEC-DF6D-224E-8268-DD213A0C0858}"/>
              </a:ext>
            </a:extLst>
          </p:cNvPr>
          <p:cNvSpPr>
            <a:spLocks noGrp="1"/>
          </p:cNvSpPr>
          <p:nvPr>
            <p:ph type="sldNum" sz="quarter" idx="4"/>
          </p:nvPr>
        </p:nvSpPr>
        <p:spPr/>
        <p:txBody>
          <a:bodyPr/>
          <a:lstStyle/>
          <a:p>
            <a:fld id="{0D309695-DEC3-40DA-9DF5-330280C9D0E8}" type="slidenum">
              <a:rPr lang="en-US" smtClean="0"/>
              <a:pPr/>
              <a:t>23</a:t>
            </a:fld>
            <a:endParaRPr lang="en-US" dirty="0"/>
          </a:p>
        </p:txBody>
      </p:sp>
    </p:spTree>
    <p:extLst>
      <p:ext uri="{BB962C8B-B14F-4D97-AF65-F5344CB8AC3E}">
        <p14:creationId xmlns:p14="http://schemas.microsoft.com/office/powerpoint/2010/main" val="419547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1C1AC-E8EA-974A-9CF2-826E0F0285E0}"/>
              </a:ext>
            </a:extLst>
          </p:cNvPr>
          <p:cNvSpPr>
            <a:spLocks noGrp="1"/>
          </p:cNvSpPr>
          <p:nvPr>
            <p:ph type="title"/>
          </p:nvPr>
        </p:nvSpPr>
        <p:spPr/>
        <p:txBody>
          <a:bodyPr/>
          <a:lstStyle/>
          <a:p>
            <a:r>
              <a:rPr kumimoji="1" lang="zh-CN" altLang="en-US" dirty="0"/>
              <a:t>一、课题背景</a:t>
            </a:r>
          </a:p>
        </p:txBody>
      </p:sp>
      <p:sp>
        <p:nvSpPr>
          <p:cNvPr id="3" name="内容占位符 2">
            <a:extLst>
              <a:ext uri="{FF2B5EF4-FFF2-40B4-BE49-F238E27FC236}">
                <a16:creationId xmlns:a16="http://schemas.microsoft.com/office/drawing/2014/main" id="{019BFA58-F68F-854A-8253-BB4134041960}"/>
              </a:ext>
            </a:extLst>
          </p:cNvPr>
          <p:cNvSpPr>
            <a:spLocks noGrp="1"/>
          </p:cNvSpPr>
          <p:nvPr>
            <p:ph idx="1"/>
          </p:nvPr>
        </p:nvSpPr>
        <p:spPr/>
        <p:txBody>
          <a:bodyPr/>
          <a:lstStyle/>
          <a:p>
            <a:r>
              <a:rPr kumimoji="1" lang="zh-CN" altLang="en-US" dirty="0"/>
              <a:t>截至</a:t>
            </a:r>
            <a:r>
              <a:rPr kumimoji="1" lang="en-US" altLang="zh-CN" dirty="0"/>
              <a:t>2016</a:t>
            </a:r>
            <a:r>
              <a:rPr kumimoji="1" lang="zh-CN" altLang="en-US" dirty="0"/>
              <a:t>，我国网民数量已经达到 </a:t>
            </a:r>
            <a:r>
              <a:rPr kumimoji="1" lang="en-US" altLang="zh-CN" dirty="0"/>
              <a:t>7.31 </a:t>
            </a:r>
            <a:r>
              <a:rPr kumimoji="1" lang="zh-CN" altLang="en-US" dirty="0"/>
              <a:t>亿</a:t>
            </a:r>
            <a:r>
              <a:rPr kumimoji="1" lang="en-US" altLang="zh-CN" dirty="0"/>
              <a:t>;</a:t>
            </a:r>
          </a:p>
          <a:p>
            <a:r>
              <a:rPr kumimoji="1" lang="zh-CN" altLang="en-US" dirty="0"/>
              <a:t>截止</a:t>
            </a:r>
            <a:r>
              <a:rPr kumimoji="1" lang="en-US" altLang="zh-CN" dirty="0"/>
              <a:t>2022</a:t>
            </a:r>
            <a:r>
              <a:rPr kumimoji="1" lang="zh-CN" altLang="en-US" dirty="0"/>
              <a:t>年，</a:t>
            </a:r>
            <a:r>
              <a:rPr kumimoji="1" lang="en" altLang="zh-CN" dirty="0"/>
              <a:t>Google</a:t>
            </a:r>
            <a:r>
              <a:rPr kumimoji="1" lang="zh-CN" altLang="en-US" dirty="0"/>
              <a:t>的服务器每天承受着</a:t>
            </a:r>
            <a:r>
              <a:rPr kumimoji="1" lang="en-US" altLang="zh-CN" dirty="0"/>
              <a:t>893</a:t>
            </a:r>
            <a:r>
              <a:rPr kumimoji="1" lang="zh-CN" altLang="en-US" dirty="0"/>
              <a:t>亿次的访问量，平均每秒需要处理</a:t>
            </a:r>
            <a:r>
              <a:rPr kumimoji="1" lang="en-US" altLang="zh-CN" dirty="0"/>
              <a:t>800</a:t>
            </a:r>
            <a:r>
              <a:rPr kumimoji="1" lang="zh-CN" altLang="en-US" dirty="0"/>
              <a:t>万个请求</a:t>
            </a:r>
            <a:r>
              <a:rPr kumimoji="1" lang="en-US" altLang="zh-CN" dirty="0"/>
              <a:t>;</a:t>
            </a:r>
          </a:p>
          <a:p>
            <a:r>
              <a:rPr kumimoji="1" lang="zh-CN" altLang="en-US" dirty="0"/>
              <a:t>利用手机和电脑等电子设备处理工作和生活中的大小事项已成为社会的基本形态；</a:t>
            </a:r>
            <a:endParaRPr kumimoji="1" lang="en-US" altLang="zh-CN" dirty="0"/>
          </a:p>
          <a:p>
            <a:r>
              <a:rPr kumimoji="1" lang="zh-CN" altLang="en-US" dirty="0"/>
              <a:t>对于本地和远端服务器，面对如此严峻的作业压力，业界需要从各个层面，包括硬件，操作系统，应用程序去做优化，以向社会提供平稳流畅的计算服务。</a:t>
            </a:r>
            <a:endParaRPr kumimoji="1" lang="en-US" altLang="zh-CN" dirty="0"/>
          </a:p>
          <a:p>
            <a:r>
              <a:rPr kumimoji="1" lang="zh-CN" altLang="en-US" dirty="0"/>
              <a:t>本文针对操作系统的任务调度课题，提出并实现了一种轻量级的系统级基本调度单位，以提升系统的运行性能。</a:t>
            </a:r>
          </a:p>
        </p:txBody>
      </p:sp>
      <p:sp>
        <p:nvSpPr>
          <p:cNvPr id="4" name="灯片编号占位符 3">
            <a:extLst>
              <a:ext uri="{FF2B5EF4-FFF2-40B4-BE49-F238E27FC236}">
                <a16:creationId xmlns:a16="http://schemas.microsoft.com/office/drawing/2014/main" id="{18D0CED6-A99E-6C47-8995-FF399DB8E4B7}"/>
              </a:ext>
            </a:extLst>
          </p:cNvPr>
          <p:cNvSpPr>
            <a:spLocks noGrp="1"/>
          </p:cNvSpPr>
          <p:nvPr>
            <p:ph type="sldNum" sz="quarter" idx="4"/>
          </p:nvPr>
        </p:nvSpPr>
        <p:spPr/>
        <p:txBody>
          <a:bodyPr/>
          <a:lstStyle/>
          <a:p>
            <a:fld id="{0D309695-DEC3-40DA-9DF5-330280C9D0E8}" type="slidenum">
              <a:rPr lang="en-US" smtClean="0"/>
              <a:pPr/>
              <a:t>3</a:t>
            </a:fld>
            <a:endParaRPr lang="en-US" dirty="0"/>
          </a:p>
        </p:txBody>
      </p:sp>
    </p:spTree>
    <p:extLst>
      <p:ext uri="{BB962C8B-B14F-4D97-AF65-F5344CB8AC3E}">
        <p14:creationId xmlns:p14="http://schemas.microsoft.com/office/powerpoint/2010/main" val="143373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CDFB9E4-8FAA-A840-8BF1-E5FEC85701CF}"/>
              </a:ext>
            </a:extLst>
          </p:cNvPr>
          <p:cNvSpPr>
            <a:spLocks noGrp="1"/>
          </p:cNvSpPr>
          <p:nvPr>
            <p:ph type="title"/>
          </p:nvPr>
        </p:nvSpPr>
        <p:spPr>
          <a:xfrm>
            <a:off x="4385412" y="448056"/>
            <a:ext cx="7355484" cy="3401568"/>
          </a:xfrm>
        </p:spPr>
        <p:txBody>
          <a:bodyPr vert="horz" lIns="0" tIns="0" rIns="0" bIns="0" rtlCol="0" anchor="b">
            <a:normAutofit/>
          </a:bodyPr>
          <a:lstStyle/>
          <a:p>
            <a:r>
              <a:rPr kumimoji="1" lang="zh-CN" altLang="en-US" sz="6400" i="1" dirty="0"/>
              <a:t>二、相关工作</a:t>
            </a:r>
          </a:p>
        </p:txBody>
      </p:sp>
      <p:cxnSp>
        <p:nvCxnSpPr>
          <p:cNvPr id="14" name="Straight Connector 13">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2E2A2FFC-16B2-F14F-94FA-82957225274F}"/>
              </a:ext>
            </a:extLst>
          </p:cNvPr>
          <p:cNvSpPr>
            <a:spLocks noGrp="1"/>
          </p:cNvSpPr>
          <p:nvPr>
            <p:ph type="sldNum" sz="quarter" idx="4"/>
          </p:nvPr>
        </p:nvSpPr>
        <p:spPr/>
        <p:txBody>
          <a:bodyPr/>
          <a:lstStyle/>
          <a:p>
            <a:fld id="{0D309695-DEC3-40DA-9DF5-330280C9D0E8}" type="slidenum">
              <a:rPr lang="en-US" smtClean="0"/>
              <a:pPr/>
              <a:t>4</a:t>
            </a:fld>
            <a:endParaRPr lang="en-US" dirty="0"/>
          </a:p>
        </p:txBody>
      </p:sp>
    </p:spTree>
    <p:extLst>
      <p:ext uri="{BB962C8B-B14F-4D97-AF65-F5344CB8AC3E}">
        <p14:creationId xmlns:p14="http://schemas.microsoft.com/office/powerpoint/2010/main" val="172480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1409B-B135-A341-A920-82F2D44FC11B}"/>
              </a:ext>
            </a:extLst>
          </p:cNvPr>
          <p:cNvSpPr>
            <a:spLocks noGrp="1"/>
          </p:cNvSpPr>
          <p:nvPr>
            <p:ph type="title"/>
          </p:nvPr>
        </p:nvSpPr>
        <p:spPr>
          <a:xfrm>
            <a:off x="448056" y="388800"/>
            <a:ext cx="11300532" cy="986400"/>
          </a:xfrm>
        </p:spPr>
        <p:txBody>
          <a:bodyPr anchor="b">
            <a:normAutofit/>
          </a:bodyPr>
          <a:lstStyle/>
          <a:p>
            <a:pPr>
              <a:lnSpc>
                <a:spcPct val="90000"/>
              </a:lnSpc>
            </a:pPr>
            <a:r>
              <a:rPr kumimoji="1" lang="en-US" altLang="zh-CN" dirty="0"/>
              <a:t>1.</a:t>
            </a:r>
            <a:r>
              <a:rPr kumimoji="1" lang="zh-CN" altLang="en-US" dirty="0"/>
              <a:t> 操作系统中的调度单位</a:t>
            </a:r>
          </a:p>
        </p:txBody>
      </p:sp>
      <p:pic>
        <p:nvPicPr>
          <p:cNvPr id="5" name="图片 4" descr="图示&#10;&#10;描述已自动生成">
            <a:extLst>
              <a:ext uri="{FF2B5EF4-FFF2-40B4-BE49-F238E27FC236}">
                <a16:creationId xmlns:a16="http://schemas.microsoft.com/office/drawing/2014/main" id="{CC23D8B1-2DC3-7349-A223-0273E4F358F9}"/>
              </a:ext>
            </a:extLst>
          </p:cNvPr>
          <p:cNvPicPr>
            <a:picLocks noChangeAspect="1"/>
          </p:cNvPicPr>
          <p:nvPr/>
        </p:nvPicPr>
        <p:blipFill>
          <a:blip r:embed="rId2"/>
          <a:stretch>
            <a:fillRect/>
          </a:stretch>
        </p:blipFill>
        <p:spPr>
          <a:xfrm>
            <a:off x="561973" y="1648766"/>
            <a:ext cx="4490793" cy="3356868"/>
          </a:xfrm>
          <a:prstGeom prst="rect">
            <a:avLst/>
          </a:prstGeom>
        </p:spPr>
      </p:pic>
      <p:sp>
        <p:nvSpPr>
          <p:cNvPr id="3" name="内容占位符 2">
            <a:extLst>
              <a:ext uri="{FF2B5EF4-FFF2-40B4-BE49-F238E27FC236}">
                <a16:creationId xmlns:a16="http://schemas.microsoft.com/office/drawing/2014/main" id="{166AEE22-EB2F-404D-AADE-E234E395CFE1}"/>
              </a:ext>
            </a:extLst>
          </p:cNvPr>
          <p:cNvSpPr>
            <a:spLocks noGrp="1"/>
          </p:cNvSpPr>
          <p:nvPr>
            <p:ph idx="1"/>
          </p:nvPr>
        </p:nvSpPr>
        <p:spPr>
          <a:xfrm>
            <a:off x="448056" y="5215101"/>
            <a:ext cx="5434900" cy="1642900"/>
          </a:xfrm>
        </p:spPr>
        <p:txBody>
          <a:bodyPr>
            <a:normAutofit fontScale="85000" lnSpcReduction="10000"/>
          </a:bodyPr>
          <a:lstStyle/>
          <a:p>
            <a:r>
              <a:rPr kumimoji="1" lang="zh-CN" altLang="en-US" dirty="0"/>
              <a:t>进程提供页表隔离地址空间；</a:t>
            </a:r>
            <a:endParaRPr kumimoji="1" lang="en-US" altLang="zh-CN" dirty="0"/>
          </a:p>
          <a:p>
            <a:r>
              <a:rPr kumimoji="1" lang="zh-CN" altLang="en-US" dirty="0"/>
              <a:t>每个线程拥有独立的系统栈；</a:t>
            </a:r>
            <a:endParaRPr kumimoji="1" lang="en-US" altLang="zh-CN" dirty="0"/>
          </a:p>
          <a:p>
            <a:r>
              <a:rPr kumimoji="1" lang="zh-CN" altLang="en-US" dirty="0"/>
              <a:t>页表和栈都是系统级资源，所以它们由内核管理</a:t>
            </a:r>
            <a:endParaRPr kumimoji="1" lang="en-US" altLang="zh-CN" dirty="0"/>
          </a:p>
        </p:txBody>
      </p:sp>
      <p:grpSp>
        <p:nvGrpSpPr>
          <p:cNvPr id="6" name="组合 5">
            <a:extLst>
              <a:ext uri="{FF2B5EF4-FFF2-40B4-BE49-F238E27FC236}">
                <a16:creationId xmlns:a16="http://schemas.microsoft.com/office/drawing/2014/main" id="{ED6C5102-25D8-9D4E-8E27-3DC244F1923F}"/>
              </a:ext>
            </a:extLst>
          </p:cNvPr>
          <p:cNvGrpSpPr/>
          <p:nvPr/>
        </p:nvGrpSpPr>
        <p:grpSpPr>
          <a:xfrm>
            <a:off x="6473268" y="1648766"/>
            <a:ext cx="4831870" cy="3089189"/>
            <a:chOff x="261004" y="3138616"/>
            <a:chExt cx="4831870" cy="3089189"/>
          </a:xfrm>
        </p:grpSpPr>
        <p:sp>
          <p:nvSpPr>
            <p:cNvPr id="7" name="矩形 6">
              <a:extLst>
                <a:ext uri="{FF2B5EF4-FFF2-40B4-BE49-F238E27FC236}">
                  <a16:creationId xmlns:a16="http://schemas.microsoft.com/office/drawing/2014/main" id="{15144642-F312-E449-9FC6-983DD8EA5331}"/>
                </a:ext>
              </a:extLst>
            </p:cNvPr>
            <p:cNvSpPr/>
            <p:nvPr/>
          </p:nvSpPr>
          <p:spPr>
            <a:xfrm>
              <a:off x="1692166" y="5087007"/>
              <a:ext cx="3400708" cy="1140798"/>
            </a:xfrm>
            <a:prstGeom prst="rect">
              <a:avLst/>
            </a:prstGeom>
            <a:solidFill>
              <a:schemeClr val="accent1">
                <a:lumMod val="40000"/>
                <a:lumOff val="6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accent1">
                    <a:lumMod val="60000"/>
                    <a:lumOff val="40000"/>
                  </a:schemeClr>
                </a:solidFill>
              </a:endParaRPr>
            </a:p>
          </p:txBody>
        </p:sp>
        <p:sp>
          <p:nvSpPr>
            <p:cNvPr id="8" name="矩形 7">
              <a:extLst>
                <a:ext uri="{FF2B5EF4-FFF2-40B4-BE49-F238E27FC236}">
                  <a16:creationId xmlns:a16="http://schemas.microsoft.com/office/drawing/2014/main" id="{A9FE13B0-FAF4-DE43-A172-DE2E44F37183}"/>
                </a:ext>
              </a:extLst>
            </p:cNvPr>
            <p:cNvSpPr/>
            <p:nvPr/>
          </p:nvSpPr>
          <p:spPr>
            <a:xfrm>
              <a:off x="1692165" y="3138616"/>
              <a:ext cx="3400709" cy="19483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9" name="矩形 8">
              <a:extLst>
                <a:ext uri="{FF2B5EF4-FFF2-40B4-BE49-F238E27FC236}">
                  <a16:creationId xmlns:a16="http://schemas.microsoft.com/office/drawing/2014/main" id="{0D45BCAE-2BF3-EA4C-9DEC-166DA9581A9E}"/>
                </a:ext>
              </a:extLst>
            </p:cNvPr>
            <p:cNvSpPr/>
            <p:nvPr/>
          </p:nvSpPr>
          <p:spPr>
            <a:xfrm>
              <a:off x="1692165" y="4327500"/>
              <a:ext cx="3400709" cy="7595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t>协程调度器</a:t>
              </a:r>
            </a:p>
          </p:txBody>
        </p:sp>
        <p:sp>
          <p:nvSpPr>
            <p:cNvPr id="10" name="文本框 9">
              <a:extLst>
                <a:ext uri="{FF2B5EF4-FFF2-40B4-BE49-F238E27FC236}">
                  <a16:creationId xmlns:a16="http://schemas.microsoft.com/office/drawing/2014/main" id="{8DE050BD-4D80-3345-83EE-C1D10288CB12}"/>
                </a:ext>
              </a:extLst>
            </p:cNvPr>
            <p:cNvSpPr txBox="1"/>
            <p:nvPr/>
          </p:nvSpPr>
          <p:spPr>
            <a:xfrm>
              <a:off x="722669" y="5417348"/>
              <a:ext cx="646331" cy="369332"/>
            </a:xfrm>
            <a:prstGeom prst="rect">
              <a:avLst/>
            </a:prstGeom>
            <a:noFill/>
          </p:spPr>
          <p:txBody>
            <a:bodyPr wrap="none" rtlCol="0">
              <a:spAutoFit/>
            </a:bodyPr>
            <a:lstStyle/>
            <a:p>
              <a:r>
                <a:rPr kumimoji="1" lang="zh-CN" altLang="en-US" dirty="0"/>
                <a:t>内核</a:t>
              </a:r>
            </a:p>
          </p:txBody>
        </p:sp>
        <p:sp>
          <p:nvSpPr>
            <p:cNvPr id="11" name="文本框 10">
              <a:extLst>
                <a:ext uri="{FF2B5EF4-FFF2-40B4-BE49-F238E27FC236}">
                  <a16:creationId xmlns:a16="http://schemas.microsoft.com/office/drawing/2014/main" id="{CE4447E0-4328-2F40-90F2-D4DF045DD453}"/>
                </a:ext>
              </a:extLst>
            </p:cNvPr>
            <p:cNvSpPr txBox="1"/>
            <p:nvPr/>
          </p:nvSpPr>
          <p:spPr>
            <a:xfrm>
              <a:off x="261004" y="4421730"/>
              <a:ext cx="1107996" cy="369332"/>
            </a:xfrm>
            <a:prstGeom prst="rect">
              <a:avLst/>
            </a:prstGeom>
            <a:noFill/>
          </p:spPr>
          <p:txBody>
            <a:bodyPr wrap="none" rtlCol="0">
              <a:spAutoFit/>
            </a:bodyPr>
            <a:lstStyle/>
            <a:p>
              <a:r>
                <a:rPr kumimoji="1" lang="zh-CN" altLang="en-US" dirty="0"/>
                <a:t>应用程序</a:t>
              </a:r>
            </a:p>
          </p:txBody>
        </p:sp>
        <p:grpSp>
          <p:nvGrpSpPr>
            <p:cNvPr id="12" name="组合 11">
              <a:extLst>
                <a:ext uri="{FF2B5EF4-FFF2-40B4-BE49-F238E27FC236}">
                  <a16:creationId xmlns:a16="http://schemas.microsoft.com/office/drawing/2014/main" id="{2169483B-AD83-C845-9EA6-4089BA973A68}"/>
                </a:ext>
              </a:extLst>
            </p:cNvPr>
            <p:cNvGrpSpPr/>
            <p:nvPr/>
          </p:nvGrpSpPr>
          <p:grpSpPr>
            <a:xfrm>
              <a:off x="1841157" y="3326460"/>
              <a:ext cx="1712122" cy="848640"/>
              <a:chOff x="1841157" y="3326460"/>
              <a:chExt cx="1712122" cy="848640"/>
            </a:xfrm>
          </p:grpSpPr>
          <p:grpSp>
            <p:nvGrpSpPr>
              <p:cNvPr id="13" name="组合 12">
                <a:extLst>
                  <a:ext uri="{FF2B5EF4-FFF2-40B4-BE49-F238E27FC236}">
                    <a16:creationId xmlns:a16="http://schemas.microsoft.com/office/drawing/2014/main" id="{7339F035-68B1-1948-8D3E-FC7AF276D6A8}"/>
                  </a:ext>
                </a:extLst>
              </p:cNvPr>
              <p:cNvGrpSpPr/>
              <p:nvPr/>
            </p:nvGrpSpPr>
            <p:grpSpPr>
              <a:xfrm>
                <a:off x="2297009" y="3428655"/>
                <a:ext cx="1256270" cy="589149"/>
                <a:chOff x="6870357" y="3694527"/>
                <a:chExt cx="1256270" cy="589149"/>
              </a:xfrm>
            </p:grpSpPr>
            <p:sp>
              <p:nvSpPr>
                <p:cNvPr id="18" name="矩形 17">
                  <a:extLst>
                    <a:ext uri="{FF2B5EF4-FFF2-40B4-BE49-F238E27FC236}">
                      <a16:creationId xmlns:a16="http://schemas.microsoft.com/office/drawing/2014/main" id="{19E9320A-A3CB-8047-B5F4-A22B8ABDDB32}"/>
                    </a:ext>
                  </a:extLst>
                </p:cNvPr>
                <p:cNvSpPr/>
                <p:nvPr/>
              </p:nvSpPr>
              <p:spPr>
                <a:xfrm>
                  <a:off x="6870357" y="3694527"/>
                  <a:ext cx="951470" cy="284349"/>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93EAD058-0CA7-0E4F-82A2-F762FDFC2727}"/>
                    </a:ext>
                  </a:extLst>
                </p:cNvPr>
                <p:cNvSpPr/>
                <p:nvPr/>
              </p:nvSpPr>
              <p:spPr>
                <a:xfrm>
                  <a:off x="7022757" y="3846927"/>
                  <a:ext cx="951470" cy="284349"/>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60F53FAE-7BEA-6C46-A5DB-7A7B7D7CA970}"/>
                    </a:ext>
                  </a:extLst>
                </p:cNvPr>
                <p:cNvSpPr/>
                <p:nvPr/>
              </p:nvSpPr>
              <p:spPr>
                <a:xfrm>
                  <a:off x="7175157" y="3999327"/>
                  <a:ext cx="951470" cy="284349"/>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状态</a:t>
                  </a:r>
                </a:p>
              </p:txBody>
            </p:sp>
          </p:grpSp>
          <p:grpSp>
            <p:nvGrpSpPr>
              <p:cNvPr id="14" name="组合 13">
                <a:extLst>
                  <a:ext uri="{FF2B5EF4-FFF2-40B4-BE49-F238E27FC236}">
                    <a16:creationId xmlns:a16="http://schemas.microsoft.com/office/drawing/2014/main" id="{0542D1AD-3B1A-6748-BCDC-1681391FFC94}"/>
                  </a:ext>
                </a:extLst>
              </p:cNvPr>
              <p:cNvGrpSpPr/>
              <p:nvPr/>
            </p:nvGrpSpPr>
            <p:grpSpPr>
              <a:xfrm>
                <a:off x="1841157" y="3326460"/>
                <a:ext cx="934995" cy="848640"/>
                <a:chOff x="5943599" y="4247222"/>
                <a:chExt cx="934995" cy="848640"/>
              </a:xfrm>
            </p:grpSpPr>
            <p:sp>
              <p:nvSpPr>
                <p:cNvPr id="15" name="椭圆 14">
                  <a:extLst>
                    <a:ext uri="{FF2B5EF4-FFF2-40B4-BE49-F238E27FC236}">
                      <a16:creationId xmlns:a16="http://schemas.microsoft.com/office/drawing/2014/main" id="{72C751F5-FBF2-3A4A-AAAB-5AA0F8580360}"/>
                    </a:ext>
                  </a:extLst>
                </p:cNvPr>
                <p:cNvSpPr/>
                <p:nvPr/>
              </p:nvSpPr>
              <p:spPr>
                <a:xfrm>
                  <a:off x="5943599" y="4247222"/>
                  <a:ext cx="630195" cy="543840"/>
                </a:xfrm>
                <a:prstGeom prst="ellipse">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a:extLst>
                    <a:ext uri="{FF2B5EF4-FFF2-40B4-BE49-F238E27FC236}">
                      <a16:creationId xmlns:a16="http://schemas.microsoft.com/office/drawing/2014/main" id="{AC79CD20-4C11-964C-9F8F-0AEEEAE43EB8}"/>
                    </a:ext>
                  </a:extLst>
                </p:cNvPr>
                <p:cNvSpPr/>
                <p:nvPr/>
              </p:nvSpPr>
              <p:spPr>
                <a:xfrm>
                  <a:off x="6095999" y="4399622"/>
                  <a:ext cx="630195" cy="543840"/>
                </a:xfrm>
                <a:prstGeom prst="ellipse">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a:extLst>
                    <a:ext uri="{FF2B5EF4-FFF2-40B4-BE49-F238E27FC236}">
                      <a16:creationId xmlns:a16="http://schemas.microsoft.com/office/drawing/2014/main" id="{287FDD75-E672-B347-9734-9CD9F65C318F}"/>
                    </a:ext>
                  </a:extLst>
                </p:cNvPr>
                <p:cNvSpPr/>
                <p:nvPr/>
              </p:nvSpPr>
              <p:spPr>
                <a:xfrm>
                  <a:off x="6248399" y="4552022"/>
                  <a:ext cx="630195" cy="543840"/>
                </a:xfrm>
                <a:prstGeom prst="ellipse">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协程</a:t>
                  </a:r>
                </a:p>
              </p:txBody>
            </p:sp>
          </p:grpSp>
        </p:grpSp>
      </p:grpSp>
      <p:sp>
        <p:nvSpPr>
          <p:cNvPr id="24" name="内容占位符 2">
            <a:extLst>
              <a:ext uri="{FF2B5EF4-FFF2-40B4-BE49-F238E27FC236}">
                <a16:creationId xmlns:a16="http://schemas.microsoft.com/office/drawing/2014/main" id="{30A6C5EC-DA46-9049-B31E-04727B325CE0}"/>
              </a:ext>
            </a:extLst>
          </p:cNvPr>
          <p:cNvSpPr txBox="1">
            <a:spLocks/>
          </p:cNvSpPr>
          <p:nvPr/>
        </p:nvSpPr>
        <p:spPr>
          <a:xfrm>
            <a:off x="6406136" y="5209234"/>
            <a:ext cx="5905270" cy="1568577"/>
          </a:xfrm>
          <a:prstGeom prst="rect">
            <a:avLst/>
          </a:prstGeom>
        </p:spPr>
        <p:txBody>
          <a:bodyPr wrap="square" lIns="109728" tIns="109728" rIns="109728" bIns="91440">
            <a:normAutofit/>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spc="15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spc="15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spc="15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spc="15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spc="15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t>完全由应用程序管理，</a:t>
            </a:r>
            <a:r>
              <a:rPr kumimoji="1" lang="en-US" altLang="zh-CN" dirty="0"/>
              <a:t>create,</a:t>
            </a:r>
            <a:r>
              <a:rPr kumimoji="1" lang="zh-CN" altLang="en-US" dirty="0"/>
              <a:t> </a:t>
            </a:r>
            <a:r>
              <a:rPr kumimoji="1" lang="en-US" altLang="zh-CN" dirty="0"/>
              <a:t>free,</a:t>
            </a:r>
            <a:r>
              <a:rPr kumimoji="1" lang="zh-CN" altLang="en-US" dirty="0"/>
              <a:t> </a:t>
            </a:r>
            <a:r>
              <a:rPr kumimoji="1" lang="en-US" altLang="zh-CN" dirty="0"/>
              <a:t>schedule</a:t>
            </a:r>
            <a:r>
              <a:rPr kumimoji="1" lang="zh-CN" altLang="en-US" dirty="0"/>
              <a:t>不通过内核，开销低；</a:t>
            </a:r>
            <a:endParaRPr kumimoji="1" lang="en-US" altLang="zh-CN" dirty="0"/>
          </a:p>
          <a:p>
            <a:r>
              <a:rPr kumimoji="1" lang="zh-CN" altLang="en-US" dirty="0"/>
              <a:t>不予系统栈一一对应，赋予单线程并发的能力；</a:t>
            </a:r>
            <a:endParaRPr kumimoji="1" lang="en-US" altLang="zh-CN" dirty="0"/>
          </a:p>
        </p:txBody>
      </p:sp>
      <p:sp>
        <p:nvSpPr>
          <p:cNvPr id="4" name="灯片编号占位符 3">
            <a:extLst>
              <a:ext uri="{FF2B5EF4-FFF2-40B4-BE49-F238E27FC236}">
                <a16:creationId xmlns:a16="http://schemas.microsoft.com/office/drawing/2014/main" id="{0A66F3F8-6205-2144-9626-71826C24D06B}"/>
              </a:ext>
            </a:extLst>
          </p:cNvPr>
          <p:cNvSpPr>
            <a:spLocks noGrp="1"/>
          </p:cNvSpPr>
          <p:nvPr>
            <p:ph type="sldNum" sz="quarter" idx="4"/>
          </p:nvPr>
        </p:nvSpPr>
        <p:spPr/>
        <p:txBody>
          <a:bodyPr/>
          <a:lstStyle/>
          <a:p>
            <a:fld id="{0D309695-DEC3-40DA-9DF5-330280C9D0E8}" type="slidenum">
              <a:rPr lang="en-US" smtClean="0"/>
              <a:pPr/>
              <a:t>5</a:t>
            </a:fld>
            <a:endParaRPr lang="en-US" dirty="0"/>
          </a:p>
        </p:txBody>
      </p:sp>
    </p:spTree>
    <p:extLst>
      <p:ext uri="{BB962C8B-B14F-4D97-AF65-F5344CB8AC3E}">
        <p14:creationId xmlns:p14="http://schemas.microsoft.com/office/powerpoint/2010/main" val="301184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9E82F0-5F92-F749-8598-FB7BD7536120}"/>
              </a:ext>
            </a:extLst>
          </p:cNvPr>
          <p:cNvSpPr>
            <a:spLocks noGrp="1"/>
          </p:cNvSpPr>
          <p:nvPr>
            <p:ph idx="1"/>
          </p:nvPr>
        </p:nvSpPr>
        <p:spPr>
          <a:xfrm>
            <a:off x="547776" y="1040312"/>
            <a:ext cx="11096448" cy="1423532"/>
          </a:xfrm>
        </p:spPr>
        <p:txBody>
          <a:bodyPr/>
          <a:lstStyle/>
          <a:p>
            <a:r>
              <a:rPr kumimoji="1" lang="zh-CN" altLang="en-US" sz="1600" dirty="0"/>
              <a:t>线程是由操作系统管理的基本调度单位，</a:t>
            </a:r>
            <a:r>
              <a:rPr kumimoji="1" lang="en-US" altLang="zh-CN" sz="1600" dirty="0"/>
              <a:t>OS</a:t>
            </a:r>
            <a:r>
              <a:rPr kumimoji="1" lang="zh-CN" altLang="en-US" sz="1600" dirty="0"/>
              <a:t>可以根据各种调度策略的需要区分线程的执行顺序，但它拥有重量级系统资源，导致创建，释放，调度，切换的开销较大；</a:t>
            </a:r>
            <a:endParaRPr kumimoji="1" lang="en-US" altLang="zh-CN" sz="1600" dirty="0"/>
          </a:p>
          <a:p>
            <a:r>
              <a:rPr kumimoji="1" lang="zh-CN" altLang="en-US" sz="1600" dirty="0"/>
              <a:t>协程只能作为进程之内的调度单位被管理，各个进程的协程调度的相互独立的，无法被操作系统统一管理；</a:t>
            </a:r>
            <a:endParaRPr kumimoji="1" lang="en-US" altLang="zh-CN" sz="1600" dirty="0"/>
          </a:p>
          <a:p>
            <a:pPr marL="1944" indent="0">
              <a:buNone/>
            </a:pPr>
            <a:endParaRPr kumimoji="1" lang="en-US" altLang="zh-CN" sz="1600" dirty="0"/>
          </a:p>
        </p:txBody>
      </p:sp>
      <p:sp>
        <p:nvSpPr>
          <p:cNvPr id="7" name="标题 6">
            <a:extLst>
              <a:ext uri="{FF2B5EF4-FFF2-40B4-BE49-F238E27FC236}">
                <a16:creationId xmlns:a16="http://schemas.microsoft.com/office/drawing/2014/main" id="{3130D7F5-555C-134A-99EA-2E2C2E4AA6F1}"/>
              </a:ext>
            </a:extLst>
          </p:cNvPr>
          <p:cNvSpPr>
            <a:spLocks noGrp="1"/>
          </p:cNvSpPr>
          <p:nvPr>
            <p:ph type="title"/>
          </p:nvPr>
        </p:nvSpPr>
        <p:spPr>
          <a:xfrm>
            <a:off x="448056" y="388800"/>
            <a:ext cx="11301984" cy="669595"/>
          </a:xfrm>
        </p:spPr>
        <p:txBody>
          <a:bodyPr/>
          <a:lstStyle/>
          <a:p>
            <a:r>
              <a:rPr lang="zh-CN" altLang="en-US" dirty="0"/>
              <a:t>调度单位的研究现状</a:t>
            </a:r>
          </a:p>
        </p:txBody>
      </p:sp>
      <p:grpSp>
        <p:nvGrpSpPr>
          <p:cNvPr id="96" name="组合 95">
            <a:extLst>
              <a:ext uri="{FF2B5EF4-FFF2-40B4-BE49-F238E27FC236}">
                <a16:creationId xmlns:a16="http://schemas.microsoft.com/office/drawing/2014/main" id="{58BE7FF1-BAD9-F246-9EB2-A2122B27352A}"/>
              </a:ext>
            </a:extLst>
          </p:cNvPr>
          <p:cNvGrpSpPr/>
          <p:nvPr/>
        </p:nvGrpSpPr>
        <p:grpSpPr>
          <a:xfrm>
            <a:off x="6909410" y="2943509"/>
            <a:ext cx="4834534" cy="3919166"/>
            <a:chOff x="212006" y="3181210"/>
            <a:chExt cx="4098140" cy="3612766"/>
          </a:xfrm>
        </p:grpSpPr>
        <p:cxnSp>
          <p:nvCxnSpPr>
            <p:cNvPr id="55" name="直线连接符 54">
              <a:extLst>
                <a:ext uri="{FF2B5EF4-FFF2-40B4-BE49-F238E27FC236}">
                  <a16:creationId xmlns:a16="http://schemas.microsoft.com/office/drawing/2014/main" id="{94857CDE-74D8-2C49-A4AE-1EFA8A52AF59}"/>
                </a:ext>
              </a:extLst>
            </p:cNvPr>
            <p:cNvCxnSpPr/>
            <p:nvPr/>
          </p:nvCxnSpPr>
          <p:spPr>
            <a:xfrm>
              <a:off x="212006" y="5608948"/>
              <a:ext cx="4011328" cy="0"/>
            </a:xfrm>
            <a:prstGeom prst="line">
              <a:avLst/>
            </a:prstGeom>
            <a:ln w="25400">
              <a:solidFill>
                <a:schemeClr val="bg1"/>
              </a:solidFill>
            </a:ln>
          </p:spPr>
          <p:style>
            <a:lnRef idx="1">
              <a:schemeClr val="dk1"/>
            </a:lnRef>
            <a:fillRef idx="0">
              <a:schemeClr val="dk1"/>
            </a:fillRef>
            <a:effectRef idx="0">
              <a:schemeClr val="dk1"/>
            </a:effectRef>
            <a:fontRef idx="minor">
              <a:schemeClr val="tx1"/>
            </a:fontRef>
          </p:style>
        </p:cxnSp>
        <p:grpSp>
          <p:nvGrpSpPr>
            <p:cNvPr id="61" name="组合 60">
              <a:extLst>
                <a:ext uri="{FF2B5EF4-FFF2-40B4-BE49-F238E27FC236}">
                  <a16:creationId xmlns:a16="http://schemas.microsoft.com/office/drawing/2014/main" id="{35F4BE74-2DD0-1D4B-9C57-AED2F6E1B792}"/>
                </a:ext>
              </a:extLst>
            </p:cNvPr>
            <p:cNvGrpSpPr/>
            <p:nvPr/>
          </p:nvGrpSpPr>
          <p:grpSpPr>
            <a:xfrm>
              <a:off x="212006" y="3195693"/>
              <a:ext cx="1853938" cy="2018022"/>
              <a:chOff x="212006" y="3195693"/>
              <a:chExt cx="1853938" cy="2018022"/>
            </a:xfrm>
          </p:grpSpPr>
          <p:sp>
            <p:nvSpPr>
              <p:cNvPr id="2" name="圆角矩形 1">
                <a:extLst>
                  <a:ext uri="{FF2B5EF4-FFF2-40B4-BE49-F238E27FC236}">
                    <a16:creationId xmlns:a16="http://schemas.microsoft.com/office/drawing/2014/main" id="{A9F6D12B-9523-5445-A2EF-1A6256C76ECE}"/>
                  </a:ext>
                </a:extLst>
              </p:cNvPr>
              <p:cNvSpPr/>
              <p:nvPr/>
            </p:nvSpPr>
            <p:spPr>
              <a:xfrm>
                <a:off x="212006" y="3195693"/>
                <a:ext cx="1853938" cy="201802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合 5">
                <a:extLst>
                  <a:ext uri="{FF2B5EF4-FFF2-40B4-BE49-F238E27FC236}">
                    <a16:creationId xmlns:a16="http://schemas.microsoft.com/office/drawing/2014/main" id="{0001E8A8-B211-5244-B1AC-C5B210D9666E}"/>
                  </a:ext>
                </a:extLst>
              </p:cNvPr>
              <p:cNvGrpSpPr/>
              <p:nvPr/>
            </p:nvGrpSpPr>
            <p:grpSpPr>
              <a:xfrm>
                <a:off x="281566" y="3327060"/>
                <a:ext cx="1712122" cy="833628"/>
                <a:chOff x="1841157" y="3326460"/>
                <a:chExt cx="1712122" cy="848640"/>
              </a:xfrm>
            </p:grpSpPr>
            <p:grpSp>
              <p:nvGrpSpPr>
                <p:cNvPr id="8" name="组合 7">
                  <a:extLst>
                    <a:ext uri="{FF2B5EF4-FFF2-40B4-BE49-F238E27FC236}">
                      <a16:creationId xmlns:a16="http://schemas.microsoft.com/office/drawing/2014/main" id="{476C2E1C-2DA5-3F4F-AEFB-B6ADB165AAF7}"/>
                    </a:ext>
                  </a:extLst>
                </p:cNvPr>
                <p:cNvGrpSpPr/>
                <p:nvPr/>
              </p:nvGrpSpPr>
              <p:grpSpPr>
                <a:xfrm>
                  <a:off x="2297009" y="3428655"/>
                  <a:ext cx="1256270" cy="589149"/>
                  <a:chOff x="6870357" y="3694527"/>
                  <a:chExt cx="1256270" cy="589149"/>
                </a:xfrm>
              </p:grpSpPr>
              <p:sp>
                <p:nvSpPr>
                  <p:cNvPr id="13" name="矩形 12">
                    <a:extLst>
                      <a:ext uri="{FF2B5EF4-FFF2-40B4-BE49-F238E27FC236}">
                        <a16:creationId xmlns:a16="http://schemas.microsoft.com/office/drawing/2014/main" id="{6565C5E9-B9C8-E94D-B00D-89A0085FEF09}"/>
                      </a:ext>
                    </a:extLst>
                  </p:cNvPr>
                  <p:cNvSpPr/>
                  <p:nvPr/>
                </p:nvSpPr>
                <p:spPr>
                  <a:xfrm>
                    <a:off x="6870357" y="3694527"/>
                    <a:ext cx="951470" cy="284349"/>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D0760C42-6D77-524C-804A-E1768F8FBFBC}"/>
                      </a:ext>
                    </a:extLst>
                  </p:cNvPr>
                  <p:cNvSpPr/>
                  <p:nvPr/>
                </p:nvSpPr>
                <p:spPr>
                  <a:xfrm>
                    <a:off x="7022757" y="3846927"/>
                    <a:ext cx="951470" cy="284349"/>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矩形 14">
                    <a:extLst>
                      <a:ext uri="{FF2B5EF4-FFF2-40B4-BE49-F238E27FC236}">
                        <a16:creationId xmlns:a16="http://schemas.microsoft.com/office/drawing/2014/main" id="{2C3829F0-88A1-C44D-9985-A0789CA8C63A}"/>
                      </a:ext>
                    </a:extLst>
                  </p:cNvPr>
                  <p:cNvSpPr/>
                  <p:nvPr/>
                </p:nvSpPr>
                <p:spPr>
                  <a:xfrm>
                    <a:off x="7175157" y="3999327"/>
                    <a:ext cx="951470" cy="284349"/>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t>状态</a:t>
                    </a:r>
                  </a:p>
                </p:txBody>
              </p:sp>
            </p:grpSp>
            <p:grpSp>
              <p:nvGrpSpPr>
                <p:cNvPr id="9" name="组合 8">
                  <a:extLst>
                    <a:ext uri="{FF2B5EF4-FFF2-40B4-BE49-F238E27FC236}">
                      <a16:creationId xmlns:a16="http://schemas.microsoft.com/office/drawing/2014/main" id="{DC73B5B9-935C-F047-B861-B262A0902305}"/>
                    </a:ext>
                  </a:extLst>
                </p:cNvPr>
                <p:cNvGrpSpPr/>
                <p:nvPr/>
              </p:nvGrpSpPr>
              <p:grpSpPr>
                <a:xfrm>
                  <a:off x="1841157" y="3326460"/>
                  <a:ext cx="934995" cy="848640"/>
                  <a:chOff x="5943599" y="4247222"/>
                  <a:chExt cx="934995" cy="848640"/>
                </a:xfrm>
              </p:grpSpPr>
              <p:sp>
                <p:nvSpPr>
                  <p:cNvPr id="10" name="椭圆 9">
                    <a:extLst>
                      <a:ext uri="{FF2B5EF4-FFF2-40B4-BE49-F238E27FC236}">
                        <a16:creationId xmlns:a16="http://schemas.microsoft.com/office/drawing/2014/main" id="{65EF81DB-4FF2-AA44-ABA8-2B5ACF469842}"/>
                      </a:ext>
                    </a:extLst>
                  </p:cNvPr>
                  <p:cNvSpPr/>
                  <p:nvPr/>
                </p:nvSpPr>
                <p:spPr>
                  <a:xfrm>
                    <a:off x="5943599" y="4247222"/>
                    <a:ext cx="630195" cy="543840"/>
                  </a:xfrm>
                  <a:prstGeom prst="ellipse">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19845470-AE82-1042-AC52-2AF4C5C88CCA}"/>
                      </a:ext>
                    </a:extLst>
                  </p:cNvPr>
                  <p:cNvSpPr/>
                  <p:nvPr/>
                </p:nvSpPr>
                <p:spPr>
                  <a:xfrm>
                    <a:off x="6095999" y="4399622"/>
                    <a:ext cx="630195" cy="543840"/>
                  </a:xfrm>
                  <a:prstGeom prst="ellipse">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9D95BCA3-8C6A-ED44-BD15-39B86F7EBF77}"/>
                      </a:ext>
                    </a:extLst>
                  </p:cNvPr>
                  <p:cNvSpPr/>
                  <p:nvPr/>
                </p:nvSpPr>
                <p:spPr>
                  <a:xfrm>
                    <a:off x="6248399" y="4552022"/>
                    <a:ext cx="630195" cy="543840"/>
                  </a:xfrm>
                  <a:prstGeom prst="ellipse">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t>协程</a:t>
                    </a:r>
                  </a:p>
                </p:txBody>
              </p:sp>
            </p:grpSp>
          </p:grpSp>
          <p:sp>
            <p:nvSpPr>
              <p:cNvPr id="17" name="文本框 16">
                <a:extLst>
                  <a:ext uri="{FF2B5EF4-FFF2-40B4-BE49-F238E27FC236}">
                    <a16:creationId xmlns:a16="http://schemas.microsoft.com/office/drawing/2014/main" id="{2A497341-FD56-844C-97E6-3B4483C75E59}"/>
                  </a:ext>
                </a:extLst>
              </p:cNvPr>
              <p:cNvSpPr txBox="1"/>
              <p:nvPr/>
            </p:nvSpPr>
            <p:spPr>
              <a:xfrm>
                <a:off x="748483" y="4785574"/>
                <a:ext cx="606312" cy="312086"/>
              </a:xfrm>
              <a:prstGeom prst="rect">
                <a:avLst/>
              </a:prstGeom>
              <a:noFill/>
            </p:spPr>
            <p:txBody>
              <a:bodyPr wrap="none" rtlCol="0">
                <a:spAutoFit/>
              </a:bodyPr>
              <a:lstStyle/>
              <a:p>
                <a:r>
                  <a:rPr kumimoji="1" lang="zh-CN" altLang="en-US" sz="1600" dirty="0">
                    <a:solidFill>
                      <a:schemeClr val="bg1"/>
                    </a:solidFill>
                  </a:rPr>
                  <a:t>进程</a:t>
                </a:r>
                <a:r>
                  <a:rPr kumimoji="1" lang="en-US" altLang="zh-CN" sz="1600" dirty="0">
                    <a:solidFill>
                      <a:schemeClr val="bg1"/>
                    </a:solidFill>
                  </a:rPr>
                  <a:t>1</a:t>
                </a:r>
                <a:endParaRPr kumimoji="1" lang="zh-CN" altLang="en-US" sz="1600" dirty="0">
                  <a:solidFill>
                    <a:schemeClr val="bg1"/>
                  </a:solidFill>
                </a:endParaRPr>
              </a:p>
            </p:txBody>
          </p:sp>
          <p:sp>
            <p:nvSpPr>
              <p:cNvPr id="57" name="圆角矩形 56">
                <a:extLst>
                  <a:ext uri="{FF2B5EF4-FFF2-40B4-BE49-F238E27FC236}">
                    <a16:creationId xmlns:a16="http://schemas.microsoft.com/office/drawing/2014/main" id="{ACBCD68C-0430-9F4C-99DC-544716876498}"/>
                  </a:ext>
                </a:extLst>
              </p:cNvPr>
              <p:cNvSpPr/>
              <p:nvPr/>
            </p:nvSpPr>
            <p:spPr>
              <a:xfrm>
                <a:off x="358219" y="4204704"/>
                <a:ext cx="413002" cy="580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t>线程</a:t>
                </a:r>
              </a:p>
            </p:txBody>
          </p:sp>
          <p:sp>
            <p:nvSpPr>
              <p:cNvPr id="58" name="圆角矩形 57">
                <a:extLst>
                  <a:ext uri="{FF2B5EF4-FFF2-40B4-BE49-F238E27FC236}">
                    <a16:creationId xmlns:a16="http://schemas.microsoft.com/office/drawing/2014/main" id="{2C51DD35-7A64-8B40-B93C-13FCDEBAB4EC}"/>
                  </a:ext>
                </a:extLst>
              </p:cNvPr>
              <p:cNvSpPr/>
              <p:nvPr/>
            </p:nvSpPr>
            <p:spPr>
              <a:xfrm>
                <a:off x="901463" y="4204704"/>
                <a:ext cx="413002" cy="580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t>线程</a:t>
                </a:r>
              </a:p>
            </p:txBody>
          </p:sp>
          <p:sp>
            <p:nvSpPr>
              <p:cNvPr id="59" name="圆角矩形 58">
                <a:extLst>
                  <a:ext uri="{FF2B5EF4-FFF2-40B4-BE49-F238E27FC236}">
                    <a16:creationId xmlns:a16="http://schemas.microsoft.com/office/drawing/2014/main" id="{F78E1F1F-427D-8A46-AD23-C6675049BEB0}"/>
                  </a:ext>
                </a:extLst>
              </p:cNvPr>
              <p:cNvSpPr/>
              <p:nvPr/>
            </p:nvSpPr>
            <p:spPr>
              <a:xfrm>
                <a:off x="1444707" y="4205053"/>
                <a:ext cx="413002" cy="580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t>线程</a:t>
                </a:r>
              </a:p>
            </p:txBody>
          </p:sp>
        </p:grpSp>
        <p:grpSp>
          <p:nvGrpSpPr>
            <p:cNvPr id="62" name="组合 61">
              <a:extLst>
                <a:ext uri="{FF2B5EF4-FFF2-40B4-BE49-F238E27FC236}">
                  <a16:creationId xmlns:a16="http://schemas.microsoft.com/office/drawing/2014/main" id="{0C5318C6-5507-744F-B4C8-C03AAFABF73E}"/>
                </a:ext>
              </a:extLst>
            </p:cNvPr>
            <p:cNvGrpSpPr/>
            <p:nvPr/>
          </p:nvGrpSpPr>
          <p:grpSpPr>
            <a:xfrm>
              <a:off x="2456208" y="3181210"/>
              <a:ext cx="1853938" cy="2018022"/>
              <a:chOff x="212006" y="3195693"/>
              <a:chExt cx="1853938" cy="2018022"/>
            </a:xfrm>
          </p:grpSpPr>
          <p:sp>
            <p:nvSpPr>
              <p:cNvPr id="63" name="圆角矩形 62">
                <a:extLst>
                  <a:ext uri="{FF2B5EF4-FFF2-40B4-BE49-F238E27FC236}">
                    <a16:creationId xmlns:a16="http://schemas.microsoft.com/office/drawing/2014/main" id="{BAEFAF3D-7D8B-504F-A87E-45520601CC42}"/>
                  </a:ext>
                </a:extLst>
              </p:cNvPr>
              <p:cNvSpPr/>
              <p:nvPr/>
            </p:nvSpPr>
            <p:spPr>
              <a:xfrm>
                <a:off x="212006" y="3195693"/>
                <a:ext cx="1853938" cy="201802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4" name="组合 63">
                <a:extLst>
                  <a:ext uri="{FF2B5EF4-FFF2-40B4-BE49-F238E27FC236}">
                    <a16:creationId xmlns:a16="http://schemas.microsoft.com/office/drawing/2014/main" id="{F24E0E75-1884-1344-865D-F3FC9872A14B}"/>
                  </a:ext>
                </a:extLst>
              </p:cNvPr>
              <p:cNvGrpSpPr/>
              <p:nvPr/>
            </p:nvGrpSpPr>
            <p:grpSpPr>
              <a:xfrm>
                <a:off x="281566" y="3327060"/>
                <a:ext cx="1712122" cy="833628"/>
                <a:chOff x="1841157" y="3326460"/>
                <a:chExt cx="1712122" cy="848640"/>
              </a:xfrm>
            </p:grpSpPr>
            <p:grpSp>
              <p:nvGrpSpPr>
                <p:cNvPr id="69" name="组合 68">
                  <a:extLst>
                    <a:ext uri="{FF2B5EF4-FFF2-40B4-BE49-F238E27FC236}">
                      <a16:creationId xmlns:a16="http://schemas.microsoft.com/office/drawing/2014/main" id="{9663C4CC-196D-0D4B-A83F-41141A974C9B}"/>
                    </a:ext>
                  </a:extLst>
                </p:cNvPr>
                <p:cNvGrpSpPr/>
                <p:nvPr/>
              </p:nvGrpSpPr>
              <p:grpSpPr>
                <a:xfrm>
                  <a:off x="2297009" y="3428655"/>
                  <a:ext cx="1256270" cy="589149"/>
                  <a:chOff x="6870357" y="3694527"/>
                  <a:chExt cx="1256270" cy="589149"/>
                </a:xfrm>
              </p:grpSpPr>
              <p:sp>
                <p:nvSpPr>
                  <p:cNvPr id="74" name="矩形 73">
                    <a:extLst>
                      <a:ext uri="{FF2B5EF4-FFF2-40B4-BE49-F238E27FC236}">
                        <a16:creationId xmlns:a16="http://schemas.microsoft.com/office/drawing/2014/main" id="{7AEC5D55-9206-C749-8315-0B8A6C1A6BC4}"/>
                      </a:ext>
                    </a:extLst>
                  </p:cNvPr>
                  <p:cNvSpPr/>
                  <p:nvPr/>
                </p:nvSpPr>
                <p:spPr>
                  <a:xfrm>
                    <a:off x="6870357" y="3694527"/>
                    <a:ext cx="951470" cy="284349"/>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矩形 74">
                    <a:extLst>
                      <a:ext uri="{FF2B5EF4-FFF2-40B4-BE49-F238E27FC236}">
                        <a16:creationId xmlns:a16="http://schemas.microsoft.com/office/drawing/2014/main" id="{6796C428-7501-FA41-A09E-195B2BCE64A5}"/>
                      </a:ext>
                    </a:extLst>
                  </p:cNvPr>
                  <p:cNvSpPr/>
                  <p:nvPr/>
                </p:nvSpPr>
                <p:spPr>
                  <a:xfrm>
                    <a:off x="7022757" y="3846927"/>
                    <a:ext cx="951470" cy="284349"/>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6" name="矩形 75">
                    <a:extLst>
                      <a:ext uri="{FF2B5EF4-FFF2-40B4-BE49-F238E27FC236}">
                        <a16:creationId xmlns:a16="http://schemas.microsoft.com/office/drawing/2014/main" id="{93D57A6E-2053-844A-B2AB-FF646C315E29}"/>
                      </a:ext>
                    </a:extLst>
                  </p:cNvPr>
                  <p:cNvSpPr/>
                  <p:nvPr/>
                </p:nvSpPr>
                <p:spPr>
                  <a:xfrm>
                    <a:off x="7175157" y="3999327"/>
                    <a:ext cx="951470" cy="284349"/>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状态</a:t>
                    </a:r>
                  </a:p>
                </p:txBody>
              </p:sp>
            </p:grpSp>
            <p:grpSp>
              <p:nvGrpSpPr>
                <p:cNvPr id="70" name="组合 69">
                  <a:extLst>
                    <a:ext uri="{FF2B5EF4-FFF2-40B4-BE49-F238E27FC236}">
                      <a16:creationId xmlns:a16="http://schemas.microsoft.com/office/drawing/2014/main" id="{DBE95D8B-32F4-4C46-9D64-799D3E8ED70E}"/>
                    </a:ext>
                  </a:extLst>
                </p:cNvPr>
                <p:cNvGrpSpPr/>
                <p:nvPr/>
              </p:nvGrpSpPr>
              <p:grpSpPr>
                <a:xfrm>
                  <a:off x="1841157" y="3326460"/>
                  <a:ext cx="934995" cy="848640"/>
                  <a:chOff x="5943599" y="4247222"/>
                  <a:chExt cx="934995" cy="848640"/>
                </a:xfrm>
              </p:grpSpPr>
              <p:sp>
                <p:nvSpPr>
                  <p:cNvPr id="71" name="椭圆 70">
                    <a:extLst>
                      <a:ext uri="{FF2B5EF4-FFF2-40B4-BE49-F238E27FC236}">
                        <a16:creationId xmlns:a16="http://schemas.microsoft.com/office/drawing/2014/main" id="{2AE33F77-699D-3345-B528-53BD03476042}"/>
                      </a:ext>
                    </a:extLst>
                  </p:cNvPr>
                  <p:cNvSpPr/>
                  <p:nvPr/>
                </p:nvSpPr>
                <p:spPr>
                  <a:xfrm>
                    <a:off x="5943599" y="4247222"/>
                    <a:ext cx="630195" cy="543840"/>
                  </a:xfrm>
                  <a:prstGeom prst="ellipse">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2C590078-7D46-EB46-9591-4CAB1042BC24}"/>
                      </a:ext>
                    </a:extLst>
                  </p:cNvPr>
                  <p:cNvSpPr/>
                  <p:nvPr/>
                </p:nvSpPr>
                <p:spPr>
                  <a:xfrm>
                    <a:off x="6095999" y="4399622"/>
                    <a:ext cx="630195" cy="543840"/>
                  </a:xfrm>
                  <a:prstGeom prst="ellipse">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a:extLst>
                      <a:ext uri="{FF2B5EF4-FFF2-40B4-BE49-F238E27FC236}">
                        <a16:creationId xmlns:a16="http://schemas.microsoft.com/office/drawing/2014/main" id="{472DF451-85D7-9A47-8A30-D2F23D105D64}"/>
                      </a:ext>
                    </a:extLst>
                  </p:cNvPr>
                  <p:cNvSpPr/>
                  <p:nvPr/>
                </p:nvSpPr>
                <p:spPr>
                  <a:xfrm>
                    <a:off x="6248399" y="4552022"/>
                    <a:ext cx="630195" cy="543840"/>
                  </a:xfrm>
                  <a:prstGeom prst="ellipse">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协程</a:t>
                    </a:r>
                  </a:p>
                </p:txBody>
              </p:sp>
            </p:grpSp>
          </p:grpSp>
          <p:sp>
            <p:nvSpPr>
              <p:cNvPr id="65" name="文本框 64">
                <a:extLst>
                  <a:ext uri="{FF2B5EF4-FFF2-40B4-BE49-F238E27FC236}">
                    <a16:creationId xmlns:a16="http://schemas.microsoft.com/office/drawing/2014/main" id="{AEFBC5B3-1026-384C-8B80-3852E2C3DD38}"/>
                  </a:ext>
                </a:extLst>
              </p:cNvPr>
              <p:cNvSpPr txBox="1"/>
              <p:nvPr/>
            </p:nvSpPr>
            <p:spPr>
              <a:xfrm>
                <a:off x="748483" y="4785574"/>
                <a:ext cx="606312" cy="312086"/>
              </a:xfrm>
              <a:prstGeom prst="rect">
                <a:avLst/>
              </a:prstGeom>
              <a:noFill/>
            </p:spPr>
            <p:txBody>
              <a:bodyPr wrap="none" rtlCol="0">
                <a:spAutoFit/>
              </a:bodyPr>
              <a:lstStyle/>
              <a:p>
                <a:r>
                  <a:rPr kumimoji="1" lang="zh-CN" altLang="en-US" sz="1600" dirty="0">
                    <a:solidFill>
                      <a:schemeClr val="bg1"/>
                    </a:solidFill>
                  </a:rPr>
                  <a:t>进程</a:t>
                </a:r>
                <a:r>
                  <a:rPr kumimoji="1" lang="en-US" altLang="zh-CN" sz="1600" dirty="0">
                    <a:solidFill>
                      <a:schemeClr val="bg1"/>
                    </a:solidFill>
                  </a:rPr>
                  <a:t>2</a:t>
                </a:r>
                <a:endParaRPr kumimoji="1" lang="zh-CN" altLang="en-US" sz="1600" dirty="0">
                  <a:solidFill>
                    <a:schemeClr val="bg1"/>
                  </a:solidFill>
                </a:endParaRPr>
              </a:p>
            </p:txBody>
          </p:sp>
          <p:sp>
            <p:nvSpPr>
              <p:cNvPr id="66" name="圆角矩形 65">
                <a:extLst>
                  <a:ext uri="{FF2B5EF4-FFF2-40B4-BE49-F238E27FC236}">
                    <a16:creationId xmlns:a16="http://schemas.microsoft.com/office/drawing/2014/main" id="{0C2B6C18-E54A-2F49-BB58-8136E75712B8}"/>
                  </a:ext>
                </a:extLst>
              </p:cNvPr>
              <p:cNvSpPr/>
              <p:nvPr/>
            </p:nvSpPr>
            <p:spPr>
              <a:xfrm>
                <a:off x="358219" y="4204704"/>
                <a:ext cx="413002" cy="580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t>线程</a:t>
                </a:r>
              </a:p>
            </p:txBody>
          </p:sp>
          <p:sp>
            <p:nvSpPr>
              <p:cNvPr id="67" name="圆角矩形 66">
                <a:extLst>
                  <a:ext uri="{FF2B5EF4-FFF2-40B4-BE49-F238E27FC236}">
                    <a16:creationId xmlns:a16="http://schemas.microsoft.com/office/drawing/2014/main" id="{F519E4B4-BB21-D240-9DE5-75B2EA5B9F11}"/>
                  </a:ext>
                </a:extLst>
              </p:cNvPr>
              <p:cNvSpPr/>
              <p:nvPr/>
            </p:nvSpPr>
            <p:spPr>
              <a:xfrm>
                <a:off x="901463" y="4204704"/>
                <a:ext cx="413002" cy="580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t>线程</a:t>
                </a:r>
              </a:p>
            </p:txBody>
          </p:sp>
          <p:sp>
            <p:nvSpPr>
              <p:cNvPr id="68" name="圆角矩形 67">
                <a:extLst>
                  <a:ext uri="{FF2B5EF4-FFF2-40B4-BE49-F238E27FC236}">
                    <a16:creationId xmlns:a16="http://schemas.microsoft.com/office/drawing/2014/main" id="{57430B76-7C6A-0346-B33C-A9F6B03AF634}"/>
                  </a:ext>
                </a:extLst>
              </p:cNvPr>
              <p:cNvSpPr/>
              <p:nvPr/>
            </p:nvSpPr>
            <p:spPr>
              <a:xfrm>
                <a:off x="1444707" y="4205053"/>
                <a:ext cx="413002" cy="580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t>线程</a:t>
                </a:r>
              </a:p>
            </p:txBody>
          </p:sp>
        </p:grpSp>
        <p:grpSp>
          <p:nvGrpSpPr>
            <p:cNvPr id="77" name="组合 76">
              <a:extLst>
                <a:ext uri="{FF2B5EF4-FFF2-40B4-BE49-F238E27FC236}">
                  <a16:creationId xmlns:a16="http://schemas.microsoft.com/office/drawing/2014/main" id="{F68876B9-8EA0-F94B-84DF-F250A501CF6F}"/>
                </a:ext>
              </a:extLst>
            </p:cNvPr>
            <p:cNvGrpSpPr/>
            <p:nvPr/>
          </p:nvGrpSpPr>
          <p:grpSpPr>
            <a:xfrm>
              <a:off x="732988" y="5745199"/>
              <a:ext cx="3450703" cy="1048777"/>
              <a:chOff x="1838776" y="5648563"/>
              <a:chExt cx="5166928" cy="2259849"/>
            </a:xfrm>
          </p:grpSpPr>
          <p:grpSp>
            <p:nvGrpSpPr>
              <p:cNvPr id="78" name="组合 77">
                <a:extLst>
                  <a:ext uri="{FF2B5EF4-FFF2-40B4-BE49-F238E27FC236}">
                    <a16:creationId xmlns:a16="http://schemas.microsoft.com/office/drawing/2014/main" id="{A53CE769-F9A4-854B-BF70-D837E69EF863}"/>
                  </a:ext>
                </a:extLst>
              </p:cNvPr>
              <p:cNvGrpSpPr/>
              <p:nvPr/>
            </p:nvGrpSpPr>
            <p:grpSpPr>
              <a:xfrm>
                <a:off x="2338383" y="5648563"/>
                <a:ext cx="1085754" cy="880108"/>
                <a:chOff x="2409565" y="4917989"/>
                <a:chExt cx="1085754" cy="880108"/>
              </a:xfrm>
            </p:grpSpPr>
            <p:grpSp>
              <p:nvGrpSpPr>
                <p:cNvPr id="87" name="组合 86">
                  <a:extLst>
                    <a:ext uri="{FF2B5EF4-FFF2-40B4-BE49-F238E27FC236}">
                      <a16:creationId xmlns:a16="http://schemas.microsoft.com/office/drawing/2014/main" id="{092B59DC-B05A-244A-AEBA-B247A34D9DFF}"/>
                    </a:ext>
                  </a:extLst>
                </p:cNvPr>
                <p:cNvGrpSpPr/>
                <p:nvPr/>
              </p:nvGrpSpPr>
              <p:grpSpPr>
                <a:xfrm>
                  <a:off x="2409567" y="4917989"/>
                  <a:ext cx="1085752" cy="440054"/>
                  <a:chOff x="2409567" y="4917989"/>
                  <a:chExt cx="1085752" cy="440054"/>
                </a:xfrm>
              </p:grpSpPr>
              <p:sp>
                <p:nvSpPr>
                  <p:cNvPr id="92" name="矩形 91">
                    <a:extLst>
                      <a:ext uri="{FF2B5EF4-FFF2-40B4-BE49-F238E27FC236}">
                        <a16:creationId xmlns:a16="http://schemas.microsoft.com/office/drawing/2014/main" id="{30D330B0-95A4-5249-9D8B-0762A39659F4}"/>
                      </a:ext>
                    </a:extLst>
                  </p:cNvPr>
                  <p:cNvSpPr/>
                  <p:nvPr/>
                </p:nvSpPr>
                <p:spPr>
                  <a:xfrm>
                    <a:off x="2409568" y="4917989"/>
                    <a:ext cx="1085751" cy="1482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3" name="矩形 92">
                    <a:extLst>
                      <a:ext uri="{FF2B5EF4-FFF2-40B4-BE49-F238E27FC236}">
                        <a16:creationId xmlns:a16="http://schemas.microsoft.com/office/drawing/2014/main" id="{086659EF-7D35-7D43-AE14-2D6718007E99}"/>
                      </a:ext>
                    </a:extLst>
                  </p:cNvPr>
                  <p:cNvSpPr/>
                  <p:nvPr/>
                </p:nvSpPr>
                <p:spPr>
                  <a:xfrm>
                    <a:off x="2409567" y="5061469"/>
                    <a:ext cx="1085751" cy="1482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4" name="矩形 93">
                    <a:extLst>
                      <a:ext uri="{FF2B5EF4-FFF2-40B4-BE49-F238E27FC236}">
                        <a16:creationId xmlns:a16="http://schemas.microsoft.com/office/drawing/2014/main" id="{73D7B623-0F67-6B40-AF1A-56E65D8D0603}"/>
                      </a:ext>
                    </a:extLst>
                  </p:cNvPr>
                  <p:cNvSpPr/>
                  <p:nvPr/>
                </p:nvSpPr>
                <p:spPr>
                  <a:xfrm>
                    <a:off x="2409567" y="5209756"/>
                    <a:ext cx="1085751" cy="1482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grpSp>
              <p:nvGrpSpPr>
                <p:cNvPr id="88" name="组合 87">
                  <a:extLst>
                    <a:ext uri="{FF2B5EF4-FFF2-40B4-BE49-F238E27FC236}">
                      <a16:creationId xmlns:a16="http://schemas.microsoft.com/office/drawing/2014/main" id="{37F5807D-C757-D940-9C88-A57E538904CB}"/>
                    </a:ext>
                  </a:extLst>
                </p:cNvPr>
                <p:cNvGrpSpPr/>
                <p:nvPr/>
              </p:nvGrpSpPr>
              <p:grpSpPr>
                <a:xfrm>
                  <a:off x="2409565" y="5358043"/>
                  <a:ext cx="1085752" cy="440054"/>
                  <a:chOff x="2409567" y="4917989"/>
                  <a:chExt cx="1085752" cy="440054"/>
                </a:xfrm>
              </p:grpSpPr>
              <p:sp>
                <p:nvSpPr>
                  <p:cNvPr id="89" name="矩形 88">
                    <a:extLst>
                      <a:ext uri="{FF2B5EF4-FFF2-40B4-BE49-F238E27FC236}">
                        <a16:creationId xmlns:a16="http://schemas.microsoft.com/office/drawing/2014/main" id="{4B826436-22D1-7943-9B80-CA021F21F340}"/>
                      </a:ext>
                    </a:extLst>
                  </p:cNvPr>
                  <p:cNvSpPr/>
                  <p:nvPr/>
                </p:nvSpPr>
                <p:spPr>
                  <a:xfrm>
                    <a:off x="2409568" y="4917989"/>
                    <a:ext cx="1085751" cy="1482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0" name="矩形 89">
                    <a:extLst>
                      <a:ext uri="{FF2B5EF4-FFF2-40B4-BE49-F238E27FC236}">
                        <a16:creationId xmlns:a16="http://schemas.microsoft.com/office/drawing/2014/main" id="{70E1F97E-83DC-694C-85BB-4A163F4ABBF7}"/>
                      </a:ext>
                    </a:extLst>
                  </p:cNvPr>
                  <p:cNvSpPr/>
                  <p:nvPr/>
                </p:nvSpPr>
                <p:spPr>
                  <a:xfrm>
                    <a:off x="2409567" y="5061469"/>
                    <a:ext cx="1085751" cy="1482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1" name="矩形 90">
                    <a:extLst>
                      <a:ext uri="{FF2B5EF4-FFF2-40B4-BE49-F238E27FC236}">
                        <a16:creationId xmlns:a16="http://schemas.microsoft.com/office/drawing/2014/main" id="{7C40A978-C49A-AE45-8D25-A1C26509196D}"/>
                      </a:ext>
                    </a:extLst>
                  </p:cNvPr>
                  <p:cNvSpPr/>
                  <p:nvPr/>
                </p:nvSpPr>
                <p:spPr>
                  <a:xfrm>
                    <a:off x="2409567" y="5209756"/>
                    <a:ext cx="1085751" cy="1482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grpSp>
          <p:sp>
            <p:nvSpPr>
              <p:cNvPr id="79" name="文本框 78">
                <a:extLst>
                  <a:ext uri="{FF2B5EF4-FFF2-40B4-BE49-F238E27FC236}">
                    <a16:creationId xmlns:a16="http://schemas.microsoft.com/office/drawing/2014/main" id="{A07FD2FC-279D-2D4B-BE1C-CC06CFDEA279}"/>
                  </a:ext>
                </a:extLst>
              </p:cNvPr>
              <p:cNvSpPr txBox="1"/>
              <p:nvPr/>
            </p:nvSpPr>
            <p:spPr>
              <a:xfrm>
                <a:off x="1838776" y="7235946"/>
                <a:ext cx="1536573" cy="672466"/>
              </a:xfrm>
              <a:prstGeom prst="rect">
                <a:avLst/>
              </a:prstGeom>
              <a:noFill/>
            </p:spPr>
            <p:txBody>
              <a:bodyPr wrap="none" rtlCol="0">
                <a:spAutoFit/>
              </a:bodyPr>
              <a:lstStyle/>
              <a:p>
                <a:r>
                  <a:rPr kumimoji="1" lang="zh-CN" altLang="en-US" sz="1600" dirty="0">
                    <a:solidFill>
                      <a:schemeClr val="bg1"/>
                    </a:solidFill>
                  </a:rPr>
                  <a:t>线程控制块</a:t>
                </a:r>
              </a:p>
            </p:txBody>
          </p:sp>
          <p:grpSp>
            <p:nvGrpSpPr>
              <p:cNvPr id="80" name="组合 79">
                <a:extLst>
                  <a:ext uri="{FF2B5EF4-FFF2-40B4-BE49-F238E27FC236}">
                    <a16:creationId xmlns:a16="http://schemas.microsoft.com/office/drawing/2014/main" id="{9AF227CF-D0A5-3341-994B-598790591E50}"/>
                  </a:ext>
                </a:extLst>
              </p:cNvPr>
              <p:cNvGrpSpPr/>
              <p:nvPr/>
            </p:nvGrpSpPr>
            <p:grpSpPr>
              <a:xfrm>
                <a:off x="4485503" y="5722706"/>
                <a:ext cx="1099996" cy="727034"/>
                <a:chOff x="4485503" y="4651937"/>
                <a:chExt cx="1099996" cy="727034"/>
              </a:xfrm>
            </p:grpSpPr>
            <p:sp>
              <p:nvSpPr>
                <p:cNvPr id="85" name="流程 84">
                  <a:extLst>
                    <a:ext uri="{FF2B5EF4-FFF2-40B4-BE49-F238E27FC236}">
                      <a16:creationId xmlns:a16="http://schemas.microsoft.com/office/drawing/2014/main" id="{F4A52138-60DC-C84C-906E-73D8BEC762F3}"/>
                    </a:ext>
                  </a:extLst>
                </p:cNvPr>
                <p:cNvSpPr/>
                <p:nvPr/>
              </p:nvSpPr>
              <p:spPr>
                <a:xfrm>
                  <a:off x="4485503" y="4651937"/>
                  <a:ext cx="1099996" cy="365911"/>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solidFill>
                      <a:schemeClr val="bg1"/>
                    </a:solidFill>
                  </a:endParaRPr>
                </a:p>
              </p:txBody>
            </p:sp>
            <p:sp>
              <p:nvSpPr>
                <p:cNvPr id="86" name="流程 85">
                  <a:extLst>
                    <a:ext uri="{FF2B5EF4-FFF2-40B4-BE49-F238E27FC236}">
                      <a16:creationId xmlns:a16="http://schemas.microsoft.com/office/drawing/2014/main" id="{FBBE4163-E497-E14F-8C2F-8A97B0335A6C}"/>
                    </a:ext>
                  </a:extLst>
                </p:cNvPr>
                <p:cNvSpPr/>
                <p:nvPr/>
              </p:nvSpPr>
              <p:spPr>
                <a:xfrm>
                  <a:off x="4485503" y="5013060"/>
                  <a:ext cx="1099996" cy="365911"/>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cxnSp>
            <p:nvCxnSpPr>
              <p:cNvPr id="81" name="直线连接符 80">
                <a:extLst>
                  <a:ext uri="{FF2B5EF4-FFF2-40B4-BE49-F238E27FC236}">
                    <a16:creationId xmlns:a16="http://schemas.microsoft.com/office/drawing/2014/main" id="{954ACBDA-8D0B-694C-B20E-DC0B7B53B5DB}"/>
                  </a:ext>
                </a:extLst>
              </p:cNvPr>
              <p:cNvCxnSpPr>
                <a:endCxn id="86" idx="1"/>
              </p:cNvCxnSpPr>
              <p:nvPr/>
            </p:nvCxnSpPr>
            <p:spPr>
              <a:xfrm flipV="1">
                <a:off x="3424132" y="6266786"/>
                <a:ext cx="1061373" cy="1135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线箭头连接符 81">
                <a:extLst>
                  <a:ext uri="{FF2B5EF4-FFF2-40B4-BE49-F238E27FC236}">
                    <a16:creationId xmlns:a16="http://schemas.microsoft.com/office/drawing/2014/main" id="{2283D15A-7FFE-0843-8FDB-0F8C7CB209E9}"/>
                  </a:ext>
                </a:extLst>
              </p:cNvPr>
              <p:cNvCxnSpPr>
                <a:stCxn id="79" idx="0"/>
              </p:cNvCxnSpPr>
              <p:nvPr/>
            </p:nvCxnSpPr>
            <p:spPr>
              <a:xfrm flipV="1">
                <a:off x="2607063" y="6648477"/>
                <a:ext cx="123788" cy="587469"/>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7DFA1B36-5C44-B341-97A0-B28DF33625E1}"/>
                  </a:ext>
                </a:extLst>
              </p:cNvPr>
              <p:cNvSpPr txBox="1"/>
              <p:nvPr/>
            </p:nvSpPr>
            <p:spPr>
              <a:xfrm>
                <a:off x="5469131" y="7235946"/>
                <a:ext cx="1536573" cy="672466"/>
              </a:xfrm>
              <a:prstGeom prst="rect">
                <a:avLst/>
              </a:prstGeom>
              <a:noFill/>
            </p:spPr>
            <p:txBody>
              <a:bodyPr wrap="none" rtlCol="0">
                <a:spAutoFit/>
              </a:bodyPr>
              <a:lstStyle/>
              <a:p>
                <a:r>
                  <a:rPr kumimoji="1" lang="zh-CN" altLang="en-US" sz="1600" dirty="0">
                    <a:solidFill>
                      <a:schemeClr val="bg1"/>
                    </a:solidFill>
                  </a:rPr>
                  <a:t>进程控制块</a:t>
                </a:r>
              </a:p>
            </p:txBody>
          </p:sp>
          <p:cxnSp>
            <p:nvCxnSpPr>
              <p:cNvPr id="84" name="直线箭头连接符 83">
                <a:extLst>
                  <a:ext uri="{FF2B5EF4-FFF2-40B4-BE49-F238E27FC236}">
                    <a16:creationId xmlns:a16="http://schemas.microsoft.com/office/drawing/2014/main" id="{5155F21E-2708-4C45-9E67-6384E23A32EC}"/>
                  </a:ext>
                </a:extLst>
              </p:cNvPr>
              <p:cNvCxnSpPr>
                <a:cxnSpLocks/>
                <a:stCxn id="83" idx="0"/>
              </p:cNvCxnSpPr>
              <p:nvPr/>
            </p:nvCxnSpPr>
            <p:spPr>
              <a:xfrm flipH="1" flipV="1">
                <a:off x="5360970" y="6474355"/>
                <a:ext cx="876448" cy="761591"/>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98" name="表格 98">
            <a:extLst>
              <a:ext uri="{FF2B5EF4-FFF2-40B4-BE49-F238E27FC236}">
                <a16:creationId xmlns:a16="http://schemas.microsoft.com/office/drawing/2014/main" id="{AEF5BA36-50EB-CC43-BF2D-54B0B585F0B6}"/>
              </a:ext>
            </a:extLst>
          </p:cNvPr>
          <p:cNvGraphicFramePr>
            <a:graphicFrameLocks noGrp="1"/>
          </p:cNvGraphicFramePr>
          <p:nvPr>
            <p:extLst>
              <p:ext uri="{D42A27DB-BD31-4B8C-83A1-F6EECF244321}">
                <p14:modId xmlns:p14="http://schemas.microsoft.com/office/powerpoint/2010/main" val="3071859538"/>
              </p:ext>
            </p:extLst>
          </p:nvPr>
        </p:nvGraphicFramePr>
        <p:xfrm>
          <a:off x="764807" y="2547241"/>
          <a:ext cx="4123755" cy="1598362"/>
        </p:xfrm>
        <a:graphic>
          <a:graphicData uri="http://schemas.openxmlformats.org/drawingml/2006/table">
            <a:tbl>
              <a:tblPr firstRow="1" bandRow="1">
                <a:tableStyleId>{74C1A8A3-306A-4EB7-A6B1-4F7E0EB9C5D6}</a:tableStyleId>
              </a:tblPr>
              <a:tblGrid>
                <a:gridCol w="937416">
                  <a:extLst>
                    <a:ext uri="{9D8B030D-6E8A-4147-A177-3AD203B41FA5}">
                      <a16:colId xmlns:a16="http://schemas.microsoft.com/office/drawing/2014/main" val="1499875896"/>
                    </a:ext>
                  </a:extLst>
                </a:gridCol>
                <a:gridCol w="3186339">
                  <a:extLst>
                    <a:ext uri="{9D8B030D-6E8A-4147-A177-3AD203B41FA5}">
                      <a16:colId xmlns:a16="http://schemas.microsoft.com/office/drawing/2014/main" val="1178663995"/>
                    </a:ext>
                  </a:extLst>
                </a:gridCol>
              </a:tblGrid>
              <a:tr h="396310">
                <a:tc>
                  <a:txBody>
                    <a:bodyPr/>
                    <a:lstStyle/>
                    <a:p>
                      <a:r>
                        <a:rPr lang="zh-CN" altLang="en-US" sz="1400" dirty="0"/>
                        <a:t>调度单位</a:t>
                      </a:r>
                    </a:p>
                  </a:txBody>
                  <a:tcPr/>
                </a:tc>
                <a:tc>
                  <a:txBody>
                    <a:bodyPr/>
                    <a:lstStyle/>
                    <a:p>
                      <a:r>
                        <a:rPr lang="zh-CN" altLang="en-US" sz="1400" dirty="0"/>
                        <a:t>切换开销</a:t>
                      </a:r>
                    </a:p>
                  </a:txBody>
                  <a:tcPr/>
                </a:tc>
                <a:extLst>
                  <a:ext uri="{0D108BD9-81ED-4DB2-BD59-A6C34878D82A}">
                    <a16:rowId xmlns:a16="http://schemas.microsoft.com/office/drawing/2014/main" val="1849708256"/>
                  </a:ext>
                </a:extLst>
              </a:tr>
              <a:tr h="396310">
                <a:tc>
                  <a:txBody>
                    <a:bodyPr/>
                    <a:lstStyle/>
                    <a:p>
                      <a:r>
                        <a:rPr lang="zh-CN" altLang="en-US" sz="1400" dirty="0"/>
                        <a:t>进程</a:t>
                      </a:r>
                    </a:p>
                  </a:txBody>
                  <a:tcPr/>
                </a:tc>
                <a:tc>
                  <a:txBody>
                    <a:bodyPr/>
                    <a:lstStyle/>
                    <a:p>
                      <a:r>
                        <a:rPr lang="zh-CN" altLang="en-US" sz="1400" dirty="0"/>
                        <a:t>切换页表，导致</a:t>
                      </a:r>
                      <a:r>
                        <a:rPr lang="en-US" altLang="zh-CN" sz="1400" dirty="0"/>
                        <a:t>cache</a:t>
                      </a:r>
                      <a:r>
                        <a:rPr lang="zh-CN" altLang="en-US" sz="1400" dirty="0"/>
                        <a:t>完全失效</a:t>
                      </a:r>
                    </a:p>
                  </a:txBody>
                  <a:tcPr/>
                </a:tc>
                <a:extLst>
                  <a:ext uri="{0D108BD9-81ED-4DB2-BD59-A6C34878D82A}">
                    <a16:rowId xmlns:a16="http://schemas.microsoft.com/office/drawing/2014/main" val="1070878683"/>
                  </a:ext>
                </a:extLst>
              </a:tr>
              <a:tr h="409432">
                <a:tc>
                  <a:txBody>
                    <a:bodyPr/>
                    <a:lstStyle/>
                    <a:p>
                      <a:r>
                        <a:rPr lang="zh-CN" altLang="en-US" sz="1400" dirty="0"/>
                        <a:t>线程</a:t>
                      </a:r>
                    </a:p>
                  </a:txBody>
                  <a:tcPr/>
                </a:tc>
                <a:tc>
                  <a:txBody>
                    <a:bodyPr/>
                    <a:lstStyle/>
                    <a:p>
                      <a:r>
                        <a:rPr lang="zh-CN" altLang="en-US" sz="1400" dirty="0"/>
                        <a:t>切换栈与上下文，需要刷新寄存器值</a:t>
                      </a:r>
                      <a:endParaRPr lang="en-US" altLang="zh-CN" sz="1400" dirty="0"/>
                    </a:p>
                  </a:txBody>
                  <a:tcPr/>
                </a:tc>
                <a:extLst>
                  <a:ext uri="{0D108BD9-81ED-4DB2-BD59-A6C34878D82A}">
                    <a16:rowId xmlns:a16="http://schemas.microsoft.com/office/drawing/2014/main" val="2624109768"/>
                  </a:ext>
                </a:extLst>
              </a:tr>
              <a:tr h="396310">
                <a:tc>
                  <a:txBody>
                    <a:bodyPr/>
                    <a:lstStyle/>
                    <a:p>
                      <a:r>
                        <a:rPr lang="zh-CN" altLang="en-US" sz="1400" dirty="0"/>
                        <a:t>协程</a:t>
                      </a:r>
                    </a:p>
                  </a:txBody>
                  <a:tcPr/>
                </a:tc>
                <a:tc>
                  <a:txBody>
                    <a:bodyPr/>
                    <a:lstStyle/>
                    <a:p>
                      <a:r>
                        <a:rPr lang="zh-CN" altLang="en-US" sz="1400" dirty="0"/>
                        <a:t>近似于函数切换</a:t>
                      </a:r>
                      <a:endParaRPr lang="en-US" altLang="zh-CN" sz="1400" dirty="0"/>
                    </a:p>
                  </a:txBody>
                  <a:tcPr/>
                </a:tc>
                <a:extLst>
                  <a:ext uri="{0D108BD9-81ED-4DB2-BD59-A6C34878D82A}">
                    <a16:rowId xmlns:a16="http://schemas.microsoft.com/office/drawing/2014/main" val="1353608980"/>
                  </a:ext>
                </a:extLst>
              </a:tr>
            </a:tbl>
          </a:graphicData>
        </a:graphic>
      </p:graphicFrame>
      <p:sp>
        <p:nvSpPr>
          <p:cNvPr id="95" name="内容占位符 2">
            <a:extLst>
              <a:ext uri="{FF2B5EF4-FFF2-40B4-BE49-F238E27FC236}">
                <a16:creationId xmlns:a16="http://schemas.microsoft.com/office/drawing/2014/main" id="{8F46372B-C008-DE40-B2C2-44DAD17195A3}"/>
              </a:ext>
            </a:extLst>
          </p:cNvPr>
          <p:cNvSpPr txBox="1">
            <a:spLocks/>
          </p:cNvSpPr>
          <p:nvPr/>
        </p:nvSpPr>
        <p:spPr>
          <a:xfrm>
            <a:off x="547776" y="4313222"/>
            <a:ext cx="5434900" cy="2285541"/>
          </a:xfrm>
          <a:prstGeom prst="rect">
            <a:avLst/>
          </a:prstGeom>
        </p:spPr>
        <p:txBody>
          <a:bodyPr wrap="square" lIns="109728" tIns="109728" rIns="109728" bIns="91440">
            <a:normAutofit fontScale="85000" lnSpcReduction="20000"/>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spc="15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spc="15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spc="15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spc="15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spc="15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4" indent="0">
              <a:buNone/>
            </a:pPr>
            <a:r>
              <a:rPr kumimoji="1" lang="zh-CN" altLang="en-US" dirty="0"/>
              <a:t>对于操作系统：重量级调度单位进程和线程；</a:t>
            </a:r>
            <a:endParaRPr kumimoji="1" lang="en-US" altLang="zh-CN" dirty="0"/>
          </a:p>
          <a:p>
            <a:pPr marL="1944" indent="0">
              <a:buNone/>
            </a:pPr>
            <a:r>
              <a:rPr kumimoji="1" lang="zh-CN" altLang="en-US" dirty="0"/>
              <a:t>对于应用程序：轻量级调度单位协程；</a:t>
            </a:r>
            <a:endParaRPr kumimoji="1" lang="en-US" altLang="zh-CN" dirty="0"/>
          </a:p>
          <a:p>
            <a:pPr marL="1944" indent="0">
              <a:buNone/>
            </a:pPr>
            <a:r>
              <a:rPr kumimoji="1" lang="zh-CN" altLang="en-US" dirty="0">
                <a:solidFill>
                  <a:srgbClr val="FF0000"/>
                </a:solidFill>
              </a:rPr>
              <a:t>目前的研究局限：缺乏轻量级的系统级基本调度单位！</a:t>
            </a:r>
            <a:endParaRPr kumimoji="1" lang="en-US" altLang="zh-CN" dirty="0">
              <a:solidFill>
                <a:srgbClr val="FF0000"/>
              </a:solidFill>
            </a:endParaRPr>
          </a:p>
          <a:p>
            <a:pPr marL="1944" indent="0">
              <a:buNone/>
            </a:pPr>
            <a:r>
              <a:rPr kumimoji="1" lang="zh-CN" altLang="en-US" sz="1800" b="1" dirty="0"/>
              <a:t>从性能优化的角度出发，在高并发环境下有必要从一个全局的视角去进行计算资源的分配，但目前主流的协程方案无法做到这一点；</a:t>
            </a:r>
            <a:endParaRPr kumimoji="1" lang="en-US" altLang="zh-CN" sz="1800" b="1" dirty="0"/>
          </a:p>
          <a:p>
            <a:pPr marL="1944" indent="0">
              <a:buNone/>
            </a:pPr>
            <a:endParaRPr kumimoji="1" lang="en-US" altLang="zh-CN" dirty="0">
              <a:solidFill>
                <a:srgbClr val="FF0000"/>
              </a:solidFill>
            </a:endParaRPr>
          </a:p>
        </p:txBody>
      </p:sp>
      <p:sp>
        <p:nvSpPr>
          <p:cNvPr id="4" name="灯片编号占位符 3">
            <a:extLst>
              <a:ext uri="{FF2B5EF4-FFF2-40B4-BE49-F238E27FC236}">
                <a16:creationId xmlns:a16="http://schemas.microsoft.com/office/drawing/2014/main" id="{3AB8DB93-85BF-EB40-B8EC-60C74348E235}"/>
              </a:ext>
            </a:extLst>
          </p:cNvPr>
          <p:cNvSpPr>
            <a:spLocks noGrp="1"/>
          </p:cNvSpPr>
          <p:nvPr>
            <p:ph type="sldNum" sz="quarter" idx="4"/>
          </p:nvPr>
        </p:nvSpPr>
        <p:spPr/>
        <p:txBody>
          <a:bodyPr/>
          <a:lstStyle/>
          <a:p>
            <a:fld id="{0D309695-DEC3-40DA-9DF5-330280C9D0E8}" type="slidenum">
              <a:rPr lang="en-US" sz="1600" smtClean="0"/>
              <a:pPr/>
              <a:t>6</a:t>
            </a:fld>
            <a:endParaRPr lang="en-US" sz="1600" dirty="0"/>
          </a:p>
        </p:txBody>
      </p:sp>
      <p:sp>
        <p:nvSpPr>
          <p:cNvPr id="5" name="文本框 4">
            <a:extLst>
              <a:ext uri="{FF2B5EF4-FFF2-40B4-BE49-F238E27FC236}">
                <a16:creationId xmlns:a16="http://schemas.microsoft.com/office/drawing/2014/main" id="{88F197F9-3ADF-E74F-818B-F15AF11120FC}"/>
              </a:ext>
            </a:extLst>
          </p:cNvPr>
          <p:cNvSpPr txBox="1"/>
          <p:nvPr/>
        </p:nvSpPr>
        <p:spPr>
          <a:xfrm>
            <a:off x="6912601" y="5821232"/>
            <a:ext cx="595035" cy="338554"/>
          </a:xfrm>
          <a:prstGeom prst="rect">
            <a:avLst/>
          </a:prstGeom>
          <a:noFill/>
        </p:spPr>
        <p:txBody>
          <a:bodyPr wrap="none" rtlCol="0">
            <a:spAutoFit/>
          </a:bodyPr>
          <a:lstStyle/>
          <a:p>
            <a:r>
              <a:rPr kumimoji="1" lang="zh-CN" altLang="en-US" sz="1600" dirty="0">
                <a:solidFill>
                  <a:schemeClr val="bg1"/>
                </a:solidFill>
              </a:rPr>
              <a:t>内核</a:t>
            </a:r>
          </a:p>
        </p:txBody>
      </p:sp>
    </p:spTree>
    <p:extLst>
      <p:ext uri="{BB962C8B-B14F-4D97-AF65-F5344CB8AC3E}">
        <p14:creationId xmlns:p14="http://schemas.microsoft.com/office/powerpoint/2010/main" val="37495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D86DADD-940E-4CC1-AF60-0D36FB29B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5E99787-AE61-8D4E-9D6A-B397C546063A}"/>
              </a:ext>
            </a:extLst>
          </p:cNvPr>
          <p:cNvSpPr>
            <a:spLocks noGrp="1"/>
          </p:cNvSpPr>
          <p:nvPr>
            <p:ph type="title"/>
          </p:nvPr>
        </p:nvSpPr>
        <p:spPr>
          <a:xfrm>
            <a:off x="448056" y="388800"/>
            <a:ext cx="5432044" cy="860400"/>
          </a:xfrm>
        </p:spPr>
        <p:txBody>
          <a:bodyPr anchor="b">
            <a:normAutofit/>
          </a:bodyPr>
          <a:lstStyle/>
          <a:p>
            <a:r>
              <a:rPr kumimoji="1" lang="en-US" altLang="zh-CN" dirty="0"/>
              <a:t>2.</a:t>
            </a:r>
            <a:r>
              <a:rPr kumimoji="1" lang="zh-CN" altLang="en-US" dirty="0"/>
              <a:t> 内核中的任务调度</a:t>
            </a:r>
          </a:p>
        </p:txBody>
      </p:sp>
      <p:cxnSp>
        <p:nvCxnSpPr>
          <p:cNvPr id="31" name="Straight Connector 30">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823360E3-7924-004E-9AF8-E79635CCD9A1}"/>
              </a:ext>
            </a:extLst>
          </p:cNvPr>
          <p:cNvPicPr>
            <a:picLocks noChangeAspect="1"/>
          </p:cNvPicPr>
          <p:nvPr/>
        </p:nvPicPr>
        <p:blipFill>
          <a:blip r:embed="rId2"/>
          <a:stretch>
            <a:fillRect/>
          </a:stretch>
        </p:blipFill>
        <p:spPr>
          <a:xfrm>
            <a:off x="6235232" y="1735200"/>
            <a:ext cx="5804472" cy="4150057"/>
          </a:xfrm>
          <a:prstGeom prst="rect">
            <a:avLst/>
          </a:prstGeom>
        </p:spPr>
      </p:pic>
      <p:sp>
        <p:nvSpPr>
          <p:cNvPr id="7" name="内容占位符 2">
            <a:extLst>
              <a:ext uri="{FF2B5EF4-FFF2-40B4-BE49-F238E27FC236}">
                <a16:creationId xmlns:a16="http://schemas.microsoft.com/office/drawing/2014/main" id="{39CDD63D-F101-5145-95A5-564083066A99}"/>
              </a:ext>
            </a:extLst>
          </p:cNvPr>
          <p:cNvSpPr txBox="1">
            <a:spLocks/>
          </p:cNvSpPr>
          <p:nvPr/>
        </p:nvSpPr>
        <p:spPr>
          <a:xfrm>
            <a:off x="392325" y="1870199"/>
            <a:ext cx="5690612" cy="4006800"/>
          </a:xfrm>
          <a:prstGeom prst="rect">
            <a:avLst/>
          </a:prstGeom>
        </p:spPr>
        <p:txBody>
          <a:bodyPr wrap="square" lIns="109728" tIns="109728" rIns="109728" bIns="91440">
            <a:normAutofit/>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spc="15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spc="15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spc="15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spc="15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spc="15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1600" dirty="0"/>
              <a:t>OS</a:t>
            </a:r>
            <a:r>
              <a:rPr kumimoji="1" lang="zh-CN" altLang="en-US" sz="1600" dirty="0"/>
              <a:t>内核需要捕获来自用户态的错误，以及处理读写事件，但等待的数据不一定能马上到来，所以读写事件常被封装为独立的任务。</a:t>
            </a:r>
            <a:endParaRPr kumimoji="1" lang="en-US" altLang="zh-CN" sz="1600" dirty="0"/>
          </a:p>
          <a:p>
            <a:r>
              <a:rPr kumimoji="1" lang="en-US" altLang="zh-CN" sz="1600" dirty="0"/>
              <a:t>LXDs</a:t>
            </a:r>
            <a:r>
              <a:rPr kumimoji="1" lang="zh-CN" altLang="en-US" sz="1600" dirty="0"/>
              <a:t>等近年来的工作证明了异步机制对于内核的任务调度有着强大的增益作用。</a:t>
            </a:r>
            <a:endParaRPr kumimoji="1" lang="en-US" altLang="zh-CN" sz="1600" dirty="0"/>
          </a:p>
          <a:p>
            <a:r>
              <a:rPr kumimoji="1" lang="zh-CN" altLang="en-US" sz="1600" dirty="0"/>
              <a:t>需要研究和开发人员手动构建整套异步运行机制。</a:t>
            </a:r>
            <a:endParaRPr kumimoji="1" lang="en-US" altLang="zh-CN" sz="1600" dirty="0"/>
          </a:p>
          <a:p>
            <a:pPr marL="1944" indent="0">
              <a:buNone/>
            </a:pPr>
            <a:endParaRPr kumimoji="1" lang="en-US" altLang="zh-CN" sz="1600" dirty="0">
              <a:solidFill>
                <a:srgbClr val="FF0000"/>
              </a:solidFill>
            </a:endParaRPr>
          </a:p>
          <a:p>
            <a:pPr marL="1944" indent="0">
              <a:buNone/>
            </a:pPr>
            <a:r>
              <a:rPr kumimoji="1" lang="en-US" altLang="zh-CN" sz="1600" dirty="0">
                <a:solidFill>
                  <a:srgbClr val="FF0000"/>
                </a:solidFill>
              </a:rPr>
              <a:t>	</a:t>
            </a:r>
            <a:r>
              <a:rPr kumimoji="1" lang="zh-CN" altLang="en-US" sz="1600" dirty="0">
                <a:solidFill>
                  <a:srgbClr val="FF0000"/>
                </a:solidFill>
              </a:rPr>
              <a:t>目前缺乏通用的内核异步任务接口！</a:t>
            </a:r>
          </a:p>
        </p:txBody>
      </p:sp>
      <p:sp>
        <p:nvSpPr>
          <p:cNvPr id="3" name="灯片编号占位符 2">
            <a:extLst>
              <a:ext uri="{FF2B5EF4-FFF2-40B4-BE49-F238E27FC236}">
                <a16:creationId xmlns:a16="http://schemas.microsoft.com/office/drawing/2014/main" id="{57041C13-93ED-E94A-8AA7-BEC8F21DBCB5}"/>
              </a:ext>
            </a:extLst>
          </p:cNvPr>
          <p:cNvSpPr>
            <a:spLocks noGrp="1"/>
          </p:cNvSpPr>
          <p:nvPr>
            <p:ph type="sldNum" sz="quarter" idx="4"/>
          </p:nvPr>
        </p:nvSpPr>
        <p:spPr/>
        <p:txBody>
          <a:bodyPr/>
          <a:lstStyle/>
          <a:p>
            <a:fld id="{0D309695-DEC3-40DA-9DF5-330280C9D0E8}" type="slidenum">
              <a:rPr lang="en-US" smtClean="0"/>
              <a:pPr/>
              <a:t>7</a:t>
            </a:fld>
            <a:endParaRPr lang="en-US" dirty="0"/>
          </a:p>
        </p:txBody>
      </p:sp>
    </p:spTree>
    <p:extLst>
      <p:ext uri="{BB962C8B-B14F-4D97-AF65-F5344CB8AC3E}">
        <p14:creationId xmlns:p14="http://schemas.microsoft.com/office/powerpoint/2010/main" val="212033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392AC3B-22F6-224D-8001-266B19136A5A}"/>
              </a:ext>
            </a:extLst>
          </p:cNvPr>
          <p:cNvSpPr>
            <a:spLocks noGrp="1"/>
          </p:cNvSpPr>
          <p:nvPr>
            <p:ph type="title"/>
          </p:nvPr>
        </p:nvSpPr>
        <p:spPr>
          <a:xfrm>
            <a:off x="4077730" y="448056"/>
            <a:ext cx="7663166" cy="3401568"/>
          </a:xfrm>
        </p:spPr>
        <p:txBody>
          <a:bodyPr vert="horz" lIns="0" tIns="0" rIns="0" bIns="0" rtlCol="0" anchor="b">
            <a:normAutofit/>
          </a:bodyPr>
          <a:lstStyle/>
          <a:p>
            <a:r>
              <a:rPr kumimoji="1" lang="zh-CN" altLang="en-US" sz="6400" i="1" dirty="0"/>
              <a:t>三、系统设计与实现</a:t>
            </a:r>
          </a:p>
        </p:txBody>
      </p:sp>
      <p:cxnSp>
        <p:nvCxnSpPr>
          <p:cNvPr id="11" name="Straight Connector 10">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CC60B08-1B6A-9841-A81E-D9F4EBE82E51}"/>
              </a:ext>
            </a:extLst>
          </p:cNvPr>
          <p:cNvSpPr>
            <a:spLocks noGrp="1"/>
          </p:cNvSpPr>
          <p:nvPr>
            <p:ph type="sldNum" sz="quarter" idx="4"/>
          </p:nvPr>
        </p:nvSpPr>
        <p:spPr/>
        <p:txBody>
          <a:bodyPr/>
          <a:lstStyle/>
          <a:p>
            <a:fld id="{0D309695-DEC3-40DA-9DF5-330280C9D0E8}" type="slidenum">
              <a:rPr lang="en-US" smtClean="0"/>
              <a:pPr/>
              <a:t>8</a:t>
            </a:fld>
            <a:endParaRPr lang="en-US" dirty="0"/>
          </a:p>
        </p:txBody>
      </p:sp>
    </p:spTree>
    <p:extLst>
      <p:ext uri="{BB962C8B-B14F-4D97-AF65-F5344CB8AC3E}">
        <p14:creationId xmlns:p14="http://schemas.microsoft.com/office/powerpoint/2010/main" val="1020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5923F-CD5C-364C-93B5-40AADCB2A729}"/>
              </a:ext>
            </a:extLst>
          </p:cNvPr>
          <p:cNvSpPr>
            <a:spLocks noGrp="1"/>
          </p:cNvSpPr>
          <p:nvPr>
            <p:ph type="title"/>
          </p:nvPr>
        </p:nvSpPr>
        <p:spPr/>
        <p:txBody>
          <a:bodyPr/>
          <a:lstStyle/>
          <a:p>
            <a:r>
              <a:rPr kumimoji="1" lang="zh-CN" altLang="en-US" dirty="0"/>
              <a:t>一、目标</a:t>
            </a:r>
          </a:p>
        </p:txBody>
      </p:sp>
      <p:sp>
        <p:nvSpPr>
          <p:cNvPr id="3" name="内容占位符 2">
            <a:extLst>
              <a:ext uri="{FF2B5EF4-FFF2-40B4-BE49-F238E27FC236}">
                <a16:creationId xmlns:a16="http://schemas.microsoft.com/office/drawing/2014/main" id="{2C1A923B-EF30-D947-8F34-8B4FFB8A2CA4}"/>
              </a:ext>
            </a:extLst>
          </p:cNvPr>
          <p:cNvSpPr>
            <a:spLocks noGrp="1"/>
          </p:cNvSpPr>
          <p:nvPr>
            <p:ph idx="1"/>
          </p:nvPr>
        </p:nvSpPr>
        <p:spPr/>
        <p:txBody>
          <a:bodyPr/>
          <a:lstStyle/>
          <a:p>
            <a:r>
              <a:rPr kumimoji="1" lang="zh-CN" altLang="en-US" dirty="0"/>
              <a:t>解决目前的研究局限</a:t>
            </a:r>
            <a:endParaRPr kumimoji="1" lang="en-US" altLang="zh-CN" dirty="0"/>
          </a:p>
          <a:p>
            <a:pPr lvl="1"/>
            <a:r>
              <a:rPr kumimoji="1" lang="zh-CN" altLang="en-US" dirty="0"/>
              <a:t>提出一种</a:t>
            </a:r>
            <a:r>
              <a:rPr kumimoji="1" lang="zh-CN" altLang="en-US" dirty="0">
                <a:solidFill>
                  <a:srgbClr val="FF0000"/>
                </a:solidFill>
              </a:rPr>
              <a:t>全新的</a:t>
            </a:r>
            <a:r>
              <a:rPr kumimoji="1" lang="zh-CN" altLang="en-US" dirty="0"/>
              <a:t>调度框架，在保留协程</a:t>
            </a:r>
            <a:r>
              <a:rPr kumimoji="1" lang="zh-CN" altLang="en-US" dirty="0">
                <a:solidFill>
                  <a:srgbClr val="FF0000"/>
                </a:solidFill>
              </a:rPr>
              <a:t>低开销</a:t>
            </a:r>
            <a:r>
              <a:rPr kumimoji="1" lang="zh-CN" altLang="en-US" dirty="0"/>
              <a:t>特征的前提下，将其升级为</a:t>
            </a:r>
            <a:r>
              <a:rPr kumimoji="1" lang="zh-CN" altLang="en-US" dirty="0">
                <a:solidFill>
                  <a:srgbClr val="FF0000"/>
                </a:solidFill>
              </a:rPr>
              <a:t>系统级</a:t>
            </a:r>
            <a:r>
              <a:rPr kumimoji="1" lang="zh-CN" altLang="en-US" dirty="0"/>
              <a:t>的调度单位；</a:t>
            </a:r>
            <a:endParaRPr kumimoji="1" lang="en-US" altLang="zh-CN" dirty="0"/>
          </a:p>
          <a:p>
            <a:pPr lvl="1"/>
            <a:r>
              <a:rPr kumimoji="1" lang="zh-CN" altLang="en-US" dirty="0"/>
              <a:t>扩展协程的应用范围，使得内核可以创建运行协程，向内核提供通用的异步运行接口；</a:t>
            </a:r>
          </a:p>
        </p:txBody>
      </p:sp>
      <p:sp>
        <p:nvSpPr>
          <p:cNvPr id="4" name="灯片编号占位符 3">
            <a:extLst>
              <a:ext uri="{FF2B5EF4-FFF2-40B4-BE49-F238E27FC236}">
                <a16:creationId xmlns:a16="http://schemas.microsoft.com/office/drawing/2014/main" id="{AF7C1528-7FCC-3944-AF0E-DEDAF4E62C28}"/>
              </a:ext>
            </a:extLst>
          </p:cNvPr>
          <p:cNvSpPr>
            <a:spLocks noGrp="1"/>
          </p:cNvSpPr>
          <p:nvPr>
            <p:ph type="sldNum" sz="quarter" idx="4"/>
          </p:nvPr>
        </p:nvSpPr>
        <p:spPr/>
        <p:txBody>
          <a:bodyPr/>
          <a:lstStyle/>
          <a:p>
            <a:fld id="{0D309695-DEC3-40DA-9DF5-330280C9D0E8}" type="slidenum">
              <a:rPr lang="en-US" smtClean="0"/>
              <a:pPr/>
              <a:t>9</a:t>
            </a:fld>
            <a:endParaRPr lang="en-US" dirty="0"/>
          </a:p>
        </p:txBody>
      </p:sp>
    </p:spTree>
    <p:extLst>
      <p:ext uri="{BB962C8B-B14F-4D97-AF65-F5344CB8AC3E}">
        <p14:creationId xmlns:p14="http://schemas.microsoft.com/office/powerpoint/2010/main" val="3642620625"/>
      </p:ext>
    </p:extLst>
  </p:cSld>
  <p:clrMapOvr>
    <a:masterClrMapping/>
  </p:clrMapOvr>
</p:sld>
</file>

<file path=ppt/theme/theme1.xml><?xml version="1.0" encoding="utf-8"?>
<a:theme xmlns:a="http://schemas.openxmlformats.org/drawingml/2006/main" name="ThinLineVTI">
  <a:themeElements>
    <a:clrScheme name="AnalogousFromLightSeedLeftStep">
      <a:dk1>
        <a:srgbClr val="000000"/>
      </a:dk1>
      <a:lt1>
        <a:srgbClr val="FFFFFF"/>
      </a:lt1>
      <a:dk2>
        <a:srgbClr val="22363C"/>
      </a:dk2>
      <a:lt2>
        <a:srgbClr val="E6E8E2"/>
      </a:lt2>
      <a:accent1>
        <a:srgbClr val="9E75E7"/>
      </a:accent1>
      <a:accent2>
        <a:srgbClr val="565FE2"/>
      </a:accent2>
      <a:accent3>
        <a:srgbClr val="6EA8E6"/>
      </a:accent3>
      <a:accent4>
        <a:srgbClr val="40B3C0"/>
      </a:accent4>
      <a:accent5>
        <a:srgbClr val="47B593"/>
      </a:accent5>
      <a:accent6>
        <a:srgbClr val="42B862"/>
      </a:accent6>
      <a:hlink>
        <a:srgbClr val="768A53"/>
      </a:hlink>
      <a:folHlink>
        <a:srgbClr val="7F7F7F"/>
      </a:folHlink>
    </a:clrScheme>
    <a:fontScheme name="Custom 3">
      <a:majorFont>
        <a:latin typeface="Microsoft YaHei"/>
        <a:ea typeface=""/>
        <a:cs typeface=""/>
      </a:majorFont>
      <a:minorFont>
        <a:latin typeface="Microsoft YaHei"/>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9344</TotalTime>
  <Words>1668</Words>
  <Application>Microsoft Macintosh PowerPoint</Application>
  <PresentationFormat>宽屏</PresentationFormat>
  <Paragraphs>138</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Microsoft YaHei</vt:lpstr>
      <vt:lpstr>FandolSong</vt:lpstr>
      <vt:lpstr>TeXGyreTermes</vt:lpstr>
      <vt:lpstr>Arial</vt:lpstr>
      <vt:lpstr>Calibri Light</vt:lpstr>
      <vt:lpstr>ThinLineVTI</vt:lpstr>
      <vt:lpstr>轻量级的操作系统基本调度单位的设计与实现</vt:lpstr>
      <vt:lpstr>报告章节安排</vt:lpstr>
      <vt:lpstr>一、课题背景</vt:lpstr>
      <vt:lpstr>二、相关工作</vt:lpstr>
      <vt:lpstr>1. 操作系统中的调度单位</vt:lpstr>
      <vt:lpstr>调度单位的研究现状</vt:lpstr>
      <vt:lpstr>2. 内核中的任务调度</vt:lpstr>
      <vt:lpstr>三、系统设计与实现</vt:lpstr>
      <vt:lpstr>一、目标</vt:lpstr>
      <vt:lpstr>二、系统整体架构</vt:lpstr>
      <vt:lpstr>协程的状态切换过程</vt:lpstr>
      <vt:lpstr>三、系统实现</vt:lpstr>
      <vt:lpstr>协程库的关键实现</vt:lpstr>
      <vt:lpstr>内核的修改过程</vt:lpstr>
      <vt:lpstr>四、实验验证</vt:lpstr>
      <vt:lpstr>实验一：用户态互斥读写全局变量</vt:lpstr>
      <vt:lpstr>实验二：读写内核缓冲区</vt:lpstr>
      <vt:lpstr>实验二结果</vt:lpstr>
      <vt:lpstr>实验三：使用优先级优化系统负载</vt:lpstr>
      <vt:lpstr>实验三结果</vt:lpstr>
      <vt:lpstr>实验结果讨论</vt:lpstr>
      <vt:lpstr>总结</vt:lpstr>
      <vt:lpstr>完结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优先级协程在操作系统中的设计与实现</dc:title>
  <dc:creator>王 文智</dc:creator>
  <cp:lastModifiedBy>王 文智</cp:lastModifiedBy>
  <cp:revision>218</cp:revision>
  <dcterms:created xsi:type="dcterms:W3CDTF">2023-04-05T07:52:22Z</dcterms:created>
  <dcterms:modified xsi:type="dcterms:W3CDTF">2023-05-30T10:20:45Z</dcterms:modified>
</cp:coreProperties>
</file>