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62" r:id="rId7"/>
    <p:sldId id="264" r:id="rId8"/>
    <p:sldId id="265" r:id="rId9"/>
    <p:sldId id="266" r:id="rId10"/>
    <p:sldId id="267" r:id="rId11"/>
    <p:sldId id="268" r:id="rId12"/>
    <p:sldId id="269" r:id="rId13"/>
    <p:sldId id="271" r:id="rId14"/>
    <p:sldId id="274" r:id="rId15"/>
    <p:sldId id="272" r:id="rId16"/>
    <p:sldId id="275" r:id="rId17"/>
    <p:sldId id="276" r:id="rId18"/>
    <p:sldId id="277"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5"/>
    <p:restoredTop sz="94694"/>
  </p:normalViewPr>
  <p:slideViewPr>
    <p:cSldViewPr snapToGrid="0" snapToObjects="1">
      <p:cViewPr varScale="1">
        <p:scale>
          <a:sx n="121" d="100"/>
          <a:sy n="121" d="100"/>
        </p:scale>
        <p:origin x="944"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1D905-869A-4500-AA14-46D4E5468DE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7111DB0-90B6-4931-B0EF-9BD9AA62C795}">
      <dgm:prSet custT="1"/>
      <dgm:spPr/>
      <dgm:t>
        <a:bodyPr/>
        <a:lstStyle/>
        <a:p>
          <a:r>
            <a:rPr kumimoji="1" lang="zh-CN" sz="1400" dirty="0"/>
            <a:t>进程切换开销太大，逐渐不能满足性能需求。</a:t>
          </a:r>
          <a:endParaRPr lang="en-US" sz="1400" dirty="0"/>
        </a:p>
      </dgm:t>
    </dgm:pt>
    <dgm:pt modelId="{0DE78B11-C13C-438B-AD64-AA08DC47CD30}" type="parTrans" cxnId="{34166E4B-743A-4A33-AB35-5480256704E9}">
      <dgm:prSet/>
      <dgm:spPr/>
      <dgm:t>
        <a:bodyPr/>
        <a:lstStyle/>
        <a:p>
          <a:endParaRPr lang="en-US"/>
        </a:p>
      </dgm:t>
    </dgm:pt>
    <dgm:pt modelId="{DE8AD97A-805C-48F7-979E-05CF8409781D}" type="sibTrans" cxnId="{34166E4B-743A-4A33-AB35-5480256704E9}">
      <dgm:prSet/>
      <dgm:spPr/>
      <dgm:t>
        <a:bodyPr/>
        <a:lstStyle/>
        <a:p>
          <a:endParaRPr lang="en-US"/>
        </a:p>
      </dgm:t>
    </dgm:pt>
    <dgm:pt modelId="{02EA0519-D8B6-4248-8EF2-6F4455ADF3F9}">
      <dgm:prSet custT="1"/>
      <dgm:spPr/>
      <dgm:t>
        <a:bodyPr/>
        <a:lstStyle/>
        <a:p>
          <a:r>
            <a:rPr kumimoji="1" lang="zh-CN" sz="1400" dirty="0"/>
            <a:t>计算机科学家提出线程。</a:t>
          </a:r>
          <a:endParaRPr lang="en-US" sz="1400" dirty="0"/>
        </a:p>
      </dgm:t>
    </dgm:pt>
    <dgm:pt modelId="{F096D715-6136-4CE2-BDD1-EEC77A47CC86}" type="parTrans" cxnId="{8AC7ACBB-6A4C-44F0-8E82-9F9EE4C049B2}">
      <dgm:prSet/>
      <dgm:spPr/>
      <dgm:t>
        <a:bodyPr/>
        <a:lstStyle/>
        <a:p>
          <a:endParaRPr lang="en-US"/>
        </a:p>
      </dgm:t>
    </dgm:pt>
    <dgm:pt modelId="{BADB8A89-9537-4DFF-8F0D-F75625223F85}" type="sibTrans" cxnId="{8AC7ACBB-6A4C-44F0-8E82-9F9EE4C049B2}">
      <dgm:prSet/>
      <dgm:spPr/>
      <dgm:t>
        <a:bodyPr/>
        <a:lstStyle/>
        <a:p>
          <a:endParaRPr lang="en-US"/>
        </a:p>
      </dgm:t>
    </dgm:pt>
    <dgm:pt modelId="{1DBD7871-ADA4-4048-85AD-C12CB0C563C9}">
      <dgm:prSet custT="1"/>
      <dgm:spPr/>
      <dgm:t>
        <a:bodyPr/>
        <a:lstStyle/>
        <a:p>
          <a:r>
            <a:rPr lang="zh-CN" altLang="en-US" sz="1400" dirty="0"/>
            <a:t>线程从属于进程，一个进程可以包含多个线程。</a:t>
          </a:r>
        </a:p>
      </dgm:t>
    </dgm:pt>
    <dgm:pt modelId="{3A5F81D1-54D5-3749-A773-35C0DB291F73}" type="parTrans" cxnId="{D195570D-7DAE-D449-9D6A-5E08B1771BCE}">
      <dgm:prSet/>
      <dgm:spPr/>
      <dgm:t>
        <a:bodyPr/>
        <a:lstStyle/>
        <a:p>
          <a:endParaRPr lang="zh-CN" altLang="en-US"/>
        </a:p>
      </dgm:t>
    </dgm:pt>
    <dgm:pt modelId="{0FAB680D-D4EC-C344-8721-F0DC20B5C4FF}" type="sibTrans" cxnId="{D195570D-7DAE-D449-9D6A-5E08B1771BCE}">
      <dgm:prSet/>
      <dgm:spPr/>
      <dgm:t>
        <a:bodyPr/>
        <a:lstStyle/>
        <a:p>
          <a:endParaRPr lang="zh-CN" altLang="en-US"/>
        </a:p>
      </dgm:t>
    </dgm:pt>
    <dgm:pt modelId="{5B35B328-0055-3D44-9F42-A64C3915EF1F}">
      <dgm:prSet custT="1"/>
      <dgm:spPr/>
      <dgm:t>
        <a:bodyPr/>
        <a:lstStyle/>
        <a:p>
          <a:r>
            <a:rPr lang="zh-CN" altLang="en-US" sz="1400" dirty="0"/>
            <a:t>同一个进程内的线程共享地址空间，但是有自己的栈。</a:t>
          </a:r>
        </a:p>
      </dgm:t>
    </dgm:pt>
    <dgm:pt modelId="{7160739E-DE2E-4847-8556-583B77AD5A6E}" type="parTrans" cxnId="{4DE5F271-6DC9-314C-93BD-C3D5C2A5B7F3}">
      <dgm:prSet/>
      <dgm:spPr/>
      <dgm:t>
        <a:bodyPr/>
        <a:lstStyle/>
        <a:p>
          <a:endParaRPr lang="zh-CN" altLang="en-US"/>
        </a:p>
      </dgm:t>
    </dgm:pt>
    <dgm:pt modelId="{AED8FFC5-05BD-3A4D-B305-F51E74224CDD}" type="sibTrans" cxnId="{4DE5F271-6DC9-314C-93BD-C3D5C2A5B7F3}">
      <dgm:prSet/>
      <dgm:spPr/>
      <dgm:t>
        <a:bodyPr/>
        <a:lstStyle/>
        <a:p>
          <a:endParaRPr lang="zh-CN" altLang="en-US"/>
        </a:p>
      </dgm:t>
    </dgm:pt>
    <dgm:pt modelId="{5F0EF406-B6E2-E14B-9A77-FE32AA214E63}" type="pres">
      <dgm:prSet presAssocID="{F6D1D905-869A-4500-AA14-46D4E5468DE6}" presName="linear" presStyleCnt="0">
        <dgm:presLayoutVars>
          <dgm:dir/>
          <dgm:animLvl val="lvl"/>
          <dgm:resizeHandles val="exact"/>
        </dgm:presLayoutVars>
      </dgm:prSet>
      <dgm:spPr/>
    </dgm:pt>
    <dgm:pt modelId="{B9A691A3-AB03-024A-82A9-7640E1F29501}" type="pres">
      <dgm:prSet presAssocID="{67111DB0-90B6-4931-B0EF-9BD9AA62C795}" presName="parentLin" presStyleCnt="0"/>
      <dgm:spPr/>
    </dgm:pt>
    <dgm:pt modelId="{2084130F-213D-F246-9214-798E2D4AD529}" type="pres">
      <dgm:prSet presAssocID="{67111DB0-90B6-4931-B0EF-9BD9AA62C795}" presName="parentLeftMargin" presStyleLbl="node1" presStyleIdx="0" presStyleCnt="4"/>
      <dgm:spPr/>
    </dgm:pt>
    <dgm:pt modelId="{E576DFFD-7914-6649-B00C-2C63A5F0EDEA}" type="pres">
      <dgm:prSet presAssocID="{67111DB0-90B6-4931-B0EF-9BD9AA62C795}" presName="parentText" presStyleLbl="node1" presStyleIdx="0" presStyleCnt="4" custScaleX="105497" custScaleY="166363">
        <dgm:presLayoutVars>
          <dgm:chMax val="0"/>
          <dgm:bulletEnabled val="1"/>
        </dgm:presLayoutVars>
      </dgm:prSet>
      <dgm:spPr/>
    </dgm:pt>
    <dgm:pt modelId="{32CD773C-C5F7-7642-BEE6-6A4C742084DC}" type="pres">
      <dgm:prSet presAssocID="{67111DB0-90B6-4931-B0EF-9BD9AA62C795}" presName="negativeSpace" presStyleCnt="0"/>
      <dgm:spPr/>
    </dgm:pt>
    <dgm:pt modelId="{E53C5D4F-465D-1D4D-9BA3-6356C5BD17C8}" type="pres">
      <dgm:prSet presAssocID="{67111DB0-90B6-4931-B0EF-9BD9AA62C795}" presName="childText" presStyleLbl="conFgAcc1" presStyleIdx="0" presStyleCnt="4">
        <dgm:presLayoutVars>
          <dgm:bulletEnabled val="1"/>
        </dgm:presLayoutVars>
      </dgm:prSet>
      <dgm:spPr/>
    </dgm:pt>
    <dgm:pt modelId="{9CDC1E2E-58B8-1A4B-85C0-CE6C4C8C5365}" type="pres">
      <dgm:prSet presAssocID="{DE8AD97A-805C-48F7-979E-05CF8409781D}" presName="spaceBetweenRectangles" presStyleCnt="0"/>
      <dgm:spPr/>
    </dgm:pt>
    <dgm:pt modelId="{0C09116A-BAAE-5849-A1A8-0CB51B86001A}" type="pres">
      <dgm:prSet presAssocID="{02EA0519-D8B6-4248-8EF2-6F4455ADF3F9}" presName="parentLin" presStyleCnt="0"/>
      <dgm:spPr/>
    </dgm:pt>
    <dgm:pt modelId="{6897B222-F3AC-0C43-8426-605CA8D71629}" type="pres">
      <dgm:prSet presAssocID="{02EA0519-D8B6-4248-8EF2-6F4455ADF3F9}" presName="parentLeftMargin" presStyleLbl="node1" presStyleIdx="0" presStyleCnt="4"/>
      <dgm:spPr/>
    </dgm:pt>
    <dgm:pt modelId="{61E78524-856F-8F4C-BBC3-B55DBDC71789}" type="pres">
      <dgm:prSet presAssocID="{02EA0519-D8B6-4248-8EF2-6F4455ADF3F9}" presName="parentText" presStyleLbl="node1" presStyleIdx="1" presStyleCnt="4" custScaleX="105958" custScaleY="142190">
        <dgm:presLayoutVars>
          <dgm:chMax val="0"/>
          <dgm:bulletEnabled val="1"/>
        </dgm:presLayoutVars>
      </dgm:prSet>
      <dgm:spPr/>
    </dgm:pt>
    <dgm:pt modelId="{E582BE9A-D64A-0F4D-A32D-67FC71F5F129}" type="pres">
      <dgm:prSet presAssocID="{02EA0519-D8B6-4248-8EF2-6F4455ADF3F9}" presName="negativeSpace" presStyleCnt="0"/>
      <dgm:spPr/>
    </dgm:pt>
    <dgm:pt modelId="{B80E4030-6147-2B48-897F-2E1C4DBD21CD}" type="pres">
      <dgm:prSet presAssocID="{02EA0519-D8B6-4248-8EF2-6F4455ADF3F9}" presName="childText" presStyleLbl="conFgAcc1" presStyleIdx="1" presStyleCnt="4">
        <dgm:presLayoutVars>
          <dgm:bulletEnabled val="1"/>
        </dgm:presLayoutVars>
      </dgm:prSet>
      <dgm:spPr/>
    </dgm:pt>
    <dgm:pt modelId="{4E1A2E79-3BD8-F74D-ADC1-BA7505305497}" type="pres">
      <dgm:prSet presAssocID="{BADB8A89-9537-4DFF-8F0D-F75625223F85}" presName="spaceBetweenRectangles" presStyleCnt="0"/>
      <dgm:spPr/>
    </dgm:pt>
    <dgm:pt modelId="{35749A5C-24B8-8B49-AA62-F4F1BC2FCE25}" type="pres">
      <dgm:prSet presAssocID="{1DBD7871-ADA4-4048-85AD-C12CB0C563C9}" presName="parentLin" presStyleCnt="0"/>
      <dgm:spPr/>
    </dgm:pt>
    <dgm:pt modelId="{17E33D6D-55E2-D343-9B82-1071D5232B52}" type="pres">
      <dgm:prSet presAssocID="{1DBD7871-ADA4-4048-85AD-C12CB0C563C9}" presName="parentLeftMargin" presStyleLbl="node1" presStyleIdx="1" presStyleCnt="4"/>
      <dgm:spPr/>
    </dgm:pt>
    <dgm:pt modelId="{1E0CABFE-4738-2746-8DDB-4B7124A3D8CD}" type="pres">
      <dgm:prSet presAssocID="{1DBD7871-ADA4-4048-85AD-C12CB0C563C9}" presName="parentText" presStyleLbl="node1" presStyleIdx="2" presStyleCnt="4" custScaleX="105586" custScaleY="152221">
        <dgm:presLayoutVars>
          <dgm:chMax val="0"/>
          <dgm:bulletEnabled val="1"/>
        </dgm:presLayoutVars>
      </dgm:prSet>
      <dgm:spPr/>
    </dgm:pt>
    <dgm:pt modelId="{FD12B602-2B5C-424C-906C-810530BC0A7C}" type="pres">
      <dgm:prSet presAssocID="{1DBD7871-ADA4-4048-85AD-C12CB0C563C9}" presName="negativeSpace" presStyleCnt="0"/>
      <dgm:spPr/>
    </dgm:pt>
    <dgm:pt modelId="{3ABA80FD-DE0C-1042-8BC8-7078BE2C2F57}" type="pres">
      <dgm:prSet presAssocID="{1DBD7871-ADA4-4048-85AD-C12CB0C563C9}" presName="childText" presStyleLbl="conFgAcc1" presStyleIdx="2" presStyleCnt="4">
        <dgm:presLayoutVars>
          <dgm:bulletEnabled val="1"/>
        </dgm:presLayoutVars>
      </dgm:prSet>
      <dgm:spPr/>
    </dgm:pt>
    <dgm:pt modelId="{339F5F35-0727-D148-BA4B-E5D887FEB17F}" type="pres">
      <dgm:prSet presAssocID="{0FAB680D-D4EC-C344-8721-F0DC20B5C4FF}" presName="spaceBetweenRectangles" presStyleCnt="0"/>
      <dgm:spPr/>
    </dgm:pt>
    <dgm:pt modelId="{3D0696E3-0C00-7B40-B1F9-035E3E5670AD}" type="pres">
      <dgm:prSet presAssocID="{5B35B328-0055-3D44-9F42-A64C3915EF1F}" presName="parentLin" presStyleCnt="0"/>
      <dgm:spPr/>
    </dgm:pt>
    <dgm:pt modelId="{82ED9EA2-B7CF-764D-8C78-D4ACAD880BCB}" type="pres">
      <dgm:prSet presAssocID="{5B35B328-0055-3D44-9F42-A64C3915EF1F}" presName="parentLeftMargin" presStyleLbl="node1" presStyleIdx="2" presStyleCnt="4"/>
      <dgm:spPr/>
    </dgm:pt>
    <dgm:pt modelId="{922B3572-0068-C443-9374-5F61E74C1B3E}" type="pres">
      <dgm:prSet presAssocID="{5B35B328-0055-3D44-9F42-A64C3915EF1F}" presName="parentText" presStyleLbl="node1" presStyleIdx="3" presStyleCnt="4" custScaleX="105869" custScaleY="130096">
        <dgm:presLayoutVars>
          <dgm:chMax val="0"/>
          <dgm:bulletEnabled val="1"/>
        </dgm:presLayoutVars>
      </dgm:prSet>
      <dgm:spPr/>
    </dgm:pt>
    <dgm:pt modelId="{06477C08-5554-6E46-8BA4-7A9AFD58EFB2}" type="pres">
      <dgm:prSet presAssocID="{5B35B328-0055-3D44-9F42-A64C3915EF1F}" presName="negativeSpace" presStyleCnt="0"/>
      <dgm:spPr/>
    </dgm:pt>
    <dgm:pt modelId="{3750EDD8-D199-A648-9411-84297631AD4A}" type="pres">
      <dgm:prSet presAssocID="{5B35B328-0055-3D44-9F42-A64C3915EF1F}" presName="childText" presStyleLbl="conFgAcc1" presStyleIdx="3" presStyleCnt="4">
        <dgm:presLayoutVars>
          <dgm:bulletEnabled val="1"/>
        </dgm:presLayoutVars>
      </dgm:prSet>
      <dgm:spPr/>
    </dgm:pt>
  </dgm:ptLst>
  <dgm:cxnLst>
    <dgm:cxn modelId="{6E6AEB01-5174-DF48-B1A7-2EFB8B9C1BBA}" type="presOf" srcId="{67111DB0-90B6-4931-B0EF-9BD9AA62C795}" destId="{2084130F-213D-F246-9214-798E2D4AD529}" srcOrd="0" destOrd="0" presId="urn:microsoft.com/office/officeart/2005/8/layout/list1"/>
    <dgm:cxn modelId="{D195570D-7DAE-D449-9D6A-5E08B1771BCE}" srcId="{F6D1D905-869A-4500-AA14-46D4E5468DE6}" destId="{1DBD7871-ADA4-4048-85AD-C12CB0C563C9}" srcOrd="2" destOrd="0" parTransId="{3A5F81D1-54D5-3749-A773-35C0DB291F73}" sibTransId="{0FAB680D-D4EC-C344-8721-F0DC20B5C4FF}"/>
    <dgm:cxn modelId="{81488737-9DD3-404E-AF20-FEDE74FACABA}" type="presOf" srcId="{5B35B328-0055-3D44-9F42-A64C3915EF1F}" destId="{922B3572-0068-C443-9374-5F61E74C1B3E}" srcOrd="1" destOrd="0" presId="urn:microsoft.com/office/officeart/2005/8/layout/list1"/>
    <dgm:cxn modelId="{8499C93C-2B59-CB46-855C-C1A87500FB77}" type="presOf" srcId="{5B35B328-0055-3D44-9F42-A64C3915EF1F}" destId="{82ED9EA2-B7CF-764D-8C78-D4ACAD880BCB}" srcOrd="0" destOrd="0" presId="urn:microsoft.com/office/officeart/2005/8/layout/list1"/>
    <dgm:cxn modelId="{34166E4B-743A-4A33-AB35-5480256704E9}" srcId="{F6D1D905-869A-4500-AA14-46D4E5468DE6}" destId="{67111DB0-90B6-4931-B0EF-9BD9AA62C795}" srcOrd="0" destOrd="0" parTransId="{0DE78B11-C13C-438B-AD64-AA08DC47CD30}" sibTransId="{DE8AD97A-805C-48F7-979E-05CF8409781D}"/>
    <dgm:cxn modelId="{4DE5F271-6DC9-314C-93BD-C3D5C2A5B7F3}" srcId="{F6D1D905-869A-4500-AA14-46D4E5468DE6}" destId="{5B35B328-0055-3D44-9F42-A64C3915EF1F}" srcOrd="3" destOrd="0" parTransId="{7160739E-DE2E-4847-8556-583B77AD5A6E}" sibTransId="{AED8FFC5-05BD-3A4D-B305-F51E74224CDD}"/>
    <dgm:cxn modelId="{011D23A7-EC17-FA42-B101-A971689ABC27}" type="presOf" srcId="{02EA0519-D8B6-4248-8EF2-6F4455ADF3F9}" destId="{61E78524-856F-8F4C-BBC3-B55DBDC71789}" srcOrd="1" destOrd="0" presId="urn:microsoft.com/office/officeart/2005/8/layout/list1"/>
    <dgm:cxn modelId="{DEFF8AAA-FA9A-CC45-B021-3156B156652F}" type="presOf" srcId="{1DBD7871-ADA4-4048-85AD-C12CB0C563C9}" destId="{17E33D6D-55E2-D343-9B82-1071D5232B52}" srcOrd="0" destOrd="0" presId="urn:microsoft.com/office/officeart/2005/8/layout/list1"/>
    <dgm:cxn modelId="{9E955AB7-A8A6-6947-A0D0-86060AF1E0B9}" type="presOf" srcId="{67111DB0-90B6-4931-B0EF-9BD9AA62C795}" destId="{E576DFFD-7914-6649-B00C-2C63A5F0EDEA}" srcOrd="1" destOrd="0" presId="urn:microsoft.com/office/officeart/2005/8/layout/list1"/>
    <dgm:cxn modelId="{8AC7ACBB-6A4C-44F0-8E82-9F9EE4C049B2}" srcId="{F6D1D905-869A-4500-AA14-46D4E5468DE6}" destId="{02EA0519-D8B6-4248-8EF2-6F4455ADF3F9}" srcOrd="1" destOrd="0" parTransId="{F096D715-6136-4CE2-BDD1-EEC77A47CC86}" sibTransId="{BADB8A89-9537-4DFF-8F0D-F75625223F85}"/>
    <dgm:cxn modelId="{4042DDDE-BE29-4A40-B48D-4AD3880E3236}" type="presOf" srcId="{02EA0519-D8B6-4248-8EF2-6F4455ADF3F9}" destId="{6897B222-F3AC-0C43-8426-605CA8D71629}" srcOrd="0" destOrd="0" presId="urn:microsoft.com/office/officeart/2005/8/layout/list1"/>
    <dgm:cxn modelId="{BA67D0F9-722F-4442-BA3C-EDCD6C9FC23A}" type="presOf" srcId="{F6D1D905-869A-4500-AA14-46D4E5468DE6}" destId="{5F0EF406-B6E2-E14B-9A77-FE32AA214E63}" srcOrd="0" destOrd="0" presId="urn:microsoft.com/office/officeart/2005/8/layout/list1"/>
    <dgm:cxn modelId="{2A2805FB-AA8C-F045-B434-84EBAC12487E}" type="presOf" srcId="{1DBD7871-ADA4-4048-85AD-C12CB0C563C9}" destId="{1E0CABFE-4738-2746-8DDB-4B7124A3D8CD}" srcOrd="1" destOrd="0" presId="urn:microsoft.com/office/officeart/2005/8/layout/list1"/>
    <dgm:cxn modelId="{83577B6E-7A7B-4D41-A14F-4D918AC52ECC}" type="presParOf" srcId="{5F0EF406-B6E2-E14B-9A77-FE32AA214E63}" destId="{B9A691A3-AB03-024A-82A9-7640E1F29501}" srcOrd="0" destOrd="0" presId="urn:microsoft.com/office/officeart/2005/8/layout/list1"/>
    <dgm:cxn modelId="{24A01484-BC3F-CA4B-9C3C-2316AC639C66}" type="presParOf" srcId="{B9A691A3-AB03-024A-82A9-7640E1F29501}" destId="{2084130F-213D-F246-9214-798E2D4AD529}" srcOrd="0" destOrd="0" presId="urn:microsoft.com/office/officeart/2005/8/layout/list1"/>
    <dgm:cxn modelId="{8F088540-78CF-2149-93D2-E8DD77FEDBEE}" type="presParOf" srcId="{B9A691A3-AB03-024A-82A9-7640E1F29501}" destId="{E576DFFD-7914-6649-B00C-2C63A5F0EDEA}" srcOrd="1" destOrd="0" presId="urn:microsoft.com/office/officeart/2005/8/layout/list1"/>
    <dgm:cxn modelId="{88D98E0D-A819-5B4B-954C-18D418B44FC0}" type="presParOf" srcId="{5F0EF406-B6E2-E14B-9A77-FE32AA214E63}" destId="{32CD773C-C5F7-7642-BEE6-6A4C742084DC}" srcOrd="1" destOrd="0" presId="urn:microsoft.com/office/officeart/2005/8/layout/list1"/>
    <dgm:cxn modelId="{134D1478-E3E8-964E-BA9B-D7E70ED2F694}" type="presParOf" srcId="{5F0EF406-B6E2-E14B-9A77-FE32AA214E63}" destId="{E53C5D4F-465D-1D4D-9BA3-6356C5BD17C8}" srcOrd="2" destOrd="0" presId="urn:microsoft.com/office/officeart/2005/8/layout/list1"/>
    <dgm:cxn modelId="{08381064-8832-DF40-80A0-90D3DB339B7A}" type="presParOf" srcId="{5F0EF406-B6E2-E14B-9A77-FE32AA214E63}" destId="{9CDC1E2E-58B8-1A4B-85C0-CE6C4C8C5365}" srcOrd="3" destOrd="0" presId="urn:microsoft.com/office/officeart/2005/8/layout/list1"/>
    <dgm:cxn modelId="{EAE9D5F4-2EA4-5A4B-A417-A469A1CB4343}" type="presParOf" srcId="{5F0EF406-B6E2-E14B-9A77-FE32AA214E63}" destId="{0C09116A-BAAE-5849-A1A8-0CB51B86001A}" srcOrd="4" destOrd="0" presId="urn:microsoft.com/office/officeart/2005/8/layout/list1"/>
    <dgm:cxn modelId="{E1BA6BAA-AC41-554D-B56D-A6A638A28438}" type="presParOf" srcId="{0C09116A-BAAE-5849-A1A8-0CB51B86001A}" destId="{6897B222-F3AC-0C43-8426-605CA8D71629}" srcOrd="0" destOrd="0" presId="urn:microsoft.com/office/officeart/2005/8/layout/list1"/>
    <dgm:cxn modelId="{0855DDC7-D5D0-1645-8EF0-F4A93AF14DC0}" type="presParOf" srcId="{0C09116A-BAAE-5849-A1A8-0CB51B86001A}" destId="{61E78524-856F-8F4C-BBC3-B55DBDC71789}" srcOrd="1" destOrd="0" presId="urn:microsoft.com/office/officeart/2005/8/layout/list1"/>
    <dgm:cxn modelId="{181EC846-E5CB-6D40-8134-4CD4F4E84369}" type="presParOf" srcId="{5F0EF406-B6E2-E14B-9A77-FE32AA214E63}" destId="{E582BE9A-D64A-0F4D-A32D-67FC71F5F129}" srcOrd="5" destOrd="0" presId="urn:microsoft.com/office/officeart/2005/8/layout/list1"/>
    <dgm:cxn modelId="{37FD45B7-0010-9C44-B8F6-C29F5F26B400}" type="presParOf" srcId="{5F0EF406-B6E2-E14B-9A77-FE32AA214E63}" destId="{B80E4030-6147-2B48-897F-2E1C4DBD21CD}" srcOrd="6" destOrd="0" presId="urn:microsoft.com/office/officeart/2005/8/layout/list1"/>
    <dgm:cxn modelId="{9F3ACA07-C91F-424C-9C57-9F7733053747}" type="presParOf" srcId="{5F0EF406-B6E2-E14B-9A77-FE32AA214E63}" destId="{4E1A2E79-3BD8-F74D-ADC1-BA7505305497}" srcOrd="7" destOrd="0" presId="urn:microsoft.com/office/officeart/2005/8/layout/list1"/>
    <dgm:cxn modelId="{4B187E71-BD42-124B-A493-01796E334A56}" type="presParOf" srcId="{5F0EF406-B6E2-E14B-9A77-FE32AA214E63}" destId="{35749A5C-24B8-8B49-AA62-F4F1BC2FCE25}" srcOrd="8" destOrd="0" presId="urn:microsoft.com/office/officeart/2005/8/layout/list1"/>
    <dgm:cxn modelId="{CECDC529-5FFC-7D4A-A965-7D43DA3C715E}" type="presParOf" srcId="{35749A5C-24B8-8B49-AA62-F4F1BC2FCE25}" destId="{17E33D6D-55E2-D343-9B82-1071D5232B52}" srcOrd="0" destOrd="0" presId="urn:microsoft.com/office/officeart/2005/8/layout/list1"/>
    <dgm:cxn modelId="{EC559064-0B94-AD4C-9B51-96035FC585BE}" type="presParOf" srcId="{35749A5C-24B8-8B49-AA62-F4F1BC2FCE25}" destId="{1E0CABFE-4738-2746-8DDB-4B7124A3D8CD}" srcOrd="1" destOrd="0" presId="urn:microsoft.com/office/officeart/2005/8/layout/list1"/>
    <dgm:cxn modelId="{DAC60EBC-44A0-354D-B356-20DD3704B722}" type="presParOf" srcId="{5F0EF406-B6E2-E14B-9A77-FE32AA214E63}" destId="{FD12B602-2B5C-424C-906C-810530BC0A7C}" srcOrd="9" destOrd="0" presId="urn:microsoft.com/office/officeart/2005/8/layout/list1"/>
    <dgm:cxn modelId="{9953AFAC-5911-224F-B71B-79ECD9AB62A9}" type="presParOf" srcId="{5F0EF406-B6E2-E14B-9A77-FE32AA214E63}" destId="{3ABA80FD-DE0C-1042-8BC8-7078BE2C2F57}" srcOrd="10" destOrd="0" presId="urn:microsoft.com/office/officeart/2005/8/layout/list1"/>
    <dgm:cxn modelId="{4B60E43F-E685-2844-B5FF-E99FA02BB4FA}" type="presParOf" srcId="{5F0EF406-B6E2-E14B-9A77-FE32AA214E63}" destId="{339F5F35-0727-D148-BA4B-E5D887FEB17F}" srcOrd="11" destOrd="0" presId="urn:microsoft.com/office/officeart/2005/8/layout/list1"/>
    <dgm:cxn modelId="{FFA6A0AC-0111-B749-97DA-C064AC59690E}" type="presParOf" srcId="{5F0EF406-B6E2-E14B-9A77-FE32AA214E63}" destId="{3D0696E3-0C00-7B40-B1F9-035E3E5670AD}" srcOrd="12" destOrd="0" presId="urn:microsoft.com/office/officeart/2005/8/layout/list1"/>
    <dgm:cxn modelId="{3E1DECB9-7A72-2E49-B801-34A0C071D832}" type="presParOf" srcId="{3D0696E3-0C00-7B40-B1F9-035E3E5670AD}" destId="{82ED9EA2-B7CF-764D-8C78-D4ACAD880BCB}" srcOrd="0" destOrd="0" presId="urn:microsoft.com/office/officeart/2005/8/layout/list1"/>
    <dgm:cxn modelId="{D016A95E-0B37-ED42-B7AB-3BDC496E976D}" type="presParOf" srcId="{3D0696E3-0C00-7B40-B1F9-035E3E5670AD}" destId="{922B3572-0068-C443-9374-5F61E74C1B3E}" srcOrd="1" destOrd="0" presId="urn:microsoft.com/office/officeart/2005/8/layout/list1"/>
    <dgm:cxn modelId="{418D30A9-A7CC-C244-9058-C304F3ED629F}" type="presParOf" srcId="{5F0EF406-B6E2-E14B-9A77-FE32AA214E63}" destId="{06477C08-5554-6E46-8BA4-7A9AFD58EFB2}" srcOrd="13" destOrd="0" presId="urn:microsoft.com/office/officeart/2005/8/layout/list1"/>
    <dgm:cxn modelId="{5B4F65E8-BA54-984D-B311-F9EA23EF6001}" type="presParOf" srcId="{5F0EF406-B6E2-E14B-9A77-FE32AA214E63}" destId="{3750EDD8-D199-A648-9411-84297631AD4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3BABC-E54D-4550-AECB-15C6755A398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C84353F-9AB2-4030-AA03-A3ECA1BC1E84}">
      <dgm:prSet/>
      <dgm:spPr/>
      <dgm:t>
        <a:bodyPr/>
        <a:lstStyle/>
        <a:p>
          <a:r>
            <a:rPr lang="zh-CN" dirty="0"/>
            <a:t>目前，在用户态有着非常成熟的协程应用，但在内核态，协程的实现几乎没有。</a:t>
          </a:r>
          <a:endParaRPr lang="en-US" dirty="0"/>
        </a:p>
      </dgm:t>
    </dgm:pt>
    <dgm:pt modelId="{CAC0DAEC-DD1C-4E10-9034-FD9E034F35F2}" type="parTrans" cxnId="{988EEE00-C26A-4FC3-9018-635D189D4411}">
      <dgm:prSet/>
      <dgm:spPr/>
      <dgm:t>
        <a:bodyPr/>
        <a:lstStyle/>
        <a:p>
          <a:endParaRPr lang="en-US"/>
        </a:p>
      </dgm:t>
    </dgm:pt>
    <dgm:pt modelId="{15259EF1-F872-492E-855B-C1130DB6D7E4}" type="sibTrans" cxnId="{988EEE00-C26A-4FC3-9018-635D189D4411}">
      <dgm:prSet/>
      <dgm:spPr/>
      <dgm:t>
        <a:bodyPr/>
        <a:lstStyle/>
        <a:p>
          <a:endParaRPr lang="en-US"/>
        </a:p>
      </dgm:t>
    </dgm:pt>
    <dgm:pt modelId="{6A3F8804-88AB-47F4-952D-52796EB0EE8B}">
      <dgm:prSet/>
      <dgm:spPr/>
      <dgm:t>
        <a:bodyPr/>
        <a:lstStyle/>
        <a:p>
          <a:r>
            <a:rPr lang="zh-CN" dirty="0"/>
            <a:t>系统的性能优化有很多途径，</a:t>
          </a:r>
          <a:r>
            <a:rPr lang="en-US" dirty="0"/>
            <a:t>CPU</a:t>
          </a:r>
          <a:r>
            <a:rPr lang="zh-CN" dirty="0"/>
            <a:t>调度与切换开销方面是值得研究且有待突破的一个大类，现代的软件应用不可避免地需要使用多线程编程已满足业务的需要与性能的需求，但并发量一旦加大，线程切换中的上下文和栈带来的切换开销将成为性能瓶颈。</a:t>
          </a:r>
          <a:endParaRPr lang="en-US" dirty="0"/>
        </a:p>
      </dgm:t>
    </dgm:pt>
    <dgm:pt modelId="{C9D0D6AF-F7DD-40BD-B51F-891AFBE21E71}" type="parTrans" cxnId="{1336551B-0922-404F-94D8-88B4D54BFD31}">
      <dgm:prSet/>
      <dgm:spPr/>
      <dgm:t>
        <a:bodyPr/>
        <a:lstStyle/>
        <a:p>
          <a:endParaRPr lang="en-US"/>
        </a:p>
      </dgm:t>
    </dgm:pt>
    <dgm:pt modelId="{4A4E7CF0-E2F1-4349-84B9-B85756DF08AC}" type="sibTrans" cxnId="{1336551B-0922-404F-94D8-88B4D54BFD31}">
      <dgm:prSet/>
      <dgm:spPr/>
      <dgm:t>
        <a:bodyPr/>
        <a:lstStyle/>
        <a:p>
          <a:endParaRPr lang="en-US"/>
        </a:p>
      </dgm:t>
    </dgm:pt>
    <dgm:pt modelId="{0BFF3CC5-A620-2441-809A-061E0C0022ED}" type="pres">
      <dgm:prSet presAssocID="{F993BABC-E54D-4550-AECB-15C6755A3983}" presName="linear" presStyleCnt="0">
        <dgm:presLayoutVars>
          <dgm:animLvl val="lvl"/>
          <dgm:resizeHandles val="exact"/>
        </dgm:presLayoutVars>
      </dgm:prSet>
      <dgm:spPr/>
    </dgm:pt>
    <dgm:pt modelId="{46CD93BF-7510-9F43-97B5-7D5AC7765C7A}" type="pres">
      <dgm:prSet presAssocID="{3C84353F-9AB2-4030-AA03-A3ECA1BC1E84}" presName="parentText" presStyleLbl="node1" presStyleIdx="0" presStyleCnt="2">
        <dgm:presLayoutVars>
          <dgm:chMax val="0"/>
          <dgm:bulletEnabled val="1"/>
        </dgm:presLayoutVars>
      </dgm:prSet>
      <dgm:spPr/>
    </dgm:pt>
    <dgm:pt modelId="{BD83271C-0F03-7143-AB22-A61DABAD0DBB}" type="pres">
      <dgm:prSet presAssocID="{15259EF1-F872-492E-855B-C1130DB6D7E4}" presName="spacer" presStyleCnt="0"/>
      <dgm:spPr/>
    </dgm:pt>
    <dgm:pt modelId="{C520778F-375A-3345-9155-567406B1370C}" type="pres">
      <dgm:prSet presAssocID="{6A3F8804-88AB-47F4-952D-52796EB0EE8B}" presName="parentText" presStyleLbl="node1" presStyleIdx="1" presStyleCnt="2">
        <dgm:presLayoutVars>
          <dgm:chMax val="0"/>
          <dgm:bulletEnabled val="1"/>
        </dgm:presLayoutVars>
      </dgm:prSet>
      <dgm:spPr/>
    </dgm:pt>
  </dgm:ptLst>
  <dgm:cxnLst>
    <dgm:cxn modelId="{988EEE00-C26A-4FC3-9018-635D189D4411}" srcId="{F993BABC-E54D-4550-AECB-15C6755A3983}" destId="{3C84353F-9AB2-4030-AA03-A3ECA1BC1E84}" srcOrd="0" destOrd="0" parTransId="{CAC0DAEC-DD1C-4E10-9034-FD9E034F35F2}" sibTransId="{15259EF1-F872-492E-855B-C1130DB6D7E4}"/>
    <dgm:cxn modelId="{9CCF5C0E-8EB9-F34C-ADD8-7A58253EA47C}" type="presOf" srcId="{3C84353F-9AB2-4030-AA03-A3ECA1BC1E84}" destId="{46CD93BF-7510-9F43-97B5-7D5AC7765C7A}" srcOrd="0" destOrd="0" presId="urn:microsoft.com/office/officeart/2005/8/layout/vList2"/>
    <dgm:cxn modelId="{1336551B-0922-404F-94D8-88B4D54BFD31}" srcId="{F993BABC-E54D-4550-AECB-15C6755A3983}" destId="{6A3F8804-88AB-47F4-952D-52796EB0EE8B}" srcOrd="1" destOrd="0" parTransId="{C9D0D6AF-F7DD-40BD-B51F-891AFBE21E71}" sibTransId="{4A4E7CF0-E2F1-4349-84B9-B85756DF08AC}"/>
    <dgm:cxn modelId="{2FCA8032-6DBD-354E-8C52-30B3F028069D}" type="presOf" srcId="{F993BABC-E54D-4550-AECB-15C6755A3983}" destId="{0BFF3CC5-A620-2441-809A-061E0C0022ED}" srcOrd="0" destOrd="0" presId="urn:microsoft.com/office/officeart/2005/8/layout/vList2"/>
    <dgm:cxn modelId="{FE4D4EE6-3689-0042-9D80-FBA0E85A4611}" type="presOf" srcId="{6A3F8804-88AB-47F4-952D-52796EB0EE8B}" destId="{C520778F-375A-3345-9155-567406B1370C}" srcOrd="0" destOrd="0" presId="urn:microsoft.com/office/officeart/2005/8/layout/vList2"/>
    <dgm:cxn modelId="{7AC429F2-570F-D145-8DA9-C0603E3F0103}" type="presParOf" srcId="{0BFF3CC5-A620-2441-809A-061E0C0022ED}" destId="{46CD93BF-7510-9F43-97B5-7D5AC7765C7A}" srcOrd="0" destOrd="0" presId="urn:microsoft.com/office/officeart/2005/8/layout/vList2"/>
    <dgm:cxn modelId="{54999BAC-A1C0-AD4F-83A2-A4E670B0627C}" type="presParOf" srcId="{0BFF3CC5-A620-2441-809A-061E0C0022ED}" destId="{BD83271C-0F03-7143-AB22-A61DABAD0DBB}" srcOrd="1" destOrd="0" presId="urn:microsoft.com/office/officeart/2005/8/layout/vList2"/>
    <dgm:cxn modelId="{A0B7A25B-F3A5-9144-9D9F-F561B60A3A5E}" type="presParOf" srcId="{0BFF3CC5-A620-2441-809A-061E0C0022ED}" destId="{C520778F-375A-3345-9155-567406B1370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B28634-E7D3-463F-943F-F91E26404E7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506E83F-DB0E-4491-8366-E3482337C034}">
      <dgm:prSet/>
      <dgm:spPr/>
      <dgm:t>
        <a:bodyPr/>
        <a:lstStyle/>
        <a:p>
          <a:r>
            <a:rPr lang="zh-CN"/>
            <a:t>设计线程结构体；</a:t>
          </a:r>
          <a:endParaRPr lang="en-US"/>
        </a:p>
      </dgm:t>
    </dgm:pt>
    <dgm:pt modelId="{39715629-4D31-43D4-8892-281294F80FF2}" type="parTrans" cxnId="{BC1B7206-8EE4-49F3-A723-6707F144537C}">
      <dgm:prSet/>
      <dgm:spPr/>
      <dgm:t>
        <a:bodyPr/>
        <a:lstStyle/>
        <a:p>
          <a:endParaRPr lang="en-US"/>
        </a:p>
      </dgm:t>
    </dgm:pt>
    <dgm:pt modelId="{A7FC6276-50B0-4B84-A459-DFCEF5B50766}" type="sibTrans" cxnId="{BC1B7206-8EE4-49F3-A723-6707F144537C}">
      <dgm:prSet/>
      <dgm:spPr/>
      <dgm:t>
        <a:bodyPr/>
        <a:lstStyle/>
        <a:p>
          <a:endParaRPr lang="en-US"/>
        </a:p>
      </dgm:t>
    </dgm:pt>
    <dgm:pt modelId="{113A8090-765D-4877-B829-64A019A73B2B}">
      <dgm:prSet/>
      <dgm:spPr/>
      <dgm:t>
        <a:bodyPr/>
        <a:lstStyle/>
        <a:p>
          <a:r>
            <a:rPr lang="zh-CN"/>
            <a:t>设计协程结构体；</a:t>
          </a:r>
          <a:endParaRPr lang="en-US"/>
        </a:p>
      </dgm:t>
    </dgm:pt>
    <dgm:pt modelId="{8AF57D5A-E8E5-4AA6-AD35-7CD165A839CF}" type="parTrans" cxnId="{D4469D04-83CC-48E3-A94B-D68E35F3E6A6}">
      <dgm:prSet/>
      <dgm:spPr/>
      <dgm:t>
        <a:bodyPr/>
        <a:lstStyle/>
        <a:p>
          <a:endParaRPr lang="en-US"/>
        </a:p>
      </dgm:t>
    </dgm:pt>
    <dgm:pt modelId="{5F153279-ACDC-4D46-9CD7-B1D095614753}" type="sibTrans" cxnId="{D4469D04-83CC-48E3-A94B-D68E35F3E6A6}">
      <dgm:prSet/>
      <dgm:spPr/>
      <dgm:t>
        <a:bodyPr/>
        <a:lstStyle/>
        <a:p>
          <a:endParaRPr lang="en-US"/>
        </a:p>
      </dgm:t>
    </dgm:pt>
    <dgm:pt modelId="{09FEF51A-BDE7-4F4A-A456-4F9637630770}">
      <dgm:prSet/>
      <dgm:spPr/>
      <dgm:t>
        <a:bodyPr/>
        <a:lstStyle/>
        <a:p>
          <a:r>
            <a:rPr lang="zh-CN"/>
            <a:t>设计、实现线程与协程的绑定与解藕机制；</a:t>
          </a:r>
          <a:endParaRPr lang="en-US"/>
        </a:p>
      </dgm:t>
    </dgm:pt>
    <dgm:pt modelId="{AFD90AF3-0E8F-4976-9364-5ACA0A8005D1}" type="parTrans" cxnId="{010663E9-5B5F-463A-9195-5CB84F60764F}">
      <dgm:prSet/>
      <dgm:spPr/>
      <dgm:t>
        <a:bodyPr/>
        <a:lstStyle/>
        <a:p>
          <a:endParaRPr lang="en-US"/>
        </a:p>
      </dgm:t>
    </dgm:pt>
    <dgm:pt modelId="{FB186CC7-4393-4AB6-91E8-A38DA21AA268}" type="sibTrans" cxnId="{010663E9-5B5F-463A-9195-5CB84F60764F}">
      <dgm:prSet/>
      <dgm:spPr/>
      <dgm:t>
        <a:bodyPr/>
        <a:lstStyle/>
        <a:p>
          <a:endParaRPr lang="en-US"/>
        </a:p>
      </dgm:t>
    </dgm:pt>
    <dgm:pt modelId="{B8DAF827-FD47-4E3F-AD84-AEF6A2C536FB}">
      <dgm:prSet/>
      <dgm:spPr/>
      <dgm:t>
        <a:bodyPr/>
        <a:lstStyle/>
        <a:p>
          <a:r>
            <a:rPr lang="zh-CN"/>
            <a:t>实现协程调度器、线程调度器，与调度算法；</a:t>
          </a:r>
          <a:endParaRPr lang="en-US"/>
        </a:p>
      </dgm:t>
    </dgm:pt>
    <dgm:pt modelId="{0C1FD8FC-1AE3-4705-9B00-3B72037A60FC}" type="parTrans" cxnId="{11EEF54E-6A11-4464-9139-93423323CCB7}">
      <dgm:prSet/>
      <dgm:spPr/>
      <dgm:t>
        <a:bodyPr/>
        <a:lstStyle/>
        <a:p>
          <a:endParaRPr lang="en-US"/>
        </a:p>
      </dgm:t>
    </dgm:pt>
    <dgm:pt modelId="{FAD6401F-9174-484E-9F3B-D00FABCE1DD7}" type="sibTrans" cxnId="{11EEF54E-6A11-4464-9139-93423323CCB7}">
      <dgm:prSet/>
      <dgm:spPr/>
      <dgm:t>
        <a:bodyPr/>
        <a:lstStyle/>
        <a:p>
          <a:endParaRPr lang="en-US"/>
        </a:p>
      </dgm:t>
    </dgm:pt>
    <dgm:pt modelId="{6FA7F387-65BF-48E7-BCC1-6BB863D5B142}">
      <dgm:prSet/>
      <dgm:spPr/>
      <dgm:t>
        <a:bodyPr/>
        <a:lstStyle/>
        <a:p>
          <a:r>
            <a:rPr lang="zh-CN"/>
            <a:t>能在用户态运行；</a:t>
          </a:r>
          <a:endParaRPr lang="en-US"/>
        </a:p>
      </dgm:t>
    </dgm:pt>
    <dgm:pt modelId="{249EE4EE-5982-4F98-8449-D636C1C19CBC}" type="parTrans" cxnId="{C36A2562-349F-4A1C-8A9B-9A2C06EDCF4B}">
      <dgm:prSet/>
      <dgm:spPr/>
      <dgm:t>
        <a:bodyPr/>
        <a:lstStyle/>
        <a:p>
          <a:endParaRPr lang="en-US"/>
        </a:p>
      </dgm:t>
    </dgm:pt>
    <dgm:pt modelId="{CB0C846C-ABE5-450A-A80A-A0254F3FBF48}" type="sibTrans" cxnId="{C36A2562-349F-4A1C-8A9B-9A2C06EDCF4B}">
      <dgm:prSet/>
      <dgm:spPr/>
      <dgm:t>
        <a:bodyPr/>
        <a:lstStyle/>
        <a:p>
          <a:endParaRPr lang="en-US"/>
        </a:p>
      </dgm:t>
    </dgm:pt>
    <dgm:pt modelId="{F7B2DF12-270A-42E7-BFF1-8D9AB5123ED0}">
      <dgm:prSet/>
      <dgm:spPr/>
      <dgm:t>
        <a:bodyPr/>
        <a:lstStyle/>
        <a:p>
          <a:r>
            <a:rPr lang="zh-CN"/>
            <a:t>设去除标准库依赖，使得调度器能在基础（提供任务调度与内存管理，但缺少部分系统调用）的操作系统上运行。</a:t>
          </a:r>
          <a:endParaRPr lang="en-US"/>
        </a:p>
      </dgm:t>
    </dgm:pt>
    <dgm:pt modelId="{1BC5FBF1-C95B-4425-8619-B405ACE21D7D}" type="parTrans" cxnId="{8FF6BF6C-024C-4969-8B18-D102F695FC87}">
      <dgm:prSet/>
      <dgm:spPr/>
      <dgm:t>
        <a:bodyPr/>
        <a:lstStyle/>
        <a:p>
          <a:endParaRPr lang="en-US"/>
        </a:p>
      </dgm:t>
    </dgm:pt>
    <dgm:pt modelId="{FCC64927-0E59-4BBC-A378-D52A844FC6F1}" type="sibTrans" cxnId="{8FF6BF6C-024C-4969-8B18-D102F695FC87}">
      <dgm:prSet/>
      <dgm:spPr/>
      <dgm:t>
        <a:bodyPr/>
        <a:lstStyle/>
        <a:p>
          <a:endParaRPr lang="en-US"/>
        </a:p>
      </dgm:t>
    </dgm:pt>
    <dgm:pt modelId="{F6C577AF-015A-0340-8BAD-7D511120B749}" type="pres">
      <dgm:prSet presAssocID="{87B28634-E7D3-463F-943F-F91E26404E7C}" presName="linear" presStyleCnt="0">
        <dgm:presLayoutVars>
          <dgm:animLvl val="lvl"/>
          <dgm:resizeHandles val="exact"/>
        </dgm:presLayoutVars>
      </dgm:prSet>
      <dgm:spPr/>
    </dgm:pt>
    <dgm:pt modelId="{0846879E-A3DF-D64D-BFA5-8C850B00907B}" type="pres">
      <dgm:prSet presAssocID="{F506E83F-DB0E-4491-8366-E3482337C034}" presName="parentText" presStyleLbl="node1" presStyleIdx="0" presStyleCnt="6">
        <dgm:presLayoutVars>
          <dgm:chMax val="0"/>
          <dgm:bulletEnabled val="1"/>
        </dgm:presLayoutVars>
      </dgm:prSet>
      <dgm:spPr/>
    </dgm:pt>
    <dgm:pt modelId="{6353C47B-27A8-F94B-B112-9A0589BAEC64}" type="pres">
      <dgm:prSet presAssocID="{A7FC6276-50B0-4B84-A459-DFCEF5B50766}" presName="spacer" presStyleCnt="0"/>
      <dgm:spPr/>
    </dgm:pt>
    <dgm:pt modelId="{A7F6F550-E0F8-A14B-96D0-FC0B5825227C}" type="pres">
      <dgm:prSet presAssocID="{113A8090-765D-4877-B829-64A019A73B2B}" presName="parentText" presStyleLbl="node1" presStyleIdx="1" presStyleCnt="6">
        <dgm:presLayoutVars>
          <dgm:chMax val="0"/>
          <dgm:bulletEnabled val="1"/>
        </dgm:presLayoutVars>
      </dgm:prSet>
      <dgm:spPr/>
    </dgm:pt>
    <dgm:pt modelId="{38AF6E24-F396-4C40-8584-C7214FAFEB13}" type="pres">
      <dgm:prSet presAssocID="{5F153279-ACDC-4D46-9CD7-B1D095614753}" presName="spacer" presStyleCnt="0"/>
      <dgm:spPr/>
    </dgm:pt>
    <dgm:pt modelId="{A49F6C89-3862-1A42-B073-E6F91F536EB9}" type="pres">
      <dgm:prSet presAssocID="{09FEF51A-BDE7-4F4A-A456-4F9637630770}" presName="parentText" presStyleLbl="node1" presStyleIdx="2" presStyleCnt="6">
        <dgm:presLayoutVars>
          <dgm:chMax val="0"/>
          <dgm:bulletEnabled val="1"/>
        </dgm:presLayoutVars>
      </dgm:prSet>
      <dgm:spPr/>
    </dgm:pt>
    <dgm:pt modelId="{207433D7-B26B-454A-852F-42314332007D}" type="pres">
      <dgm:prSet presAssocID="{FB186CC7-4393-4AB6-91E8-A38DA21AA268}" presName="spacer" presStyleCnt="0"/>
      <dgm:spPr/>
    </dgm:pt>
    <dgm:pt modelId="{8990863E-0669-DF4F-82D0-91864ABE5F56}" type="pres">
      <dgm:prSet presAssocID="{B8DAF827-FD47-4E3F-AD84-AEF6A2C536FB}" presName="parentText" presStyleLbl="node1" presStyleIdx="3" presStyleCnt="6">
        <dgm:presLayoutVars>
          <dgm:chMax val="0"/>
          <dgm:bulletEnabled val="1"/>
        </dgm:presLayoutVars>
      </dgm:prSet>
      <dgm:spPr/>
    </dgm:pt>
    <dgm:pt modelId="{0AE817E1-15AF-CF4E-9E66-855BA6A44D74}" type="pres">
      <dgm:prSet presAssocID="{FAD6401F-9174-484E-9F3B-D00FABCE1DD7}" presName="spacer" presStyleCnt="0"/>
      <dgm:spPr/>
    </dgm:pt>
    <dgm:pt modelId="{0FF77C2E-919D-1F4B-A0E0-22CD3B98AC46}" type="pres">
      <dgm:prSet presAssocID="{6FA7F387-65BF-48E7-BCC1-6BB863D5B142}" presName="parentText" presStyleLbl="node1" presStyleIdx="4" presStyleCnt="6">
        <dgm:presLayoutVars>
          <dgm:chMax val="0"/>
          <dgm:bulletEnabled val="1"/>
        </dgm:presLayoutVars>
      </dgm:prSet>
      <dgm:spPr/>
    </dgm:pt>
    <dgm:pt modelId="{2E4303C6-E9BC-3748-BCA6-6208F64C574E}" type="pres">
      <dgm:prSet presAssocID="{CB0C846C-ABE5-450A-A80A-A0254F3FBF48}" presName="spacer" presStyleCnt="0"/>
      <dgm:spPr/>
    </dgm:pt>
    <dgm:pt modelId="{01CFD04C-30F1-2C40-A346-2A5C0AA867E7}" type="pres">
      <dgm:prSet presAssocID="{F7B2DF12-270A-42E7-BFF1-8D9AB5123ED0}" presName="parentText" presStyleLbl="node1" presStyleIdx="5" presStyleCnt="6">
        <dgm:presLayoutVars>
          <dgm:chMax val="0"/>
          <dgm:bulletEnabled val="1"/>
        </dgm:presLayoutVars>
      </dgm:prSet>
      <dgm:spPr/>
    </dgm:pt>
  </dgm:ptLst>
  <dgm:cxnLst>
    <dgm:cxn modelId="{D4469D04-83CC-48E3-A94B-D68E35F3E6A6}" srcId="{87B28634-E7D3-463F-943F-F91E26404E7C}" destId="{113A8090-765D-4877-B829-64A019A73B2B}" srcOrd="1" destOrd="0" parTransId="{8AF57D5A-E8E5-4AA6-AD35-7CD165A839CF}" sibTransId="{5F153279-ACDC-4D46-9CD7-B1D095614753}"/>
    <dgm:cxn modelId="{BC1B7206-8EE4-49F3-A723-6707F144537C}" srcId="{87B28634-E7D3-463F-943F-F91E26404E7C}" destId="{F506E83F-DB0E-4491-8366-E3482337C034}" srcOrd="0" destOrd="0" parTransId="{39715629-4D31-43D4-8892-281294F80FF2}" sibTransId="{A7FC6276-50B0-4B84-A459-DFCEF5B50766}"/>
    <dgm:cxn modelId="{EED70E07-44AD-454C-A928-0C150033F77E}" type="presOf" srcId="{F7B2DF12-270A-42E7-BFF1-8D9AB5123ED0}" destId="{01CFD04C-30F1-2C40-A346-2A5C0AA867E7}" srcOrd="0" destOrd="0" presId="urn:microsoft.com/office/officeart/2005/8/layout/vList2"/>
    <dgm:cxn modelId="{80DBE60E-AB7B-D54C-B0B2-423478D17D31}" type="presOf" srcId="{87B28634-E7D3-463F-943F-F91E26404E7C}" destId="{F6C577AF-015A-0340-8BAD-7D511120B749}" srcOrd="0" destOrd="0" presId="urn:microsoft.com/office/officeart/2005/8/layout/vList2"/>
    <dgm:cxn modelId="{89665740-8CEC-834B-9B14-2E674E1839CD}" type="presOf" srcId="{09FEF51A-BDE7-4F4A-A456-4F9637630770}" destId="{A49F6C89-3862-1A42-B073-E6F91F536EB9}" srcOrd="0" destOrd="0" presId="urn:microsoft.com/office/officeart/2005/8/layout/vList2"/>
    <dgm:cxn modelId="{11EEF54E-6A11-4464-9139-93423323CCB7}" srcId="{87B28634-E7D3-463F-943F-F91E26404E7C}" destId="{B8DAF827-FD47-4E3F-AD84-AEF6A2C536FB}" srcOrd="3" destOrd="0" parTransId="{0C1FD8FC-1AE3-4705-9B00-3B72037A60FC}" sibTransId="{FAD6401F-9174-484E-9F3B-D00FABCE1DD7}"/>
    <dgm:cxn modelId="{7B3C8F51-D6B4-9B4F-B709-78C77906FC65}" type="presOf" srcId="{113A8090-765D-4877-B829-64A019A73B2B}" destId="{A7F6F550-E0F8-A14B-96D0-FC0B5825227C}" srcOrd="0" destOrd="0" presId="urn:microsoft.com/office/officeart/2005/8/layout/vList2"/>
    <dgm:cxn modelId="{C36A2562-349F-4A1C-8A9B-9A2C06EDCF4B}" srcId="{87B28634-E7D3-463F-943F-F91E26404E7C}" destId="{6FA7F387-65BF-48E7-BCC1-6BB863D5B142}" srcOrd="4" destOrd="0" parTransId="{249EE4EE-5982-4F98-8449-D636C1C19CBC}" sibTransId="{CB0C846C-ABE5-450A-A80A-A0254F3FBF48}"/>
    <dgm:cxn modelId="{8FF6BF6C-024C-4969-8B18-D102F695FC87}" srcId="{87B28634-E7D3-463F-943F-F91E26404E7C}" destId="{F7B2DF12-270A-42E7-BFF1-8D9AB5123ED0}" srcOrd="5" destOrd="0" parTransId="{1BC5FBF1-C95B-4425-8619-B405ACE21D7D}" sibTransId="{FCC64927-0E59-4BBC-A378-D52A844FC6F1}"/>
    <dgm:cxn modelId="{FF3D8ACD-E982-DC48-A130-80F0596AF202}" type="presOf" srcId="{F506E83F-DB0E-4491-8366-E3482337C034}" destId="{0846879E-A3DF-D64D-BFA5-8C850B00907B}" srcOrd="0" destOrd="0" presId="urn:microsoft.com/office/officeart/2005/8/layout/vList2"/>
    <dgm:cxn modelId="{010663E9-5B5F-463A-9195-5CB84F60764F}" srcId="{87B28634-E7D3-463F-943F-F91E26404E7C}" destId="{09FEF51A-BDE7-4F4A-A456-4F9637630770}" srcOrd="2" destOrd="0" parTransId="{AFD90AF3-0E8F-4976-9364-5ACA0A8005D1}" sibTransId="{FB186CC7-4393-4AB6-91E8-A38DA21AA268}"/>
    <dgm:cxn modelId="{D9D4C0F0-43C2-2741-AD90-3A54B6FB1959}" type="presOf" srcId="{B8DAF827-FD47-4E3F-AD84-AEF6A2C536FB}" destId="{8990863E-0669-DF4F-82D0-91864ABE5F56}" srcOrd="0" destOrd="0" presId="urn:microsoft.com/office/officeart/2005/8/layout/vList2"/>
    <dgm:cxn modelId="{511981FA-981D-1948-BB87-AD54D68D39D3}" type="presOf" srcId="{6FA7F387-65BF-48E7-BCC1-6BB863D5B142}" destId="{0FF77C2E-919D-1F4B-A0E0-22CD3B98AC46}" srcOrd="0" destOrd="0" presId="urn:microsoft.com/office/officeart/2005/8/layout/vList2"/>
    <dgm:cxn modelId="{2438282E-5AE5-0F49-B1FC-EAD5E0DE9926}" type="presParOf" srcId="{F6C577AF-015A-0340-8BAD-7D511120B749}" destId="{0846879E-A3DF-D64D-BFA5-8C850B00907B}" srcOrd="0" destOrd="0" presId="urn:microsoft.com/office/officeart/2005/8/layout/vList2"/>
    <dgm:cxn modelId="{CFAE0315-12D2-CB40-8A81-E8DAE84AA3B6}" type="presParOf" srcId="{F6C577AF-015A-0340-8BAD-7D511120B749}" destId="{6353C47B-27A8-F94B-B112-9A0589BAEC64}" srcOrd="1" destOrd="0" presId="urn:microsoft.com/office/officeart/2005/8/layout/vList2"/>
    <dgm:cxn modelId="{B78D7AE0-F1B2-0941-83A9-4A8AD62B205B}" type="presParOf" srcId="{F6C577AF-015A-0340-8BAD-7D511120B749}" destId="{A7F6F550-E0F8-A14B-96D0-FC0B5825227C}" srcOrd="2" destOrd="0" presId="urn:microsoft.com/office/officeart/2005/8/layout/vList2"/>
    <dgm:cxn modelId="{30DE7111-0E67-604E-A9E9-21EF0240FF42}" type="presParOf" srcId="{F6C577AF-015A-0340-8BAD-7D511120B749}" destId="{38AF6E24-F396-4C40-8584-C7214FAFEB13}" srcOrd="3" destOrd="0" presId="urn:microsoft.com/office/officeart/2005/8/layout/vList2"/>
    <dgm:cxn modelId="{6D20D67C-143B-1B42-825C-BE326AC05138}" type="presParOf" srcId="{F6C577AF-015A-0340-8BAD-7D511120B749}" destId="{A49F6C89-3862-1A42-B073-E6F91F536EB9}" srcOrd="4" destOrd="0" presId="urn:microsoft.com/office/officeart/2005/8/layout/vList2"/>
    <dgm:cxn modelId="{62455293-3564-7949-9BA3-A18FAF5E0CD3}" type="presParOf" srcId="{F6C577AF-015A-0340-8BAD-7D511120B749}" destId="{207433D7-B26B-454A-852F-42314332007D}" srcOrd="5" destOrd="0" presId="urn:microsoft.com/office/officeart/2005/8/layout/vList2"/>
    <dgm:cxn modelId="{4D8886CC-795E-8940-8823-6E51DF27B2D3}" type="presParOf" srcId="{F6C577AF-015A-0340-8BAD-7D511120B749}" destId="{8990863E-0669-DF4F-82D0-91864ABE5F56}" srcOrd="6" destOrd="0" presId="urn:microsoft.com/office/officeart/2005/8/layout/vList2"/>
    <dgm:cxn modelId="{B1C4E957-50E9-684F-9DD8-DC7DAD42BAFC}" type="presParOf" srcId="{F6C577AF-015A-0340-8BAD-7D511120B749}" destId="{0AE817E1-15AF-CF4E-9E66-855BA6A44D74}" srcOrd="7" destOrd="0" presId="urn:microsoft.com/office/officeart/2005/8/layout/vList2"/>
    <dgm:cxn modelId="{491C2347-B0BE-7949-AC51-9D1769373DB5}" type="presParOf" srcId="{F6C577AF-015A-0340-8BAD-7D511120B749}" destId="{0FF77C2E-919D-1F4B-A0E0-22CD3B98AC46}" srcOrd="8" destOrd="0" presId="urn:microsoft.com/office/officeart/2005/8/layout/vList2"/>
    <dgm:cxn modelId="{21F9E8A3-9CB1-6D4C-8D8B-8261CC3766EA}" type="presParOf" srcId="{F6C577AF-015A-0340-8BAD-7D511120B749}" destId="{2E4303C6-E9BC-3748-BCA6-6208F64C574E}" srcOrd="9" destOrd="0" presId="urn:microsoft.com/office/officeart/2005/8/layout/vList2"/>
    <dgm:cxn modelId="{8779CF53-AC57-5446-8567-2128C0F2D4BF}" type="presParOf" srcId="{F6C577AF-015A-0340-8BAD-7D511120B749}" destId="{01CFD04C-30F1-2C40-A346-2A5C0AA867E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95B4C6-E31E-488D-AC26-718085BBCF5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BEA1F3B-00C4-4D4F-81E8-30A9D31D3BF1}">
      <dgm:prSet/>
      <dgm:spPr/>
      <dgm:t>
        <a:bodyPr/>
        <a:lstStyle/>
        <a:p>
          <a:r>
            <a:rPr kumimoji="1" lang="zh-CN" dirty="0"/>
            <a:t>春节</a:t>
          </a:r>
          <a:r>
            <a:rPr kumimoji="1" lang="zh-CN" altLang="en-US" dirty="0"/>
            <a:t>（</a:t>
          </a:r>
          <a:r>
            <a:rPr kumimoji="1" lang="en-US" altLang="zh-CN" dirty="0"/>
            <a:t>22</a:t>
          </a:r>
          <a:r>
            <a:rPr kumimoji="1" lang="zh-CN" altLang="en-US" dirty="0"/>
            <a:t>年</a:t>
          </a:r>
          <a:r>
            <a:rPr kumimoji="1" lang="en-US" altLang="zh-CN" dirty="0"/>
            <a:t>2</a:t>
          </a:r>
          <a:r>
            <a:rPr kumimoji="1" lang="zh-CN" altLang="en-US" dirty="0"/>
            <a:t>月</a:t>
          </a:r>
          <a:r>
            <a:rPr kumimoji="1" lang="en-US" altLang="zh-CN" dirty="0"/>
            <a:t>1</a:t>
          </a:r>
          <a:r>
            <a:rPr kumimoji="1" lang="zh-CN" altLang="en-US" dirty="0"/>
            <a:t>日）</a:t>
          </a:r>
          <a:r>
            <a:rPr kumimoji="1" lang="zh-CN" dirty="0"/>
            <a:t>之前完成内核态的协程调度改造；</a:t>
          </a:r>
          <a:endParaRPr lang="en-US" dirty="0"/>
        </a:p>
      </dgm:t>
    </dgm:pt>
    <dgm:pt modelId="{E76C0A42-E7AF-4ED9-8804-4C02A6290E8B}" type="parTrans" cxnId="{8F72F920-A035-4E8A-9901-2F66E530D7C2}">
      <dgm:prSet/>
      <dgm:spPr/>
      <dgm:t>
        <a:bodyPr/>
        <a:lstStyle/>
        <a:p>
          <a:endParaRPr lang="en-US"/>
        </a:p>
      </dgm:t>
    </dgm:pt>
    <dgm:pt modelId="{92E543BB-04E4-4327-994E-5F65FF74A4D1}" type="sibTrans" cxnId="{8F72F920-A035-4E8A-9901-2F66E530D7C2}">
      <dgm:prSet/>
      <dgm:spPr/>
      <dgm:t>
        <a:bodyPr/>
        <a:lstStyle/>
        <a:p>
          <a:endParaRPr lang="en-US"/>
        </a:p>
      </dgm:t>
    </dgm:pt>
    <dgm:pt modelId="{616D4747-6DD4-48D4-9D2B-5D27A74FABE5}">
      <dgm:prSet/>
      <dgm:spPr/>
      <dgm:t>
        <a:bodyPr/>
        <a:lstStyle/>
        <a:p>
          <a:r>
            <a:rPr kumimoji="1" lang="en-US" dirty="0"/>
            <a:t>3</a:t>
          </a:r>
          <a:r>
            <a:rPr kumimoji="1" lang="zh-CN" dirty="0"/>
            <a:t>月中旬完成性能对比测试；</a:t>
          </a:r>
          <a:endParaRPr lang="en-US" dirty="0"/>
        </a:p>
      </dgm:t>
    </dgm:pt>
    <dgm:pt modelId="{A0DCB6B2-4459-45FF-AA24-DD3DF13B66CD}" type="parTrans" cxnId="{5E86EE39-F926-46A8-AD0D-39DD18A83CFD}">
      <dgm:prSet/>
      <dgm:spPr/>
      <dgm:t>
        <a:bodyPr/>
        <a:lstStyle/>
        <a:p>
          <a:endParaRPr lang="en-US"/>
        </a:p>
      </dgm:t>
    </dgm:pt>
    <dgm:pt modelId="{D2343648-B5D6-4EBE-9B44-7B2586FB96AD}" type="sibTrans" cxnId="{5E86EE39-F926-46A8-AD0D-39DD18A83CFD}">
      <dgm:prSet/>
      <dgm:spPr/>
      <dgm:t>
        <a:bodyPr/>
        <a:lstStyle/>
        <a:p>
          <a:endParaRPr lang="en-US"/>
        </a:p>
      </dgm:t>
    </dgm:pt>
    <dgm:pt modelId="{D319910A-4BDB-4180-994B-AB489A3611BD}">
      <dgm:prSet/>
      <dgm:spPr/>
      <dgm:t>
        <a:bodyPr/>
        <a:lstStyle/>
        <a:p>
          <a:r>
            <a:rPr kumimoji="1" lang="zh-CN" dirty="0"/>
            <a:t>如果进展顺利，会将协程调度的内核与用户态中断结合。</a:t>
          </a:r>
          <a:endParaRPr lang="en-US" dirty="0"/>
        </a:p>
      </dgm:t>
    </dgm:pt>
    <dgm:pt modelId="{5B24EE1A-0E9B-4CBB-9C92-B801F1A9D811}" type="parTrans" cxnId="{0B04C670-A8CD-48F7-B72C-75C9D8386124}">
      <dgm:prSet/>
      <dgm:spPr/>
      <dgm:t>
        <a:bodyPr/>
        <a:lstStyle/>
        <a:p>
          <a:endParaRPr lang="en-US"/>
        </a:p>
      </dgm:t>
    </dgm:pt>
    <dgm:pt modelId="{3D36213D-0623-451C-90EC-BEE24CB74293}" type="sibTrans" cxnId="{0B04C670-A8CD-48F7-B72C-75C9D8386124}">
      <dgm:prSet/>
      <dgm:spPr/>
      <dgm:t>
        <a:bodyPr/>
        <a:lstStyle/>
        <a:p>
          <a:endParaRPr lang="en-US"/>
        </a:p>
      </dgm:t>
    </dgm:pt>
    <dgm:pt modelId="{AA7649A7-3E62-3942-81AF-460E9FEAA63F}" type="pres">
      <dgm:prSet presAssocID="{8095B4C6-E31E-488D-AC26-718085BBCF55}" presName="linear" presStyleCnt="0">
        <dgm:presLayoutVars>
          <dgm:animLvl val="lvl"/>
          <dgm:resizeHandles val="exact"/>
        </dgm:presLayoutVars>
      </dgm:prSet>
      <dgm:spPr/>
    </dgm:pt>
    <dgm:pt modelId="{F6799B26-CF9C-1048-B3B6-419D02ADC260}" type="pres">
      <dgm:prSet presAssocID="{0BEA1F3B-00C4-4D4F-81E8-30A9D31D3BF1}" presName="parentText" presStyleLbl="node1" presStyleIdx="0" presStyleCnt="3">
        <dgm:presLayoutVars>
          <dgm:chMax val="0"/>
          <dgm:bulletEnabled val="1"/>
        </dgm:presLayoutVars>
      </dgm:prSet>
      <dgm:spPr/>
    </dgm:pt>
    <dgm:pt modelId="{DC9AE7CE-9C51-704A-BCF8-E0BCE0661FB5}" type="pres">
      <dgm:prSet presAssocID="{92E543BB-04E4-4327-994E-5F65FF74A4D1}" presName="spacer" presStyleCnt="0"/>
      <dgm:spPr/>
    </dgm:pt>
    <dgm:pt modelId="{D6C43927-CDD1-E841-9CA7-B7B1FB0C45DE}" type="pres">
      <dgm:prSet presAssocID="{616D4747-6DD4-48D4-9D2B-5D27A74FABE5}" presName="parentText" presStyleLbl="node1" presStyleIdx="1" presStyleCnt="3">
        <dgm:presLayoutVars>
          <dgm:chMax val="0"/>
          <dgm:bulletEnabled val="1"/>
        </dgm:presLayoutVars>
      </dgm:prSet>
      <dgm:spPr/>
    </dgm:pt>
    <dgm:pt modelId="{A7AA440E-208A-BF47-8701-784741D25018}" type="pres">
      <dgm:prSet presAssocID="{D2343648-B5D6-4EBE-9B44-7B2586FB96AD}" presName="spacer" presStyleCnt="0"/>
      <dgm:spPr/>
    </dgm:pt>
    <dgm:pt modelId="{6F5BC547-9EA0-794F-87E0-BA8CB69E9F47}" type="pres">
      <dgm:prSet presAssocID="{D319910A-4BDB-4180-994B-AB489A3611BD}" presName="parentText" presStyleLbl="node1" presStyleIdx="2" presStyleCnt="3">
        <dgm:presLayoutVars>
          <dgm:chMax val="0"/>
          <dgm:bulletEnabled val="1"/>
        </dgm:presLayoutVars>
      </dgm:prSet>
      <dgm:spPr/>
    </dgm:pt>
  </dgm:ptLst>
  <dgm:cxnLst>
    <dgm:cxn modelId="{8F72F920-A035-4E8A-9901-2F66E530D7C2}" srcId="{8095B4C6-E31E-488D-AC26-718085BBCF55}" destId="{0BEA1F3B-00C4-4D4F-81E8-30A9D31D3BF1}" srcOrd="0" destOrd="0" parTransId="{E76C0A42-E7AF-4ED9-8804-4C02A6290E8B}" sibTransId="{92E543BB-04E4-4327-994E-5F65FF74A4D1}"/>
    <dgm:cxn modelId="{5E86EE39-F926-46A8-AD0D-39DD18A83CFD}" srcId="{8095B4C6-E31E-488D-AC26-718085BBCF55}" destId="{616D4747-6DD4-48D4-9D2B-5D27A74FABE5}" srcOrd="1" destOrd="0" parTransId="{A0DCB6B2-4459-45FF-AA24-DD3DF13B66CD}" sibTransId="{D2343648-B5D6-4EBE-9B44-7B2586FB96AD}"/>
    <dgm:cxn modelId="{DD55396B-FB43-D245-A435-F563CCF89797}" type="presOf" srcId="{8095B4C6-E31E-488D-AC26-718085BBCF55}" destId="{AA7649A7-3E62-3942-81AF-460E9FEAA63F}" srcOrd="0" destOrd="0" presId="urn:microsoft.com/office/officeart/2005/8/layout/vList2"/>
    <dgm:cxn modelId="{0B04C670-A8CD-48F7-B72C-75C9D8386124}" srcId="{8095B4C6-E31E-488D-AC26-718085BBCF55}" destId="{D319910A-4BDB-4180-994B-AB489A3611BD}" srcOrd="2" destOrd="0" parTransId="{5B24EE1A-0E9B-4CBB-9C92-B801F1A9D811}" sibTransId="{3D36213D-0623-451C-90EC-BEE24CB74293}"/>
    <dgm:cxn modelId="{30DB547F-ADCF-1C49-A67E-B6EE37147EDB}" type="presOf" srcId="{0BEA1F3B-00C4-4D4F-81E8-30A9D31D3BF1}" destId="{F6799B26-CF9C-1048-B3B6-419D02ADC260}" srcOrd="0" destOrd="0" presId="urn:microsoft.com/office/officeart/2005/8/layout/vList2"/>
    <dgm:cxn modelId="{A9265498-B003-3348-8D36-6C51914D4C71}" type="presOf" srcId="{D319910A-4BDB-4180-994B-AB489A3611BD}" destId="{6F5BC547-9EA0-794F-87E0-BA8CB69E9F47}" srcOrd="0" destOrd="0" presId="urn:microsoft.com/office/officeart/2005/8/layout/vList2"/>
    <dgm:cxn modelId="{123605D7-6C31-7049-814D-206977904B1E}" type="presOf" srcId="{616D4747-6DD4-48D4-9D2B-5D27A74FABE5}" destId="{D6C43927-CDD1-E841-9CA7-B7B1FB0C45DE}" srcOrd="0" destOrd="0" presId="urn:microsoft.com/office/officeart/2005/8/layout/vList2"/>
    <dgm:cxn modelId="{3BAA3277-34D6-6C46-A497-8652014741CE}" type="presParOf" srcId="{AA7649A7-3E62-3942-81AF-460E9FEAA63F}" destId="{F6799B26-CF9C-1048-B3B6-419D02ADC260}" srcOrd="0" destOrd="0" presId="urn:microsoft.com/office/officeart/2005/8/layout/vList2"/>
    <dgm:cxn modelId="{9CBE1FB8-4FC8-A44D-8CA9-C45A75314363}" type="presParOf" srcId="{AA7649A7-3E62-3942-81AF-460E9FEAA63F}" destId="{DC9AE7CE-9C51-704A-BCF8-E0BCE0661FB5}" srcOrd="1" destOrd="0" presId="urn:microsoft.com/office/officeart/2005/8/layout/vList2"/>
    <dgm:cxn modelId="{DEC273D8-078F-3D4C-85F5-1BA12A895021}" type="presParOf" srcId="{AA7649A7-3E62-3942-81AF-460E9FEAA63F}" destId="{D6C43927-CDD1-E841-9CA7-B7B1FB0C45DE}" srcOrd="2" destOrd="0" presId="urn:microsoft.com/office/officeart/2005/8/layout/vList2"/>
    <dgm:cxn modelId="{D768928F-4339-2C41-9EE0-BEA5AD03C721}" type="presParOf" srcId="{AA7649A7-3E62-3942-81AF-460E9FEAA63F}" destId="{A7AA440E-208A-BF47-8701-784741D25018}" srcOrd="3" destOrd="0" presId="urn:microsoft.com/office/officeart/2005/8/layout/vList2"/>
    <dgm:cxn modelId="{698CD519-D495-A641-B7C9-81DD4ED0B7AC}" type="presParOf" srcId="{AA7649A7-3E62-3942-81AF-460E9FEAA63F}" destId="{6F5BC547-9EA0-794F-87E0-BA8CB69E9F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C5D4F-465D-1D4D-9BA3-6356C5BD17C8}">
      <dsp:nvSpPr>
        <dsp:cNvPr id="0" name=""/>
        <dsp:cNvSpPr/>
      </dsp:nvSpPr>
      <dsp:spPr>
        <a:xfrm>
          <a:off x="0" y="869976"/>
          <a:ext cx="626364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76DFFD-7914-6649-B00C-2C63A5F0EDEA}">
      <dsp:nvSpPr>
        <dsp:cNvPr id="0" name=""/>
        <dsp:cNvSpPr/>
      </dsp:nvSpPr>
      <dsp:spPr>
        <a:xfrm>
          <a:off x="313182" y="79918"/>
          <a:ext cx="4625566" cy="11295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622300">
            <a:lnSpc>
              <a:spcPct val="90000"/>
            </a:lnSpc>
            <a:spcBef>
              <a:spcPct val="0"/>
            </a:spcBef>
            <a:spcAft>
              <a:spcPct val="35000"/>
            </a:spcAft>
            <a:buNone/>
          </a:pPr>
          <a:r>
            <a:rPr kumimoji="1" lang="zh-CN" sz="1400" kern="1200" dirty="0"/>
            <a:t>进程切换开销太大，逐渐不能满足性能需求。</a:t>
          </a:r>
          <a:endParaRPr lang="en-US" sz="1400" kern="1200" dirty="0"/>
        </a:p>
      </dsp:txBody>
      <dsp:txXfrm>
        <a:off x="368322" y="135058"/>
        <a:ext cx="4515286" cy="1019258"/>
      </dsp:txXfrm>
    </dsp:sp>
    <dsp:sp modelId="{B80E4030-6147-2B48-897F-2E1C4DBD21CD}">
      <dsp:nvSpPr>
        <dsp:cNvPr id="0" name=""/>
        <dsp:cNvSpPr/>
      </dsp:nvSpPr>
      <dsp:spPr>
        <a:xfrm>
          <a:off x="0" y="2199709"/>
          <a:ext cx="6263640" cy="5796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78524-856F-8F4C-BBC3-B55DBDC71789}">
      <dsp:nvSpPr>
        <dsp:cNvPr id="0" name=""/>
        <dsp:cNvSpPr/>
      </dsp:nvSpPr>
      <dsp:spPr>
        <a:xfrm>
          <a:off x="313182" y="1573776"/>
          <a:ext cx="4645779" cy="96541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622300">
            <a:lnSpc>
              <a:spcPct val="90000"/>
            </a:lnSpc>
            <a:spcBef>
              <a:spcPct val="0"/>
            </a:spcBef>
            <a:spcAft>
              <a:spcPct val="35000"/>
            </a:spcAft>
            <a:buNone/>
          </a:pPr>
          <a:r>
            <a:rPr kumimoji="1" lang="zh-CN" sz="1400" kern="1200" dirty="0"/>
            <a:t>计算机科学家提出线程。</a:t>
          </a:r>
          <a:endParaRPr lang="en-US" sz="1400" kern="1200" dirty="0"/>
        </a:p>
      </dsp:txBody>
      <dsp:txXfrm>
        <a:off x="360310" y="1620904"/>
        <a:ext cx="4551523" cy="871157"/>
      </dsp:txXfrm>
    </dsp:sp>
    <dsp:sp modelId="{3ABA80FD-DE0C-1042-8BC8-7078BE2C2F57}">
      <dsp:nvSpPr>
        <dsp:cNvPr id="0" name=""/>
        <dsp:cNvSpPr/>
      </dsp:nvSpPr>
      <dsp:spPr>
        <a:xfrm>
          <a:off x="0" y="3597549"/>
          <a:ext cx="6263640" cy="5796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0CABFE-4738-2746-8DDB-4B7124A3D8CD}">
      <dsp:nvSpPr>
        <dsp:cNvPr id="0" name=""/>
        <dsp:cNvSpPr/>
      </dsp:nvSpPr>
      <dsp:spPr>
        <a:xfrm>
          <a:off x="313182" y="2903509"/>
          <a:ext cx="4629468" cy="103351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t>线程从属于进程，一个进程可以包含多个线程。</a:t>
          </a:r>
        </a:p>
      </dsp:txBody>
      <dsp:txXfrm>
        <a:off x="363634" y="2953961"/>
        <a:ext cx="4528564" cy="932615"/>
      </dsp:txXfrm>
    </dsp:sp>
    <dsp:sp modelId="{3750EDD8-D199-A648-9411-84297631AD4A}">
      <dsp:nvSpPr>
        <dsp:cNvPr id="0" name=""/>
        <dsp:cNvSpPr/>
      </dsp:nvSpPr>
      <dsp:spPr>
        <a:xfrm>
          <a:off x="0" y="4845169"/>
          <a:ext cx="6263640" cy="579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B3572-0068-C443-9374-5F61E74C1B3E}">
      <dsp:nvSpPr>
        <dsp:cNvPr id="0" name=""/>
        <dsp:cNvSpPr/>
      </dsp:nvSpPr>
      <dsp:spPr>
        <a:xfrm>
          <a:off x="313182" y="4301349"/>
          <a:ext cx="4641877" cy="88329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t>同一个进程内的线程共享地址空间，但是有自己的栈。</a:t>
          </a:r>
        </a:p>
      </dsp:txBody>
      <dsp:txXfrm>
        <a:off x="356301" y="4344468"/>
        <a:ext cx="4555639" cy="797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D93BF-7510-9F43-97B5-7D5AC7765C7A}">
      <dsp:nvSpPr>
        <dsp:cNvPr id="0" name=""/>
        <dsp:cNvSpPr/>
      </dsp:nvSpPr>
      <dsp:spPr>
        <a:xfrm>
          <a:off x="0" y="18284"/>
          <a:ext cx="10515600" cy="21185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kern="1200" dirty="0"/>
            <a:t>目前，在用户态有着非常成熟的协程应用，但在内核态，协程的实现几乎没有。</a:t>
          </a:r>
          <a:endParaRPr lang="en-US" sz="2700" kern="1200" dirty="0"/>
        </a:p>
      </dsp:txBody>
      <dsp:txXfrm>
        <a:off x="103417" y="121701"/>
        <a:ext cx="10308766" cy="1911670"/>
      </dsp:txXfrm>
    </dsp:sp>
    <dsp:sp modelId="{C520778F-375A-3345-9155-567406B1370C}">
      <dsp:nvSpPr>
        <dsp:cNvPr id="0" name=""/>
        <dsp:cNvSpPr/>
      </dsp:nvSpPr>
      <dsp:spPr>
        <a:xfrm>
          <a:off x="0" y="2214549"/>
          <a:ext cx="10515600" cy="21185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kern="1200" dirty="0"/>
            <a:t>系统的性能优化有很多途径，</a:t>
          </a:r>
          <a:r>
            <a:rPr lang="en-US" sz="2700" kern="1200" dirty="0"/>
            <a:t>CPU</a:t>
          </a:r>
          <a:r>
            <a:rPr lang="zh-CN" sz="2700" kern="1200" dirty="0"/>
            <a:t>调度与切换开销方面是值得研究且有待突破的一个大类，现代的软件应用不可避免地需要使用多线程编程已满足业务的需要与性能的需求，但并发量一旦加大，线程切换中的上下文和栈带来的切换开销将成为性能瓶颈。</a:t>
          </a:r>
          <a:endParaRPr lang="en-US" sz="2700" kern="1200" dirty="0"/>
        </a:p>
      </dsp:txBody>
      <dsp:txXfrm>
        <a:off x="103417" y="2317966"/>
        <a:ext cx="10308766" cy="1911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6879E-A3DF-D64D-BFA5-8C850B00907B}">
      <dsp:nvSpPr>
        <dsp:cNvPr id="0" name=""/>
        <dsp:cNvSpPr/>
      </dsp:nvSpPr>
      <dsp:spPr>
        <a:xfrm>
          <a:off x="0" y="797471"/>
          <a:ext cx="10515600" cy="421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设计线程结构体；</a:t>
          </a:r>
          <a:endParaRPr lang="en-US" sz="1600" kern="1200"/>
        </a:p>
      </dsp:txBody>
      <dsp:txXfrm>
        <a:off x="20561" y="818032"/>
        <a:ext cx="10474478" cy="380078"/>
      </dsp:txXfrm>
    </dsp:sp>
    <dsp:sp modelId="{A7F6F550-E0F8-A14B-96D0-FC0B5825227C}">
      <dsp:nvSpPr>
        <dsp:cNvPr id="0" name=""/>
        <dsp:cNvSpPr/>
      </dsp:nvSpPr>
      <dsp:spPr>
        <a:xfrm>
          <a:off x="0" y="1264751"/>
          <a:ext cx="10515600" cy="4212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设计协程结构体；</a:t>
          </a:r>
          <a:endParaRPr lang="en-US" sz="1600" kern="1200"/>
        </a:p>
      </dsp:txBody>
      <dsp:txXfrm>
        <a:off x="20561" y="1285312"/>
        <a:ext cx="10474478" cy="380078"/>
      </dsp:txXfrm>
    </dsp:sp>
    <dsp:sp modelId="{A49F6C89-3862-1A42-B073-E6F91F536EB9}">
      <dsp:nvSpPr>
        <dsp:cNvPr id="0" name=""/>
        <dsp:cNvSpPr/>
      </dsp:nvSpPr>
      <dsp:spPr>
        <a:xfrm>
          <a:off x="0" y="1732031"/>
          <a:ext cx="10515600" cy="4212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设计、实现线程与协程的绑定与解藕机制；</a:t>
          </a:r>
          <a:endParaRPr lang="en-US" sz="1600" kern="1200"/>
        </a:p>
      </dsp:txBody>
      <dsp:txXfrm>
        <a:off x="20561" y="1752592"/>
        <a:ext cx="10474478" cy="380078"/>
      </dsp:txXfrm>
    </dsp:sp>
    <dsp:sp modelId="{8990863E-0669-DF4F-82D0-91864ABE5F56}">
      <dsp:nvSpPr>
        <dsp:cNvPr id="0" name=""/>
        <dsp:cNvSpPr/>
      </dsp:nvSpPr>
      <dsp:spPr>
        <a:xfrm>
          <a:off x="0" y="2199312"/>
          <a:ext cx="10515600" cy="4212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实现协程调度器、线程调度器，与调度算法；</a:t>
          </a:r>
          <a:endParaRPr lang="en-US" sz="1600" kern="1200"/>
        </a:p>
      </dsp:txBody>
      <dsp:txXfrm>
        <a:off x="20561" y="2219873"/>
        <a:ext cx="10474478" cy="380078"/>
      </dsp:txXfrm>
    </dsp:sp>
    <dsp:sp modelId="{0FF77C2E-919D-1F4B-A0E0-22CD3B98AC46}">
      <dsp:nvSpPr>
        <dsp:cNvPr id="0" name=""/>
        <dsp:cNvSpPr/>
      </dsp:nvSpPr>
      <dsp:spPr>
        <a:xfrm>
          <a:off x="0" y="2666592"/>
          <a:ext cx="10515600" cy="4212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能在用户态运行；</a:t>
          </a:r>
          <a:endParaRPr lang="en-US" sz="1600" kern="1200"/>
        </a:p>
      </dsp:txBody>
      <dsp:txXfrm>
        <a:off x="20561" y="2687153"/>
        <a:ext cx="10474478" cy="380078"/>
      </dsp:txXfrm>
    </dsp:sp>
    <dsp:sp modelId="{01CFD04C-30F1-2C40-A346-2A5C0AA867E7}">
      <dsp:nvSpPr>
        <dsp:cNvPr id="0" name=""/>
        <dsp:cNvSpPr/>
      </dsp:nvSpPr>
      <dsp:spPr>
        <a:xfrm>
          <a:off x="0" y="3133871"/>
          <a:ext cx="10515600" cy="4212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设去除标准库依赖，使得调度器能在基础（提供任务调度与内存管理，但缺少部分系统调用）的操作系统上运行。</a:t>
          </a:r>
          <a:endParaRPr lang="en-US" sz="1600" kern="1200"/>
        </a:p>
      </dsp:txBody>
      <dsp:txXfrm>
        <a:off x="20561" y="3154432"/>
        <a:ext cx="10474478" cy="380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99B26-CF9C-1048-B3B6-419D02ADC260}">
      <dsp:nvSpPr>
        <dsp:cNvPr id="0" name=""/>
        <dsp:cNvSpPr/>
      </dsp:nvSpPr>
      <dsp:spPr>
        <a:xfrm>
          <a:off x="0" y="20323"/>
          <a:ext cx="6478587" cy="14285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zh-CN" sz="3300" kern="1200" dirty="0"/>
            <a:t>春节</a:t>
          </a:r>
          <a:r>
            <a:rPr kumimoji="1" lang="zh-CN" altLang="en-US" sz="3300" kern="1200" dirty="0"/>
            <a:t>（</a:t>
          </a:r>
          <a:r>
            <a:rPr kumimoji="1" lang="en-US" altLang="zh-CN" sz="3300" kern="1200" dirty="0"/>
            <a:t>22</a:t>
          </a:r>
          <a:r>
            <a:rPr kumimoji="1" lang="zh-CN" altLang="en-US" sz="3300" kern="1200" dirty="0"/>
            <a:t>年</a:t>
          </a:r>
          <a:r>
            <a:rPr kumimoji="1" lang="en-US" altLang="zh-CN" sz="3300" kern="1200" dirty="0"/>
            <a:t>2</a:t>
          </a:r>
          <a:r>
            <a:rPr kumimoji="1" lang="zh-CN" altLang="en-US" sz="3300" kern="1200" dirty="0"/>
            <a:t>月</a:t>
          </a:r>
          <a:r>
            <a:rPr kumimoji="1" lang="en-US" altLang="zh-CN" sz="3300" kern="1200" dirty="0"/>
            <a:t>1</a:t>
          </a:r>
          <a:r>
            <a:rPr kumimoji="1" lang="zh-CN" altLang="en-US" sz="3300" kern="1200" dirty="0"/>
            <a:t>日）</a:t>
          </a:r>
          <a:r>
            <a:rPr kumimoji="1" lang="zh-CN" sz="3300" kern="1200" dirty="0"/>
            <a:t>之前完成内核态的协程调度改造；</a:t>
          </a:r>
          <a:endParaRPr lang="en-US" sz="3300" kern="1200" dirty="0"/>
        </a:p>
      </dsp:txBody>
      <dsp:txXfrm>
        <a:off x="69737" y="90060"/>
        <a:ext cx="6339113" cy="1289096"/>
      </dsp:txXfrm>
    </dsp:sp>
    <dsp:sp modelId="{D6C43927-CDD1-E841-9CA7-B7B1FB0C45DE}">
      <dsp:nvSpPr>
        <dsp:cNvPr id="0" name=""/>
        <dsp:cNvSpPr/>
      </dsp:nvSpPr>
      <dsp:spPr>
        <a:xfrm>
          <a:off x="0" y="1543933"/>
          <a:ext cx="6478587" cy="14285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3</a:t>
          </a:r>
          <a:r>
            <a:rPr kumimoji="1" lang="zh-CN" sz="3300" kern="1200" dirty="0"/>
            <a:t>月中旬完成性能对比测试；</a:t>
          </a:r>
          <a:endParaRPr lang="en-US" sz="3300" kern="1200" dirty="0"/>
        </a:p>
      </dsp:txBody>
      <dsp:txXfrm>
        <a:off x="69737" y="1613670"/>
        <a:ext cx="6339113" cy="1289096"/>
      </dsp:txXfrm>
    </dsp:sp>
    <dsp:sp modelId="{6F5BC547-9EA0-794F-87E0-BA8CB69E9F47}">
      <dsp:nvSpPr>
        <dsp:cNvPr id="0" name=""/>
        <dsp:cNvSpPr/>
      </dsp:nvSpPr>
      <dsp:spPr>
        <a:xfrm>
          <a:off x="0" y="3067544"/>
          <a:ext cx="6478587" cy="14285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zh-CN" sz="3300" kern="1200" dirty="0"/>
            <a:t>如果进展顺利，会将协程调度的内核与用户态中断结合。</a:t>
          </a:r>
          <a:endParaRPr lang="en-US" sz="3300" kern="1200" dirty="0"/>
        </a:p>
      </dsp:txBody>
      <dsp:txXfrm>
        <a:off x="69737" y="3137281"/>
        <a:ext cx="6339113" cy="12890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EFEA8-9CCF-214B-B5D0-8B3EA977FBD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864E183-AC3A-3C48-875F-93AFF1671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32C7164-875E-8B4C-AF89-76648AAC3880}"/>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D37847C0-9A60-F94C-813E-30BCA44746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62B0659-5D6A-E14A-A9BE-1C3B992AC2D4}"/>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414710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62A12-027F-1145-B64C-7AFB1FD80F0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93DDCB5-26DE-C84A-9BC0-F70BECABDBD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8363C6-FA17-2249-BDE5-31AD967DDD64}"/>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E2907E92-2AE1-5947-A589-61E43AE7BD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A62B304-ACFD-144E-AE60-F3BA6ECB9E05}"/>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00358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90D4A3-FE52-D747-AA24-B60D0B9732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DDBC836-F167-9940-B434-6EA16FE0FE6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191097-CC19-C446-98A8-7AB6E9770474}"/>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359282CB-A00F-1549-A7F0-B4BC86DCB5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5909C79-9913-AC48-B3B8-FC8784B2773F}"/>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62381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D1B2E-0A33-D640-82D2-CB0EDAC264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CF0FF38-4DC8-5543-B57F-51121F9FD7C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70217F-031D-5145-AA6D-C39D5220BFE2}"/>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47834BCD-908B-9D46-AA43-E25F5A675F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6C28E7-8A6C-4A4A-BBA7-3FC7F7F2F338}"/>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3737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11032-E870-6E4F-B6B1-9ADA2631A1B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B50A3E3-282C-5E4E-AB40-1EF57AE12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2244BC9-DAEE-E848-9C15-64925D71F2EA}"/>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9A8CAAA3-6E84-4F49-BE2E-9F99613947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622288-69FF-464E-A0DC-A98DB281A5A6}"/>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87774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33B2C-5F7E-8B40-A185-627AE9CA89A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23FAFED-7BA0-7143-BED3-D21A36BE8EC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4FD3F0E-EC3B-A746-B2EA-81F84A7B714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C21AD89-35E4-0E45-BDFC-5031E331354D}"/>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6" name="页脚占位符 5">
            <a:extLst>
              <a:ext uri="{FF2B5EF4-FFF2-40B4-BE49-F238E27FC236}">
                <a16:creationId xmlns:a16="http://schemas.microsoft.com/office/drawing/2014/main" id="{11E641EE-8284-DD48-A83A-013CFE07CD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08287F7-B6E4-A249-A3FA-0F01B16F3C4A}"/>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295160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A9F41-F2E9-1F47-AED4-F5E432D76E5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77B44B3-36A1-D84A-9646-1730BF0A3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340CFA6-DB77-A846-8DDE-81B9322CDED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511E669-0580-F84C-AE09-F2CE32251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04E6636-C1E1-D942-B705-EBB6F127782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5A65B51-EDE1-764C-9E7B-E276525C10B5}"/>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8" name="页脚占位符 7">
            <a:extLst>
              <a:ext uri="{FF2B5EF4-FFF2-40B4-BE49-F238E27FC236}">
                <a16:creationId xmlns:a16="http://schemas.microsoft.com/office/drawing/2014/main" id="{34F88D12-8B5E-F94F-900D-D3FF5D4398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D2A4C32-047B-8F4D-BB84-A100014BB21A}"/>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361073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FD2FA-CDAA-9445-84F2-17F72F0A7EC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FA9724C-F569-2D40-AD29-21EF997E1EE0}"/>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4" name="页脚占位符 3">
            <a:extLst>
              <a:ext uri="{FF2B5EF4-FFF2-40B4-BE49-F238E27FC236}">
                <a16:creationId xmlns:a16="http://schemas.microsoft.com/office/drawing/2014/main" id="{64F8B450-10F6-3D44-871E-C7507F8D5FF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035629A-E040-B44A-86C3-F9F2E1C976CE}"/>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02762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3EBA60-0870-1D44-A89D-155E336E958F}"/>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3" name="页脚占位符 2">
            <a:extLst>
              <a:ext uri="{FF2B5EF4-FFF2-40B4-BE49-F238E27FC236}">
                <a16:creationId xmlns:a16="http://schemas.microsoft.com/office/drawing/2014/main" id="{BB1E8461-FBD5-344F-B4CA-0A40CF3F9EA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69AC14E-4C59-A64D-9220-F340B44C7BD5}"/>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78345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A3DD1-F3AB-7945-B4A9-5D53464557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DBF22AB-7AA1-6A4D-A143-63A7A3236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76A6C9A-B6C7-E44D-82B8-5E8DB0E48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6AF6AD5-AC35-0C41-BE97-DF02250E4E23}"/>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6" name="页脚占位符 5">
            <a:extLst>
              <a:ext uri="{FF2B5EF4-FFF2-40B4-BE49-F238E27FC236}">
                <a16:creationId xmlns:a16="http://schemas.microsoft.com/office/drawing/2014/main" id="{A80D1A5E-DFC2-134F-B26B-8418341446F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A4B729B-272C-D64A-958F-878B1E4F5337}"/>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224858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5326C-3B5B-6040-90E5-382845E66E7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675EA11-595B-A246-8390-2F4691847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20C7D25-A9A9-A945-BFFE-3871366D9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901395F-B036-7349-AA9B-1FF74A484454}"/>
              </a:ext>
            </a:extLst>
          </p:cNvPr>
          <p:cNvSpPr>
            <a:spLocks noGrp="1"/>
          </p:cNvSpPr>
          <p:nvPr>
            <p:ph type="dt" sz="half" idx="10"/>
          </p:nvPr>
        </p:nvSpPr>
        <p:spPr/>
        <p:txBody>
          <a:bodyPr/>
          <a:lstStyle/>
          <a:p>
            <a:fld id="{742F5D05-1C21-B745-B70C-0D630711B8FF}" type="datetimeFigureOut">
              <a:rPr kumimoji="1" lang="zh-CN" altLang="en-US" smtClean="0"/>
              <a:t>2022/11/11</a:t>
            </a:fld>
            <a:endParaRPr kumimoji="1" lang="zh-CN" altLang="en-US"/>
          </a:p>
        </p:txBody>
      </p:sp>
      <p:sp>
        <p:nvSpPr>
          <p:cNvPr id="6" name="页脚占位符 5">
            <a:extLst>
              <a:ext uri="{FF2B5EF4-FFF2-40B4-BE49-F238E27FC236}">
                <a16:creationId xmlns:a16="http://schemas.microsoft.com/office/drawing/2014/main" id="{F22CCF70-F660-1E48-9B1F-00A6C36527C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7E6EC23-919A-8C4B-ACCE-E4CA6CDB91B1}"/>
              </a:ext>
            </a:extLst>
          </p:cNvPr>
          <p:cNvSpPr>
            <a:spLocks noGrp="1"/>
          </p:cNvSpPr>
          <p:nvPr>
            <p:ph type="sldNum" sz="quarter" idx="12"/>
          </p:nvPr>
        </p:nvSpPr>
        <p:spPr/>
        <p:txBody>
          <a:body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3290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E69A89-6DB6-4A4F-833B-DC52FC303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F01686A-711C-A744-B646-986748886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E0B6D14-421B-BF48-AE79-FC49CE0F9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F5D05-1C21-B745-B70C-0D630711B8FF}" type="datetimeFigureOut">
              <a:rPr kumimoji="1" lang="zh-CN" altLang="en-US" smtClean="0"/>
              <a:t>2022/11/11</a:t>
            </a:fld>
            <a:endParaRPr kumimoji="1" lang="zh-CN" altLang="en-US"/>
          </a:p>
        </p:txBody>
      </p:sp>
      <p:sp>
        <p:nvSpPr>
          <p:cNvPr id="5" name="页脚占位符 4">
            <a:extLst>
              <a:ext uri="{FF2B5EF4-FFF2-40B4-BE49-F238E27FC236}">
                <a16:creationId xmlns:a16="http://schemas.microsoft.com/office/drawing/2014/main" id="{8743343D-AAF7-414F-B435-2F4A92882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7477F6A-E684-4A4E-B9BA-BCF3EFBAF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EA77A-F94D-9942-B0E6-DDDF60F0B69F}" type="slidenum">
              <a:rPr kumimoji="1" lang="zh-CN" altLang="en-US" smtClean="0"/>
              <a:t>‹#›</a:t>
            </a:fld>
            <a:endParaRPr kumimoji="1" lang="zh-CN" altLang="en-US"/>
          </a:p>
        </p:txBody>
      </p:sp>
    </p:spTree>
    <p:extLst>
      <p:ext uri="{BB962C8B-B14F-4D97-AF65-F5344CB8AC3E}">
        <p14:creationId xmlns:p14="http://schemas.microsoft.com/office/powerpoint/2010/main" val="1725044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grafana/k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9"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标题 1">
            <a:extLst>
              <a:ext uri="{FF2B5EF4-FFF2-40B4-BE49-F238E27FC236}">
                <a16:creationId xmlns:a16="http://schemas.microsoft.com/office/drawing/2014/main" id="{440572F7-E88F-1C44-A5C8-ABC96E744CD0}"/>
              </a:ext>
            </a:extLst>
          </p:cNvPr>
          <p:cNvSpPr>
            <a:spLocks noGrp="1"/>
          </p:cNvSpPr>
          <p:nvPr>
            <p:ph type="ctrTitle"/>
          </p:nvPr>
        </p:nvSpPr>
        <p:spPr>
          <a:xfrm>
            <a:off x="3371787" y="1741337"/>
            <a:ext cx="5448730" cy="2387918"/>
          </a:xfrm>
        </p:spPr>
        <p:txBody>
          <a:bodyPr anchor="b">
            <a:normAutofit/>
          </a:bodyPr>
          <a:lstStyle/>
          <a:p>
            <a:r>
              <a:rPr kumimoji="1" lang="zh-CN" altLang="en-US" sz="5200" b="1" dirty="0">
                <a:solidFill>
                  <a:schemeClr val="tx2"/>
                </a:solidFill>
              </a:rPr>
              <a:t>硕士学位论文开题报告</a:t>
            </a:r>
          </a:p>
        </p:txBody>
      </p:sp>
      <p:sp>
        <p:nvSpPr>
          <p:cNvPr id="3" name="副标题 2">
            <a:extLst>
              <a:ext uri="{FF2B5EF4-FFF2-40B4-BE49-F238E27FC236}">
                <a16:creationId xmlns:a16="http://schemas.microsoft.com/office/drawing/2014/main" id="{738251F3-8A13-ED40-9A63-0AB8AF2B0076}"/>
              </a:ext>
            </a:extLst>
          </p:cNvPr>
          <p:cNvSpPr>
            <a:spLocks noGrp="1"/>
          </p:cNvSpPr>
          <p:nvPr>
            <p:ph type="subTitle" idx="1"/>
          </p:nvPr>
        </p:nvSpPr>
        <p:spPr>
          <a:xfrm>
            <a:off x="3371161" y="4200522"/>
            <a:ext cx="5449982" cy="682079"/>
          </a:xfrm>
        </p:spPr>
        <p:txBody>
          <a:bodyPr>
            <a:normAutofit/>
          </a:bodyPr>
          <a:lstStyle/>
          <a:p>
            <a:r>
              <a:rPr kumimoji="1" lang="zh-CN" altLang="en-US" sz="1500" dirty="0">
                <a:solidFill>
                  <a:schemeClr val="tx2"/>
                </a:solidFill>
              </a:rPr>
              <a:t>标题：内核态与用户态的统一协程调度设计与实现</a:t>
            </a:r>
            <a:endParaRPr kumimoji="1" lang="en-US" altLang="zh-CN" sz="1500" dirty="0">
              <a:solidFill>
                <a:schemeClr val="tx2"/>
              </a:solidFill>
            </a:endParaRPr>
          </a:p>
          <a:p>
            <a:r>
              <a:rPr kumimoji="1" lang="zh-CN" altLang="en-US" sz="1500" dirty="0">
                <a:solidFill>
                  <a:schemeClr val="tx2"/>
                </a:solidFill>
              </a:rPr>
              <a:t>导师：孙卫真      报告人：王文智</a:t>
            </a:r>
          </a:p>
        </p:txBody>
      </p:sp>
      <p:grpSp>
        <p:nvGrpSpPr>
          <p:cNvPr id="46"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47"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52"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3248659"/>
      </p:ext>
    </p:extLst>
  </p:cSld>
  <p:clrMapOvr>
    <a:masterClrMapping/>
  </p:clrMapOvr>
  <mc:AlternateContent xmlns:mc="http://schemas.openxmlformats.org/markup-compatibility/2006" xmlns:p14="http://schemas.microsoft.com/office/powerpoint/2010/main">
    <mc:Choice Requires="p14">
      <p:transition spd="slow" p14:dur="2000" advTm="2214"/>
    </mc:Choice>
    <mc:Fallback xmlns="">
      <p:transition spd="slow" advTm="22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405D48D-225D-C745-A51F-B7CA15363BEC}"/>
              </a:ext>
            </a:extLst>
          </p:cNvPr>
          <p:cNvSpPr>
            <a:spLocks noGrp="1"/>
          </p:cNvSpPr>
          <p:nvPr>
            <p:ph type="title"/>
          </p:nvPr>
        </p:nvSpPr>
        <p:spPr>
          <a:xfrm>
            <a:off x="590719" y="691172"/>
            <a:ext cx="5279408" cy="1128068"/>
          </a:xfrm>
        </p:spPr>
        <p:txBody>
          <a:bodyPr anchor="ctr">
            <a:normAutofit/>
          </a:bodyPr>
          <a:lstStyle/>
          <a:p>
            <a:r>
              <a:rPr lang="en" altLang="zh-CN" sz="2200" b="1" dirty="0"/>
              <a:t>ICCCS 2018: Design and Implementation of Web Crawler Based on Coroutine Model</a:t>
            </a:r>
            <a:br>
              <a:rPr lang="en" altLang="zh-CN" sz="2200" dirty="0"/>
            </a:br>
            <a:endParaRPr kumimoji="1" lang="zh-CN" altLang="en-US" sz="2200"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D07088E0-9B5C-3548-A9A0-0AC9BC9631EF}"/>
              </a:ext>
            </a:extLst>
          </p:cNvPr>
          <p:cNvSpPr>
            <a:spLocks noGrp="1"/>
          </p:cNvSpPr>
          <p:nvPr>
            <p:ph idx="1"/>
          </p:nvPr>
        </p:nvSpPr>
        <p:spPr>
          <a:xfrm>
            <a:off x="590719" y="2330505"/>
            <a:ext cx="5278066" cy="3979585"/>
          </a:xfrm>
        </p:spPr>
        <p:txBody>
          <a:bodyPr anchor="ctr">
            <a:normAutofit/>
          </a:bodyPr>
          <a:lstStyle/>
          <a:p>
            <a:pPr marL="0" indent="0">
              <a:buNone/>
            </a:pPr>
            <a:r>
              <a:rPr lang="zh-CN" altLang="en-US" sz="2000" dirty="0"/>
              <a:t>传统的爬虫框架基于线程实现，多线程模型在处理高并发性和大量</a:t>
            </a:r>
            <a:r>
              <a:rPr lang="en" altLang="zh-CN" sz="2000" dirty="0"/>
              <a:t>I/O</a:t>
            </a:r>
            <a:r>
              <a:rPr lang="zh-CN" altLang="en-US" sz="2000" dirty="0"/>
              <a:t>阻塞操作时有明显的局限性和缺陷，此文章提出了一种基于协程模型的解决方案，并给出了完成实现，以及性能对比实验，结果表明，基于协程的爬虫可以有效减少系统负载，并提高爬虫的执行效率。</a:t>
            </a:r>
          </a:p>
          <a:p>
            <a:endParaRPr kumimoji="1" lang="zh-CN" alt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图示&#10;&#10;描述已自动生成">
            <a:extLst>
              <a:ext uri="{FF2B5EF4-FFF2-40B4-BE49-F238E27FC236}">
                <a16:creationId xmlns:a16="http://schemas.microsoft.com/office/drawing/2014/main" id="{51FDB173-69BA-B544-9C0D-38294BAC753C}"/>
              </a:ext>
            </a:extLst>
          </p:cNvPr>
          <p:cNvPicPr>
            <a:picLocks noChangeAspect="1"/>
          </p:cNvPicPr>
          <p:nvPr/>
        </p:nvPicPr>
        <p:blipFill>
          <a:blip r:embed="rId2"/>
          <a:stretch>
            <a:fillRect/>
          </a:stretch>
        </p:blipFill>
        <p:spPr>
          <a:xfrm>
            <a:off x="7574508" y="581892"/>
            <a:ext cx="3415263" cy="2518756"/>
          </a:xfrm>
          <a:prstGeom prst="rect">
            <a:avLst/>
          </a:prstGeom>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表, 折线图&#10;&#10;描述已自动生成">
            <a:extLst>
              <a:ext uri="{FF2B5EF4-FFF2-40B4-BE49-F238E27FC236}">
                <a16:creationId xmlns:a16="http://schemas.microsoft.com/office/drawing/2014/main" id="{1178128F-766E-1340-8841-22068FF5DBA1}"/>
              </a:ext>
            </a:extLst>
          </p:cNvPr>
          <p:cNvPicPr>
            <a:picLocks noChangeAspect="1"/>
          </p:cNvPicPr>
          <p:nvPr/>
        </p:nvPicPr>
        <p:blipFill>
          <a:blip r:embed="rId3"/>
          <a:stretch>
            <a:fillRect/>
          </a:stretch>
        </p:blipFill>
        <p:spPr>
          <a:xfrm>
            <a:off x="7721606" y="3707894"/>
            <a:ext cx="3119203" cy="2518756"/>
          </a:xfrm>
          <a:prstGeom prst="rect">
            <a:avLst/>
          </a:prstGeom>
        </p:spPr>
      </p:pic>
    </p:spTree>
    <p:extLst>
      <p:ext uri="{BB962C8B-B14F-4D97-AF65-F5344CB8AC3E}">
        <p14:creationId xmlns:p14="http://schemas.microsoft.com/office/powerpoint/2010/main" val="206201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136">
            <a:extLst>
              <a:ext uri="{FF2B5EF4-FFF2-40B4-BE49-F238E27FC236}">
                <a16:creationId xmlns:a16="http://schemas.microsoft.com/office/drawing/2014/main" id="{B430338F-E2FD-4573-B0B7-E2EB12CC9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0A52C53-F200-8244-B672-8B24A4E98418}"/>
              </a:ext>
            </a:extLst>
          </p:cNvPr>
          <p:cNvSpPr>
            <a:spLocks noGrp="1"/>
          </p:cNvSpPr>
          <p:nvPr>
            <p:ph type="title"/>
          </p:nvPr>
        </p:nvSpPr>
        <p:spPr>
          <a:xfrm>
            <a:off x="532015" y="4495568"/>
            <a:ext cx="3861960" cy="1905232"/>
          </a:xfrm>
        </p:spPr>
        <p:txBody>
          <a:bodyPr anchor="ctr">
            <a:normAutofit/>
          </a:bodyPr>
          <a:lstStyle/>
          <a:p>
            <a:r>
              <a:rPr lang="en" altLang="zh-CN" sz="3200" b="1" dirty="0"/>
              <a:t>PPPJ 2010</a:t>
            </a:r>
            <a:r>
              <a:rPr lang="zh-CN" altLang="en" sz="3200" b="1" dirty="0"/>
              <a:t>：</a:t>
            </a:r>
            <a:r>
              <a:rPr lang="en" altLang="zh-CN" sz="3200" b="1" dirty="0"/>
              <a:t>Efficient coroutines for the Java platform</a:t>
            </a:r>
            <a:br>
              <a:rPr lang="en" altLang="zh-CN" sz="3200" dirty="0"/>
            </a:br>
            <a:endParaRPr kumimoji="1" lang="zh-CN" altLang="en-US" sz="3200" dirty="0"/>
          </a:p>
        </p:txBody>
      </p:sp>
      <p:sp>
        <p:nvSpPr>
          <p:cNvPr id="3079" name="Rectangle 13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1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图表, 折线图&#10;&#10;描述已自动生成">
            <a:extLst>
              <a:ext uri="{FF2B5EF4-FFF2-40B4-BE49-F238E27FC236}">
                <a16:creationId xmlns:a16="http://schemas.microsoft.com/office/drawing/2014/main" id="{75B6C8AD-D376-2941-9DBB-502A7ABEC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67" r="1036"/>
          <a:stretch/>
        </p:blipFill>
        <p:spPr bwMode="auto">
          <a:xfrm>
            <a:off x="838200" y="364143"/>
            <a:ext cx="5136795" cy="34264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图表, 折线图&#10;&#10;描述已自动生成">
            <a:extLst>
              <a:ext uri="{FF2B5EF4-FFF2-40B4-BE49-F238E27FC236}">
                <a16:creationId xmlns:a16="http://schemas.microsoft.com/office/drawing/2014/main" id="{AF04FD12-A3F2-5F4C-A982-42BE6BD8C9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21" r="683"/>
          <a:stretch/>
        </p:blipFill>
        <p:spPr bwMode="auto">
          <a:xfrm>
            <a:off x="6297264" y="364142"/>
            <a:ext cx="5136795" cy="3426462"/>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14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C568906-FB4F-D14A-A74F-29FDE6E3CA29}"/>
              </a:ext>
            </a:extLst>
          </p:cNvPr>
          <p:cNvSpPr>
            <a:spLocks noGrp="1"/>
          </p:cNvSpPr>
          <p:nvPr>
            <p:ph idx="1"/>
          </p:nvPr>
        </p:nvSpPr>
        <p:spPr>
          <a:xfrm>
            <a:off x="5162719" y="4495568"/>
            <a:ext cx="6586915" cy="1905232"/>
          </a:xfrm>
        </p:spPr>
        <p:txBody>
          <a:bodyPr anchor="ctr">
            <a:normAutofit/>
          </a:bodyPr>
          <a:lstStyle/>
          <a:p>
            <a:pPr marL="0" indent="0">
              <a:buNone/>
            </a:pPr>
            <a:r>
              <a:rPr lang="zh-CN" altLang="en-US" sz="1800" dirty="0"/>
              <a:t>此文章在</a:t>
            </a:r>
            <a:r>
              <a:rPr lang="en" altLang="zh-CN" sz="1800" dirty="0"/>
              <a:t>java</a:t>
            </a:r>
            <a:r>
              <a:rPr lang="zh-CN" altLang="en-US" sz="1800" dirty="0"/>
              <a:t>的</a:t>
            </a:r>
            <a:r>
              <a:rPr lang="en" altLang="zh-CN" sz="1800" dirty="0"/>
              <a:t>hotpot</a:t>
            </a:r>
            <a:r>
              <a:rPr lang="zh-CN" altLang="en-US" sz="1800" dirty="0"/>
              <a:t>虚拟机上实现了协程，并封装了</a:t>
            </a:r>
            <a:r>
              <a:rPr lang="en" altLang="zh-CN" sz="1800" dirty="0"/>
              <a:t>API</a:t>
            </a:r>
            <a:r>
              <a:rPr lang="zh-CN" altLang="en-US" sz="1800" dirty="0"/>
              <a:t>供</a:t>
            </a:r>
            <a:r>
              <a:rPr lang="en" altLang="zh-CN" sz="1800" dirty="0" err="1"/>
              <a:t>jruby</a:t>
            </a:r>
            <a:r>
              <a:rPr lang="zh-CN" altLang="en-US" sz="1800" dirty="0"/>
              <a:t>使用。实验表明，使用了协程的</a:t>
            </a:r>
            <a:r>
              <a:rPr lang="en" altLang="zh-CN" sz="1800" dirty="0" err="1"/>
              <a:t>jruby</a:t>
            </a:r>
            <a:r>
              <a:rPr lang="zh-CN" altLang="en-US" sz="1800" dirty="0"/>
              <a:t>在某些特定程序上，运行速度高于</a:t>
            </a:r>
            <a:r>
              <a:rPr lang="en" altLang="zh-CN" sz="1800" dirty="0" err="1"/>
              <a:t>jruby</a:t>
            </a:r>
            <a:r>
              <a:rPr lang="zh-CN" altLang="en-US" sz="1800" dirty="0"/>
              <a:t>和</a:t>
            </a:r>
            <a:r>
              <a:rPr lang="en" altLang="zh-CN" sz="1800" dirty="0"/>
              <a:t>ruby</a:t>
            </a:r>
            <a:r>
              <a:rPr lang="zh-CN" altLang="en" sz="1800" dirty="0"/>
              <a:t>。</a:t>
            </a:r>
            <a:endParaRPr lang="en" altLang="zh-CN" sz="1800" dirty="0"/>
          </a:p>
          <a:p>
            <a:endParaRPr kumimoji="1" lang="zh-CN" altLang="en-US" sz="1800" dirty="0"/>
          </a:p>
        </p:txBody>
      </p:sp>
    </p:spTree>
    <p:extLst>
      <p:ext uri="{BB962C8B-B14F-4D97-AF65-F5344CB8AC3E}">
        <p14:creationId xmlns:p14="http://schemas.microsoft.com/office/powerpoint/2010/main" val="251373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643DF2A-4C16-BE4A-B42A-C0F3B8BBE0F9}"/>
              </a:ext>
            </a:extLst>
          </p:cNvPr>
          <p:cNvSpPr>
            <a:spLocks noGrp="1"/>
          </p:cNvSpPr>
          <p:nvPr>
            <p:ph type="title"/>
          </p:nvPr>
        </p:nvSpPr>
        <p:spPr>
          <a:xfrm>
            <a:off x="1043631" y="809898"/>
            <a:ext cx="9942716" cy="1554480"/>
          </a:xfrm>
        </p:spPr>
        <p:txBody>
          <a:bodyPr anchor="ctr">
            <a:normAutofit/>
          </a:bodyPr>
          <a:lstStyle/>
          <a:p>
            <a:r>
              <a:rPr lang="en" altLang="zh-CN" sz="3400" b="1" dirty="0"/>
              <a:t>ISCAS 1992</a:t>
            </a:r>
            <a:r>
              <a:rPr lang="zh-CN" altLang="en" sz="3400" b="1" dirty="0"/>
              <a:t>：</a:t>
            </a:r>
            <a:r>
              <a:rPr lang="en" altLang="zh-CN" sz="3400" b="1" dirty="0"/>
              <a:t>Acceleration Techniques for Dependability Simulation</a:t>
            </a:r>
            <a:r>
              <a:rPr lang="zh-CN" altLang="en-US" sz="3400" b="1" dirty="0"/>
              <a:t> </a:t>
            </a:r>
            <a:r>
              <a:rPr lang="en-US" altLang="zh-CN" sz="3400" b="1" dirty="0"/>
              <a:t>-UIUC</a:t>
            </a:r>
            <a:br>
              <a:rPr lang="en" altLang="zh-CN" sz="3400" dirty="0"/>
            </a:br>
            <a:endParaRPr kumimoji="1" lang="zh-CN" altLang="en-US" sz="3400" dirty="0"/>
          </a:p>
        </p:txBody>
      </p:sp>
      <p:sp>
        <p:nvSpPr>
          <p:cNvPr id="3" name="内容占位符 2">
            <a:extLst>
              <a:ext uri="{FF2B5EF4-FFF2-40B4-BE49-F238E27FC236}">
                <a16:creationId xmlns:a16="http://schemas.microsoft.com/office/drawing/2014/main" id="{CBABD236-26E4-E54F-8E5B-5CA1A3B739B4}"/>
              </a:ext>
            </a:extLst>
          </p:cNvPr>
          <p:cNvSpPr>
            <a:spLocks noGrp="1"/>
          </p:cNvSpPr>
          <p:nvPr>
            <p:ph idx="1"/>
          </p:nvPr>
        </p:nvSpPr>
        <p:spPr>
          <a:xfrm>
            <a:off x="1045028" y="3017522"/>
            <a:ext cx="9941319" cy="3124658"/>
          </a:xfrm>
        </p:spPr>
        <p:txBody>
          <a:bodyPr anchor="ctr">
            <a:normAutofit/>
          </a:bodyPr>
          <a:lstStyle/>
          <a:p>
            <a:r>
              <a:rPr lang="zh-CN" altLang="en-US" sz="2400" dirty="0"/>
              <a:t>对于大型系统，需要设计仿真实验进行可靠性分析，但随着系统复杂性的增加，仿真实验的耗时也在显著增加，此文章提出一种仿真策略，并基于协程给出了该策略的一种实现，结果表明，基于协程实现的这种仿真策略将可靠性分析的速度提升了</a:t>
            </a:r>
            <a:r>
              <a:rPr lang="en-US" altLang="zh-CN" sz="2400" dirty="0"/>
              <a:t>32</a:t>
            </a:r>
            <a:r>
              <a:rPr lang="zh-CN" altLang="en-US" sz="2400" dirty="0"/>
              <a:t>倍。</a:t>
            </a:r>
          </a:p>
          <a:p>
            <a:endParaRPr kumimoji="1" lang="zh-CN"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6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A7570E9B-F9F3-9042-AFA3-DB9BF7EFC67D}"/>
              </a:ext>
            </a:extLst>
          </p:cNvPr>
          <p:cNvSpPr>
            <a:spLocks noGrp="1"/>
          </p:cNvSpPr>
          <p:nvPr>
            <p:ph type="title"/>
          </p:nvPr>
        </p:nvSpPr>
        <p:spPr>
          <a:xfrm>
            <a:off x="643467" y="321734"/>
            <a:ext cx="10905066" cy="1135737"/>
          </a:xfrm>
        </p:spPr>
        <p:txBody>
          <a:bodyPr>
            <a:normAutofit/>
          </a:bodyPr>
          <a:lstStyle/>
          <a:p>
            <a:r>
              <a:rPr lang="zh-CN" altLang="en-US" sz="3600" dirty="0"/>
              <a:t>基于</a:t>
            </a:r>
            <a:r>
              <a:rPr lang="en" altLang="zh-CN" sz="3600" dirty="0"/>
              <a:t>rust</a:t>
            </a:r>
            <a:r>
              <a:rPr lang="zh-CN" altLang="en-US" sz="3600" dirty="0"/>
              <a:t>与协程的一些应用</a:t>
            </a:r>
            <a:endParaRPr kumimoji="1" lang="zh-CN" altLang="en-US" sz="3600" dirty="0"/>
          </a:p>
        </p:txBody>
      </p:sp>
      <p:sp>
        <p:nvSpPr>
          <p:cNvPr id="3" name="内容占位符 2">
            <a:extLst>
              <a:ext uri="{FF2B5EF4-FFF2-40B4-BE49-F238E27FC236}">
                <a16:creationId xmlns:a16="http://schemas.microsoft.com/office/drawing/2014/main" id="{96E415D6-4C6A-D14E-BC3D-82CFD62D1EC9}"/>
              </a:ext>
            </a:extLst>
          </p:cNvPr>
          <p:cNvSpPr>
            <a:spLocks noGrp="1"/>
          </p:cNvSpPr>
          <p:nvPr>
            <p:ph idx="1"/>
          </p:nvPr>
        </p:nvSpPr>
        <p:spPr>
          <a:xfrm>
            <a:off x="643469" y="1782981"/>
            <a:ext cx="4008384" cy="4393982"/>
          </a:xfrm>
        </p:spPr>
        <p:txBody>
          <a:bodyPr>
            <a:normAutofit/>
          </a:bodyPr>
          <a:lstStyle/>
          <a:p>
            <a:r>
              <a:rPr lang="zh-CN" altLang="en-US" sz="2000" dirty="0"/>
              <a:t>清华的</a:t>
            </a:r>
            <a:r>
              <a:rPr lang="en" altLang="zh-CN" sz="2000" dirty="0" err="1"/>
              <a:t>rCore</a:t>
            </a:r>
            <a:r>
              <a:rPr lang="zh-CN" altLang="en" sz="2000" dirty="0"/>
              <a:t>：</a:t>
            </a:r>
            <a:r>
              <a:rPr lang="zh-CN" altLang="en-US" sz="2000" dirty="0"/>
              <a:t>国家级精品课程，国内首个使用</a:t>
            </a:r>
            <a:r>
              <a:rPr lang="en" altLang="zh-CN" sz="2000" dirty="0"/>
              <a:t>rust</a:t>
            </a:r>
            <a:r>
              <a:rPr lang="zh-CN" altLang="en-US" sz="2000" dirty="0"/>
              <a:t>进行操作系统教学的高校课程，教程超</a:t>
            </a:r>
            <a:r>
              <a:rPr lang="en-US" altLang="zh-CN" sz="2000" dirty="0"/>
              <a:t>20</a:t>
            </a:r>
            <a:r>
              <a:rPr lang="en" altLang="zh-CN" sz="2000" dirty="0"/>
              <a:t>w</a:t>
            </a:r>
            <a:r>
              <a:rPr lang="zh-CN" altLang="en-US" sz="2000" dirty="0"/>
              <a:t>字。</a:t>
            </a:r>
          </a:p>
          <a:p>
            <a:r>
              <a:rPr lang="zh-CN" altLang="en-US" sz="2000" dirty="0"/>
              <a:t>压力测试工具 </a:t>
            </a:r>
            <a:r>
              <a:rPr lang="en" altLang="zh-CN" sz="2000" dirty="0" err="1"/>
              <a:t>grafana</a:t>
            </a:r>
            <a:r>
              <a:rPr lang="en" altLang="zh-CN" sz="2000" dirty="0"/>
              <a:t> k6</a:t>
            </a:r>
            <a:r>
              <a:rPr lang="zh-CN" altLang="en" sz="2000" dirty="0"/>
              <a:t>：</a:t>
            </a:r>
            <a:r>
              <a:rPr lang="en" altLang="zh-CN" sz="2000" dirty="0">
                <a:hlinkClick r:id="rId2"/>
              </a:rPr>
              <a:t>https://github.com/grafana/k6</a:t>
            </a:r>
            <a:r>
              <a:rPr lang="zh-CN" altLang="en" sz="2000" dirty="0"/>
              <a:t>，</a:t>
            </a:r>
            <a:r>
              <a:rPr lang="zh-CN" altLang="en-US" sz="2000" dirty="0"/>
              <a:t>使用了（语言级）协程，可以在极其受限的硬件环境下轻松模拟高并发的虚拟用户请求。比如 </a:t>
            </a:r>
            <a:r>
              <a:rPr lang="en-US" altLang="zh-CN" sz="2000" dirty="0"/>
              <a:t>40</a:t>
            </a:r>
            <a:r>
              <a:rPr lang="zh-CN" altLang="en-US" sz="2000" dirty="0"/>
              <a:t>个物理核可以模拟</a:t>
            </a:r>
            <a:r>
              <a:rPr lang="en-US" altLang="zh-CN" sz="2000" dirty="0"/>
              <a:t>400</a:t>
            </a:r>
            <a:r>
              <a:rPr lang="zh-CN" altLang="en-US" sz="2000" dirty="0"/>
              <a:t>个虚拟用户同时发送请求，而不是使用</a:t>
            </a:r>
            <a:r>
              <a:rPr lang="en-US" altLang="zh-CN" sz="2000" dirty="0"/>
              <a:t>400</a:t>
            </a:r>
            <a:r>
              <a:rPr lang="zh-CN" altLang="en-US" sz="2000" dirty="0"/>
              <a:t>个线程。</a:t>
            </a:r>
          </a:p>
          <a:p>
            <a:endParaRPr kumimoji="1" lang="zh-CN" altLang="en-US"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图形用户界面, 文本, 应用程序, 电子邮件&#10;&#10;描述已自动生成">
            <a:extLst>
              <a:ext uri="{FF2B5EF4-FFF2-40B4-BE49-F238E27FC236}">
                <a16:creationId xmlns:a16="http://schemas.microsoft.com/office/drawing/2014/main" id="{2DB22FCD-3AB9-9740-BEC2-F24F865D3B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744551"/>
            <a:ext cx="6253212" cy="243875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155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179BBC30-C12D-48C4-A8A1-5FF272F58AC0}"/>
              </a:ext>
            </a:extLst>
          </p:cNvPr>
          <p:cNvGraphicFramePr>
            <a:graphicFrameLocks noGrp="1"/>
          </p:cNvGraphicFramePr>
          <p:nvPr>
            <p:ph idx="1"/>
            <p:extLst>
              <p:ext uri="{D42A27DB-BD31-4B8C-83A1-F6EECF244321}">
                <p14:modId xmlns:p14="http://schemas.microsoft.com/office/powerpoint/2010/main" val="21849614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82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a:extLst>
              <a:ext uri="{FF2B5EF4-FFF2-40B4-BE49-F238E27FC236}">
                <a16:creationId xmlns:a16="http://schemas.microsoft.com/office/drawing/2014/main" id="{973FF571-F27E-C144-B959-697412E46E44}"/>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kumimoji="1" lang="zh-CN" altLang="en-US" sz="5200" kern="1200" dirty="0">
                <a:solidFill>
                  <a:schemeClr val="tx2"/>
                </a:solidFill>
                <a:latin typeface="+mj-lt"/>
                <a:ea typeface="+mj-ea"/>
                <a:cs typeface="+mj-cs"/>
              </a:rPr>
              <a:t>三、我要做什么</a:t>
            </a:r>
          </a:p>
        </p:txBody>
      </p:sp>
    </p:spTree>
    <p:extLst>
      <p:ext uri="{BB962C8B-B14F-4D97-AF65-F5344CB8AC3E}">
        <p14:creationId xmlns:p14="http://schemas.microsoft.com/office/powerpoint/2010/main" val="125075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792522C8-B5F1-704B-BE73-4AEDCE20A905}"/>
              </a:ext>
            </a:extLst>
          </p:cNvPr>
          <p:cNvSpPr>
            <a:spLocks noGrp="1"/>
          </p:cNvSpPr>
          <p:nvPr>
            <p:ph type="title"/>
          </p:nvPr>
        </p:nvSpPr>
        <p:spPr>
          <a:xfrm>
            <a:off x="643467" y="321734"/>
            <a:ext cx="10905066" cy="1135737"/>
          </a:xfrm>
        </p:spPr>
        <p:txBody>
          <a:bodyPr>
            <a:normAutofit/>
          </a:bodyPr>
          <a:lstStyle/>
          <a:p>
            <a:r>
              <a:rPr lang="zh-CN" altLang="en-US" sz="2300" dirty="0"/>
              <a:t>目前基于协程的产品、工具，是在用户态下所实现的协程，且都能对比于传统实现有着明显的性能提升，但我更想验证协程深入到内核之后，能表现出怎样的性能。</a:t>
            </a:r>
            <a:br>
              <a:rPr lang="zh-CN" altLang="en-US" sz="2300" dirty="0"/>
            </a:br>
            <a:endParaRPr kumimoji="1" lang="zh-CN" altLang="en-US" sz="2300" dirty="0"/>
          </a:p>
        </p:txBody>
      </p:sp>
      <p:sp>
        <p:nvSpPr>
          <p:cNvPr id="3" name="内容占位符 2">
            <a:extLst>
              <a:ext uri="{FF2B5EF4-FFF2-40B4-BE49-F238E27FC236}">
                <a16:creationId xmlns:a16="http://schemas.microsoft.com/office/drawing/2014/main" id="{7A4CDD0D-DB7B-724C-A97D-A754DE9ACF46}"/>
              </a:ext>
            </a:extLst>
          </p:cNvPr>
          <p:cNvSpPr>
            <a:spLocks noGrp="1"/>
          </p:cNvSpPr>
          <p:nvPr>
            <p:ph idx="1"/>
          </p:nvPr>
        </p:nvSpPr>
        <p:spPr>
          <a:xfrm>
            <a:off x="643467" y="1782981"/>
            <a:ext cx="10905066" cy="4393982"/>
          </a:xfrm>
        </p:spPr>
        <p:txBody>
          <a:bodyPr>
            <a:normAutofit/>
          </a:bodyPr>
          <a:lstStyle/>
          <a:p>
            <a:r>
              <a:rPr lang="zh-CN" altLang="en-US" sz="2000" dirty="0"/>
              <a:t>实现一种用户态协程；</a:t>
            </a:r>
            <a:endParaRPr lang="en-US" altLang="zh-CN" sz="2000" dirty="0"/>
          </a:p>
          <a:p>
            <a:r>
              <a:rPr lang="zh-CN" altLang="en-US" sz="2000" dirty="0"/>
              <a:t>在内核中实现协程，此时的进程，内核线程，内核协程的关系是怎样的？给出实现。</a:t>
            </a:r>
            <a:endParaRPr lang="en-US" altLang="zh-CN" sz="2000" dirty="0"/>
          </a:p>
          <a:p>
            <a:r>
              <a:rPr lang="zh-CN" altLang="en-US" sz="2000" dirty="0"/>
              <a:t>性能对比测试</a:t>
            </a:r>
            <a:endParaRPr lang="en-US" altLang="zh-CN" sz="2000" dirty="0"/>
          </a:p>
          <a:p>
            <a:r>
              <a:rPr lang="zh-CN" altLang="en-US" sz="2000" dirty="0"/>
              <a:t>此外，目前已经支持协程的成熟使用的操作系统，只支持协作式调度，即：每个协程只能在固定让出点让出，无法响应实时请求，所以还需要解决的一大问题是：协程需要支持</a:t>
            </a:r>
            <a:r>
              <a:rPr lang="zh-CN" altLang="en-US" sz="2000" b="1" dirty="0"/>
              <a:t>中断机制</a:t>
            </a:r>
            <a:r>
              <a:rPr lang="zh-CN" altLang="en-US" sz="2000" dirty="0"/>
              <a:t>，以及满足实时要求。</a:t>
            </a:r>
          </a:p>
          <a:p>
            <a:endParaRPr kumimoji="1" lang="zh-CN" alt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886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75BD5F5-81AC-5B46-993E-290F47D89BB5}"/>
              </a:ext>
            </a:extLst>
          </p:cNvPr>
          <p:cNvSpPr>
            <a:spLocks noGrp="1"/>
          </p:cNvSpPr>
          <p:nvPr>
            <p:ph type="title"/>
          </p:nvPr>
        </p:nvSpPr>
        <p:spPr>
          <a:xfrm>
            <a:off x="838200" y="557188"/>
            <a:ext cx="10515600" cy="1133499"/>
          </a:xfrm>
        </p:spPr>
        <p:txBody>
          <a:bodyPr>
            <a:normAutofit/>
          </a:bodyPr>
          <a:lstStyle/>
          <a:p>
            <a:pPr algn="ctr"/>
            <a:r>
              <a:rPr lang="zh-CN" altLang="en-US" sz="5200"/>
              <a:t>用户态需要做的工作</a:t>
            </a:r>
            <a:endParaRPr kumimoji="1" lang="zh-CN" altLang="en-US" sz="5200"/>
          </a:p>
        </p:txBody>
      </p:sp>
      <p:graphicFrame>
        <p:nvGraphicFramePr>
          <p:cNvPr id="5" name="内容占位符 2">
            <a:extLst>
              <a:ext uri="{FF2B5EF4-FFF2-40B4-BE49-F238E27FC236}">
                <a16:creationId xmlns:a16="http://schemas.microsoft.com/office/drawing/2014/main" id="{C55539C6-BBED-444D-85B2-9D7F3EB4E06A}"/>
              </a:ext>
            </a:extLst>
          </p:cNvPr>
          <p:cNvGraphicFramePr>
            <a:graphicFrameLocks noGrp="1"/>
          </p:cNvGraphicFramePr>
          <p:nvPr>
            <p:ph idx="1"/>
            <p:extLst>
              <p:ext uri="{D42A27DB-BD31-4B8C-83A1-F6EECF244321}">
                <p14:modId xmlns:p14="http://schemas.microsoft.com/office/powerpoint/2010/main" val="351282322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55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图示&#10;&#10;描述已自动生成">
            <a:extLst>
              <a:ext uri="{FF2B5EF4-FFF2-40B4-BE49-F238E27FC236}">
                <a16:creationId xmlns:a16="http://schemas.microsoft.com/office/drawing/2014/main" id="{51ED2ED7-3E43-9145-9352-C77E2EF640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11563"/>
            <a:ext cx="10905066" cy="403487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71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2CE0CCE-D00A-5E44-9C39-D4DF721B0F68}"/>
              </a:ext>
            </a:extLst>
          </p:cNvPr>
          <p:cNvSpPr>
            <a:spLocks noGrp="1"/>
          </p:cNvSpPr>
          <p:nvPr>
            <p:ph type="title"/>
          </p:nvPr>
        </p:nvSpPr>
        <p:spPr>
          <a:xfrm>
            <a:off x="643467" y="1698171"/>
            <a:ext cx="3962061" cy="4516360"/>
          </a:xfrm>
        </p:spPr>
        <p:txBody>
          <a:bodyPr anchor="ctr">
            <a:normAutofit/>
          </a:bodyPr>
          <a:lstStyle/>
          <a:p>
            <a:r>
              <a:rPr kumimoji="1" lang="zh-CN" altLang="en-US" sz="3600"/>
              <a:t>后续工作安排</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190C8378-B19D-4A6B-9B2C-E10956BBB6F4}"/>
              </a:ext>
            </a:extLst>
          </p:cNvPr>
          <p:cNvGraphicFramePr>
            <a:graphicFrameLocks noGrp="1"/>
          </p:cNvGraphicFramePr>
          <p:nvPr>
            <p:ph idx="1"/>
            <p:extLst>
              <p:ext uri="{D42A27DB-BD31-4B8C-83A1-F6EECF244321}">
                <p14:modId xmlns:p14="http://schemas.microsoft.com/office/powerpoint/2010/main" val="2425256328"/>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98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92A02FEB-C0F0-8343-9BF0-19CC89EBD028}"/>
              </a:ext>
            </a:extLst>
          </p:cNvPr>
          <p:cNvSpPr>
            <a:spLocks noGrp="1"/>
          </p:cNvSpPr>
          <p:nvPr>
            <p:ph type="title"/>
          </p:nvPr>
        </p:nvSpPr>
        <p:spPr>
          <a:xfrm>
            <a:off x="3027924" y="991261"/>
            <a:ext cx="5754696" cy="1837349"/>
          </a:xfrm>
        </p:spPr>
        <p:txBody>
          <a:bodyPr>
            <a:normAutofit/>
          </a:bodyPr>
          <a:lstStyle/>
          <a:p>
            <a:pPr algn="ctr"/>
            <a:r>
              <a:rPr lang="zh-CN" altLang="en-US" sz="3600">
                <a:solidFill>
                  <a:schemeClr val="tx2"/>
                </a:solidFill>
              </a:rPr>
              <a:t>一、课题背景</a:t>
            </a:r>
            <a:endParaRPr kumimoji="1" lang="zh-CN" altLang="en-US" sz="3600">
              <a:solidFill>
                <a:schemeClr val="tx2"/>
              </a:solidFill>
            </a:endParaRPr>
          </a:p>
        </p:txBody>
      </p:sp>
      <p:sp>
        <p:nvSpPr>
          <p:cNvPr id="3" name="内容占位符 2">
            <a:extLst>
              <a:ext uri="{FF2B5EF4-FFF2-40B4-BE49-F238E27FC236}">
                <a16:creationId xmlns:a16="http://schemas.microsoft.com/office/drawing/2014/main" id="{A8F0F2C6-5AD9-F041-AA1F-194A9759C16F}"/>
              </a:ext>
            </a:extLst>
          </p:cNvPr>
          <p:cNvSpPr>
            <a:spLocks noGrp="1"/>
          </p:cNvSpPr>
          <p:nvPr>
            <p:ph idx="1"/>
          </p:nvPr>
        </p:nvSpPr>
        <p:spPr>
          <a:xfrm>
            <a:off x="3050412" y="2979336"/>
            <a:ext cx="5709721" cy="2430864"/>
          </a:xfrm>
        </p:spPr>
        <p:txBody>
          <a:bodyPr anchor="t">
            <a:normAutofit/>
          </a:bodyPr>
          <a:lstStyle/>
          <a:p>
            <a:pPr marL="0" indent="0">
              <a:buNone/>
            </a:pPr>
            <a:r>
              <a:rPr lang="en" altLang="zh-CN" sz="2000">
                <a:solidFill>
                  <a:schemeClr val="tx2"/>
                </a:solidFill>
              </a:rPr>
              <a:t>All problems in computer science can be solved by another level of indirection</a:t>
            </a:r>
            <a:r>
              <a:rPr lang="zh-CN" altLang="en" sz="2000">
                <a:solidFill>
                  <a:schemeClr val="tx2"/>
                </a:solidFill>
              </a:rPr>
              <a:t>。</a:t>
            </a:r>
            <a:endParaRPr lang="en" altLang="zh-CN" sz="2000">
              <a:solidFill>
                <a:schemeClr val="tx2"/>
              </a:solidFill>
            </a:endParaRPr>
          </a:p>
          <a:p>
            <a:pPr marL="0" indent="0">
              <a:buNone/>
            </a:pPr>
            <a:r>
              <a:rPr lang="zh-CN" altLang="en-US" sz="2000">
                <a:solidFill>
                  <a:schemeClr val="tx2"/>
                </a:solidFill>
              </a:rPr>
              <a:t>计算机科学中遇到的所有问题都可通过增加一层抽象来解决。</a:t>
            </a:r>
            <a:endParaRPr lang="en-US" altLang="zh-CN" sz="2000">
              <a:solidFill>
                <a:schemeClr val="tx2"/>
              </a:solidFill>
            </a:endParaRPr>
          </a:p>
          <a:p>
            <a:pPr marL="0" indent="0">
              <a:buNone/>
            </a:pPr>
            <a:endParaRPr lang="zh-CN" altLang="en-US" sz="2000">
              <a:solidFill>
                <a:schemeClr val="tx2"/>
              </a:solidFill>
            </a:endParaRPr>
          </a:p>
          <a:p>
            <a:pPr marL="0" indent="0">
              <a:buNone/>
            </a:pPr>
            <a:r>
              <a:rPr lang="en-US" altLang="zh-CN" sz="2000">
                <a:solidFill>
                  <a:schemeClr val="tx2"/>
                </a:solidFill>
              </a:rPr>
              <a:t>-</a:t>
            </a:r>
            <a:r>
              <a:rPr lang="zh-CN" altLang="en-US" sz="2000">
                <a:solidFill>
                  <a:schemeClr val="tx2"/>
                </a:solidFill>
              </a:rPr>
              <a:t> </a:t>
            </a:r>
            <a:r>
              <a:rPr lang="en" altLang="zh-CN" sz="2000">
                <a:solidFill>
                  <a:schemeClr val="tx2"/>
                </a:solidFill>
              </a:rPr>
              <a:t>David Wheeler from Cambrige University</a:t>
            </a:r>
            <a:endParaRPr kumimoji="1" lang="zh-CN" altLang="en-US"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5986277"/>
      </p:ext>
    </p:extLst>
  </p:cSld>
  <p:clrMapOvr>
    <a:masterClrMapping/>
  </p:clrMapOvr>
  <mc:AlternateContent xmlns:mc="http://schemas.openxmlformats.org/markup-compatibility/2006" xmlns:p14="http://schemas.microsoft.com/office/powerpoint/2010/main">
    <mc:Choice Requires="p14">
      <p:transition spd="slow" p14:dur="2000" advTm="449"/>
    </mc:Choice>
    <mc:Fallback xmlns="">
      <p:transition spd="slow" advTm="4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897C8F42-BB8B-C34C-9921-77E743C73BB7}"/>
              </a:ext>
            </a:extLst>
          </p:cNvPr>
          <p:cNvSpPr>
            <a:spLocks noGrp="1"/>
          </p:cNvSpPr>
          <p:nvPr>
            <p:ph idx="1"/>
          </p:nvPr>
        </p:nvSpPr>
        <p:spPr>
          <a:xfrm>
            <a:off x="643469" y="1782981"/>
            <a:ext cx="4008384" cy="4393982"/>
          </a:xfrm>
        </p:spPr>
        <p:txBody>
          <a:bodyPr>
            <a:normAutofit/>
          </a:bodyPr>
          <a:lstStyle/>
          <a:p>
            <a:r>
              <a:rPr lang="zh-CN" altLang="en-US" sz="2000" dirty="0"/>
              <a:t>操作系统是硬件之上的第一层抽象，管理硬件资源并向用户态提供（内存、线程）安全可用的访问接口（系统调用），以支持上层应用的低成本开发。</a:t>
            </a:r>
          </a:p>
        </p:txBody>
      </p:sp>
      <p:grpSp>
        <p:nvGrpSpPr>
          <p:cNvPr id="75" name="Group 7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6" name="Rectangle 7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BF16FA6F-101B-C34A-A673-5315E03895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2705" y="1480903"/>
            <a:ext cx="3498443" cy="2116558"/>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画着卡通人物&#10;&#10;中度可信度描述已自动生成">
            <a:extLst>
              <a:ext uri="{FF2B5EF4-FFF2-40B4-BE49-F238E27FC236}">
                <a16:creationId xmlns:a16="http://schemas.microsoft.com/office/drawing/2014/main" id="{82BA32B8-20D0-4D41-A561-8BDEC56B79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117759"/>
            <a:ext cx="6253212" cy="196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03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3218193-1879-1F4E-8B76-30AAFB920F0B}"/>
              </a:ext>
            </a:extLst>
          </p:cNvPr>
          <p:cNvSpPr>
            <a:spLocks noGrp="1"/>
          </p:cNvSpPr>
          <p:nvPr>
            <p:ph type="title"/>
          </p:nvPr>
        </p:nvSpPr>
        <p:spPr>
          <a:xfrm>
            <a:off x="643468" y="621792"/>
            <a:ext cx="4989890" cy="5413248"/>
          </a:xfrm>
        </p:spPr>
        <p:txBody>
          <a:bodyPr>
            <a:normAutofit/>
          </a:bodyPr>
          <a:lstStyle/>
          <a:p>
            <a:r>
              <a:rPr lang="zh-CN" altLang="en-US" sz="3200" dirty="0"/>
              <a:t>进程、线程、协程封装了计算任务，是对</a:t>
            </a:r>
            <a:r>
              <a:rPr lang="en" altLang="zh-CN" sz="3200" dirty="0"/>
              <a:t>CPU</a:t>
            </a:r>
            <a:r>
              <a:rPr lang="zh-CN" altLang="en-US" sz="3200" dirty="0"/>
              <a:t>的抽象。</a:t>
            </a:r>
            <a:br>
              <a:rPr lang="zh-CN" altLang="en-US" sz="3200" dirty="0"/>
            </a:br>
            <a:endParaRPr kumimoji="1" lang="zh-CN" altLang="en-US" sz="3200" dirty="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BD957F89-B73A-1E49-9CFB-AD2627957522}"/>
              </a:ext>
            </a:extLst>
          </p:cNvPr>
          <p:cNvSpPr>
            <a:spLocks noGrp="1"/>
          </p:cNvSpPr>
          <p:nvPr>
            <p:ph idx="1"/>
          </p:nvPr>
        </p:nvSpPr>
        <p:spPr>
          <a:xfrm>
            <a:off x="6096000" y="643466"/>
            <a:ext cx="5452532" cy="5571065"/>
          </a:xfrm>
          <a:noFill/>
        </p:spPr>
        <p:txBody>
          <a:bodyPr anchor="ctr">
            <a:normAutofit/>
          </a:bodyPr>
          <a:lstStyle/>
          <a:p>
            <a:r>
              <a:rPr lang="zh-CN" altLang="en-US" sz="2000" dirty="0"/>
              <a:t>从历史角度上看，它们依次出现的顺序是进程、线程和协程。</a:t>
            </a:r>
            <a:endParaRPr lang="en-US" altLang="zh-CN" sz="2000" dirty="0"/>
          </a:p>
          <a:p>
            <a:endParaRPr lang="zh-CN" altLang="en-US" sz="2000" dirty="0"/>
          </a:p>
          <a:p>
            <a:r>
              <a:rPr lang="zh-CN" altLang="en-US" sz="2000" dirty="0"/>
              <a:t>在还没有进程抽象的早期操作系统中，计算机科学家把程序在计算机上的一次执行过程称为一个</a:t>
            </a:r>
            <a:r>
              <a:rPr lang="zh-CN" altLang="en-US" sz="2000" b="1" dirty="0"/>
              <a:t>作业（</a:t>
            </a:r>
            <a:r>
              <a:rPr lang="en" altLang="zh-CN" sz="2000" b="1" dirty="0"/>
              <a:t>job</a:t>
            </a:r>
            <a:r>
              <a:rPr lang="zh-CN" altLang="en" sz="2000" b="1" dirty="0"/>
              <a:t>）</a:t>
            </a:r>
            <a:r>
              <a:rPr lang="zh-CN" altLang="en" sz="2000" dirty="0"/>
              <a:t>，</a:t>
            </a:r>
            <a:r>
              <a:rPr lang="zh-CN" altLang="en-US" sz="2000" dirty="0"/>
              <a:t>其特点是任务和工作在其整个的执行过程中，</a:t>
            </a:r>
            <a:r>
              <a:rPr lang="zh-CN" altLang="en-US" sz="2000" b="1" dirty="0"/>
              <a:t>不会被切换。</a:t>
            </a:r>
            <a:endParaRPr lang="en-US" altLang="zh-CN" sz="2000" b="1" dirty="0"/>
          </a:p>
          <a:p>
            <a:endParaRPr lang="zh-CN" altLang="en-US" sz="2000" dirty="0"/>
          </a:p>
          <a:p>
            <a:r>
              <a:rPr lang="zh-CN" altLang="en-US" sz="2000" dirty="0"/>
              <a:t>在引入面向</a:t>
            </a:r>
            <a:r>
              <a:rPr lang="en" altLang="zh-CN" sz="2000" dirty="0"/>
              <a:t>CPU</a:t>
            </a:r>
            <a:r>
              <a:rPr lang="zh-CN" altLang="en-US" sz="2000" dirty="0"/>
              <a:t>的分时切换机制和面向内存的虚拟内存机制后，进程的概念就被提出，进程成为</a:t>
            </a:r>
            <a:r>
              <a:rPr lang="en" altLang="zh-CN" sz="2000" dirty="0"/>
              <a:t>CPU</a:t>
            </a:r>
            <a:r>
              <a:rPr lang="zh-CN" altLang="en" sz="2000" dirty="0"/>
              <a:t>（</a:t>
            </a:r>
            <a:r>
              <a:rPr lang="zh-CN" altLang="en-US" sz="2000" dirty="0"/>
              <a:t>也称处理器）调度（</a:t>
            </a:r>
            <a:r>
              <a:rPr lang="en" altLang="zh-CN" sz="2000" dirty="0"/>
              <a:t>scheduling</a:t>
            </a:r>
            <a:r>
              <a:rPr lang="zh-CN" altLang="en" sz="2000" dirty="0"/>
              <a:t>）</a:t>
            </a:r>
            <a:r>
              <a:rPr lang="zh-CN" altLang="en-US" sz="2000" dirty="0"/>
              <a:t>和分派（</a:t>
            </a:r>
            <a:r>
              <a:rPr lang="en" altLang="zh-CN" sz="2000" dirty="0"/>
              <a:t>switch</a:t>
            </a:r>
            <a:r>
              <a:rPr lang="zh-CN" altLang="en" sz="2000" dirty="0"/>
              <a:t>）</a:t>
            </a:r>
            <a:r>
              <a:rPr lang="zh-CN" altLang="en-US" sz="2000" dirty="0"/>
              <a:t>的对象。各个进程间以时间片为单位轮流使用</a:t>
            </a:r>
            <a:r>
              <a:rPr lang="en" altLang="zh-CN" sz="2000" dirty="0"/>
              <a:t>CPU</a:t>
            </a:r>
            <a:r>
              <a:rPr lang="zh-CN" altLang="en" sz="2000" dirty="0"/>
              <a:t>，</a:t>
            </a:r>
            <a:r>
              <a:rPr lang="zh-CN" altLang="en-US" sz="2000" dirty="0"/>
              <a:t>且每个进程有各自独立的一块内存，使得各个进程之间内存地址相互隔离。</a:t>
            </a:r>
          </a:p>
          <a:p>
            <a:endParaRPr lang="zh-CN" altLang="en-US" sz="2000" dirty="0"/>
          </a:p>
          <a:p>
            <a:endParaRPr kumimoji="1" lang="zh-CN" altLang="en-US" sz="2000" dirty="0"/>
          </a:p>
        </p:txBody>
      </p:sp>
    </p:spTree>
    <p:extLst>
      <p:ext uri="{BB962C8B-B14F-4D97-AF65-F5344CB8AC3E}">
        <p14:creationId xmlns:p14="http://schemas.microsoft.com/office/powerpoint/2010/main" val="380013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38414-24DA-7B49-92CF-CFFF4D725516}"/>
              </a:ext>
            </a:extLst>
          </p:cNvPr>
          <p:cNvSpPr>
            <a:spLocks noGrp="1"/>
          </p:cNvSpPr>
          <p:nvPr>
            <p:ph type="title"/>
          </p:nvPr>
        </p:nvSpPr>
        <p:spPr>
          <a:xfrm>
            <a:off x="524741" y="620392"/>
            <a:ext cx="3808268" cy="5504688"/>
          </a:xfrm>
        </p:spPr>
        <p:txBody>
          <a:bodyPr>
            <a:normAutofit/>
          </a:bodyPr>
          <a:lstStyle/>
          <a:p>
            <a:r>
              <a:rPr kumimoji="1" lang="zh-CN" altLang="en-US" sz="3600" dirty="0">
                <a:solidFill>
                  <a:schemeClr val="accent5"/>
                </a:solidFill>
              </a:rPr>
              <a:t>更高的性能、</a:t>
            </a:r>
            <a:br>
              <a:rPr kumimoji="1" lang="en-US" altLang="zh-CN" sz="3600" dirty="0">
                <a:solidFill>
                  <a:schemeClr val="accent5"/>
                </a:solidFill>
              </a:rPr>
            </a:br>
            <a:r>
              <a:rPr kumimoji="1" lang="zh-CN" altLang="en-US" sz="3600" dirty="0">
                <a:solidFill>
                  <a:schemeClr val="accent5"/>
                </a:solidFill>
              </a:rPr>
              <a:t>更小的开销</a:t>
            </a:r>
          </a:p>
        </p:txBody>
      </p:sp>
      <p:graphicFrame>
        <p:nvGraphicFramePr>
          <p:cNvPr id="5" name="内容占位符 2">
            <a:extLst>
              <a:ext uri="{FF2B5EF4-FFF2-40B4-BE49-F238E27FC236}">
                <a16:creationId xmlns:a16="http://schemas.microsoft.com/office/drawing/2014/main" id="{6FBDC782-7916-45CF-BF0C-00E2FD616305}"/>
              </a:ext>
            </a:extLst>
          </p:cNvPr>
          <p:cNvGraphicFramePr>
            <a:graphicFrameLocks noGrp="1"/>
          </p:cNvGraphicFramePr>
          <p:nvPr>
            <p:ph idx="1"/>
            <p:extLst>
              <p:ext uri="{D42A27DB-BD31-4B8C-83A1-F6EECF244321}">
                <p14:modId xmlns:p14="http://schemas.microsoft.com/office/powerpoint/2010/main" val="5464455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78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32469984-9067-834D-AD8A-F11E71ADDE3F}"/>
              </a:ext>
            </a:extLst>
          </p:cNvPr>
          <p:cNvSpPr>
            <a:spLocks noGrp="1"/>
          </p:cNvSpPr>
          <p:nvPr>
            <p:ph type="title"/>
          </p:nvPr>
        </p:nvSpPr>
        <p:spPr>
          <a:xfrm>
            <a:off x="640080" y="1243013"/>
            <a:ext cx="3855720" cy="4371974"/>
          </a:xfrm>
        </p:spPr>
        <p:txBody>
          <a:bodyPr>
            <a:normAutofit/>
          </a:bodyPr>
          <a:lstStyle/>
          <a:p>
            <a:r>
              <a:rPr kumimoji="1" lang="zh-CN" altLang="en-US" sz="3600" dirty="0">
                <a:solidFill>
                  <a:schemeClr val="tx2"/>
                </a:solidFill>
              </a:rPr>
              <a:t>新的高度</a:t>
            </a:r>
          </a:p>
        </p:txBody>
      </p:sp>
      <p:sp>
        <p:nvSpPr>
          <p:cNvPr id="3" name="内容占位符 2">
            <a:extLst>
              <a:ext uri="{FF2B5EF4-FFF2-40B4-BE49-F238E27FC236}">
                <a16:creationId xmlns:a16="http://schemas.microsoft.com/office/drawing/2014/main" id="{95A3393A-575B-4949-B966-FDB34F1D9BBF}"/>
              </a:ext>
            </a:extLst>
          </p:cNvPr>
          <p:cNvSpPr>
            <a:spLocks noGrp="1"/>
          </p:cNvSpPr>
          <p:nvPr>
            <p:ph idx="1"/>
          </p:nvPr>
        </p:nvSpPr>
        <p:spPr>
          <a:xfrm>
            <a:off x="6172200" y="804672"/>
            <a:ext cx="5221224" cy="5230368"/>
          </a:xfrm>
        </p:spPr>
        <p:txBody>
          <a:bodyPr anchor="ctr">
            <a:normAutofit/>
          </a:bodyPr>
          <a:lstStyle/>
          <a:p>
            <a:r>
              <a:rPr lang="zh-CN" altLang="en-US" sz="1800" dirty="0">
                <a:solidFill>
                  <a:schemeClr val="tx2"/>
                </a:solidFill>
              </a:rPr>
              <a:t>线程切换虽然不需要切换页表，但是需要切换线程栈和上下文，栈保存了线程的函数调用路径。而基于状态机所实现的协程，其本身记录了执行内容与执行状态，不需要栈和上下文来保存执行内容与执行状态，所以切换开销更少。</a:t>
            </a:r>
            <a:endParaRPr lang="en-US" altLang="zh-CN" sz="1800" dirty="0">
              <a:solidFill>
                <a:schemeClr val="tx2"/>
              </a:solidFill>
            </a:endParaRPr>
          </a:p>
          <a:p>
            <a:r>
              <a:rPr lang="zh-CN" altLang="en-US" sz="1800">
                <a:solidFill>
                  <a:schemeClr val="tx2"/>
                </a:solidFill>
              </a:rPr>
              <a:t>协程（</a:t>
            </a:r>
            <a:r>
              <a:rPr lang="en" altLang="zh-CN" sz="1800">
                <a:solidFill>
                  <a:schemeClr val="tx2"/>
                </a:solidFill>
              </a:rPr>
              <a:t>coroutines</a:t>
            </a:r>
            <a:r>
              <a:rPr lang="zh-CN" altLang="en" sz="1800">
                <a:solidFill>
                  <a:schemeClr val="tx2"/>
                </a:solidFill>
              </a:rPr>
              <a:t>，</a:t>
            </a:r>
            <a:r>
              <a:rPr lang="zh-CN" altLang="en-US" sz="1800">
                <a:solidFill>
                  <a:schemeClr val="tx2"/>
                </a:solidFill>
              </a:rPr>
              <a:t>也称纤程（</a:t>
            </a:r>
            <a:r>
              <a:rPr lang="en" altLang="zh-CN" sz="1800">
                <a:solidFill>
                  <a:schemeClr val="tx2"/>
                </a:solidFill>
              </a:rPr>
              <a:t>Fiber</a:t>
            </a:r>
            <a:r>
              <a:rPr lang="zh-CN" altLang="en" sz="1800">
                <a:solidFill>
                  <a:schemeClr val="tx2"/>
                </a:solidFill>
              </a:rPr>
              <a:t>）），</a:t>
            </a:r>
            <a:r>
              <a:rPr lang="zh-CN" altLang="en-US" sz="1800">
                <a:solidFill>
                  <a:schemeClr val="tx2"/>
                </a:solidFill>
              </a:rPr>
              <a:t>也是程序执行中一个单独的控制流，建立在线程之上（即一个线程上可以有多个协程），但又是比线程更加轻量级的处理器调度对象，多个协程共享同一线程的栈，这样协程在时间和空间的管理开销上，相对于线程又有很大的改善。</a:t>
            </a:r>
            <a:endParaRPr lang="en-US" altLang="zh-CN" sz="1800">
              <a:solidFill>
                <a:schemeClr val="tx2"/>
              </a:solidFill>
            </a:endParaRPr>
          </a:p>
          <a:p>
            <a:r>
              <a:rPr lang="en" altLang="zh-CN" sz="1800">
                <a:solidFill>
                  <a:schemeClr val="tx2"/>
                </a:solidFill>
              </a:rPr>
              <a:t>Rust</a:t>
            </a:r>
            <a:r>
              <a:rPr lang="zh-CN" altLang="en-US" sz="1800">
                <a:solidFill>
                  <a:schemeClr val="tx2"/>
                </a:solidFill>
              </a:rPr>
              <a:t>语言：专注于内存安全与高性能的系统级开发语言，对异步有着天然支持。</a:t>
            </a:r>
          </a:p>
          <a:p>
            <a:endParaRPr lang="zh-CN" altLang="en-US" sz="1800" dirty="0">
              <a:solidFill>
                <a:schemeClr val="tx2"/>
              </a:solidFill>
            </a:endParaRPr>
          </a:p>
          <a:p>
            <a:endParaRPr kumimoji="1" lang="zh-CN" altLang="en-US" sz="1800" dirty="0">
              <a:solidFill>
                <a:schemeClr val="tx2"/>
              </a:solidFill>
            </a:endParaRPr>
          </a:p>
        </p:txBody>
      </p:sp>
    </p:spTree>
    <p:extLst>
      <p:ext uri="{BB962C8B-B14F-4D97-AF65-F5344CB8AC3E}">
        <p14:creationId xmlns:p14="http://schemas.microsoft.com/office/powerpoint/2010/main" val="336128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7DBD4D35-CB5B-CD4D-A835-C1F4839BB19F}"/>
              </a:ext>
            </a:extLst>
          </p:cNvPr>
          <p:cNvSpPr>
            <a:spLocks noGrp="1"/>
          </p:cNvSpPr>
          <p:nvPr>
            <p:ph type="title"/>
          </p:nvPr>
        </p:nvSpPr>
        <p:spPr>
          <a:xfrm>
            <a:off x="3027924" y="991261"/>
            <a:ext cx="5754696" cy="1837349"/>
          </a:xfrm>
        </p:spPr>
        <p:txBody>
          <a:bodyPr>
            <a:normAutofit/>
          </a:bodyPr>
          <a:lstStyle/>
          <a:p>
            <a:pPr algn="ctr"/>
            <a:r>
              <a:rPr kumimoji="1" lang="zh-CN" altLang="en-US" sz="3600">
                <a:solidFill>
                  <a:schemeClr val="tx2"/>
                </a:solidFill>
              </a:rPr>
              <a:t>二、研究现状</a:t>
            </a:r>
          </a:p>
        </p:txBody>
      </p:sp>
      <p:sp>
        <p:nvSpPr>
          <p:cNvPr id="3" name="内容占位符 2">
            <a:extLst>
              <a:ext uri="{FF2B5EF4-FFF2-40B4-BE49-F238E27FC236}">
                <a16:creationId xmlns:a16="http://schemas.microsoft.com/office/drawing/2014/main" id="{A4B48D16-7D18-CA4D-83AC-D3B43B71A253}"/>
              </a:ext>
            </a:extLst>
          </p:cNvPr>
          <p:cNvSpPr>
            <a:spLocks noGrp="1"/>
          </p:cNvSpPr>
          <p:nvPr>
            <p:ph idx="1"/>
          </p:nvPr>
        </p:nvSpPr>
        <p:spPr>
          <a:xfrm>
            <a:off x="4013797" y="3031238"/>
            <a:ext cx="5709721" cy="2430864"/>
          </a:xfrm>
        </p:spPr>
        <p:txBody>
          <a:bodyPr anchor="t">
            <a:normAutofit/>
          </a:bodyPr>
          <a:lstStyle/>
          <a:p>
            <a:pPr marL="0" indent="0">
              <a:buNone/>
            </a:pPr>
            <a:r>
              <a:rPr lang="zh-CN" altLang="en-US" sz="2000" dirty="0">
                <a:solidFill>
                  <a:schemeClr val="tx2"/>
                </a:solidFill>
              </a:rPr>
              <a:t>理论依据 </a:t>
            </a:r>
            <a:r>
              <a:rPr lang="en-US" altLang="zh-CN" sz="2000" dirty="0">
                <a:solidFill>
                  <a:schemeClr val="tx2"/>
                </a:solidFill>
              </a:rPr>
              <a:t>&amp; </a:t>
            </a:r>
            <a:r>
              <a:rPr lang="zh-CN" altLang="en-US" sz="2000" dirty="0">
                <a:solidFill>
                  <a:schemeClr val="tx2"/>
                </a:solidFill>
              </a:rPr>
              <a:t>实践依据 </a:t>
            </a:r>
            <a:r>
              <a:rPr lang="en-US" altLang="zh-CN" sz="2000" dirty="0">
                <a:solidFill>
                  <a:schemeClr val="tx2"/>
                </a:solidFill>
              </a:rPr>
              <a:t>&amp; </a:t>
            </a:r>
            <a:r>
              <a:rPr lang="zh-CN" altLang="en-US" sz="2000" dirty="0">
                <a:solidFill>
                  <a:schemeClr val="tx2"/>
                </a:solidFill>
              </a:rPr>
              <a:t>已有应用</a:t>
            </a:r>
          </a:p>
          <a:p>
            <a:endParaRPr kumimoji="1" lang="zh-CN" altLang="en-US"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665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12DB6C0-E284-0449-8DDC-C793FC671890}"/>
              </a:ext>
            </a:extLst>
          </p:cNvPr>
          <p:cNvSpPr>
            <a:spLocks noGrp="1"/>
          </p:cNvSpPr>
          <p:nvPr>
            <p:ph type="title"/>
          </p:nvPr>
        </p:nvSpPr>
        <p:spPr>
          <a:xfrm>
            <a:off x="793662" y="386930"/>
            <a:ext cx="10066122" cy="1298448"/>
          </a:xfrm>
        </p:spPr>
        <p:txBody>
          <a:bodyPr anchor="b">
            <a:normAutofit/>
          </a:bodyPr>
          <a:lstStyle/>
          <a:p>
            <a:r>
              <a:rPr lang="en" altLang="zh-CN" sz="3000" b="1" dirty="0"/>
              <a:t>SOSP 2021</a:t>
            </a:r>
            <a:r>
              <a:rPr lang="zh-CN" altLang="en" sz="3000" dirty="0"/>
              <a:t>：</a:t>
            </a:r>
            <a:r>
              <a:rPr lang="en" altLang="zh-CN" sz="3000" b="1" dirty="0"/>
              <a:t>The </a:t>
            </a:r>
            <a:r>
              <a:rPr lang="en" altLang="zh-CN" sz="3000" b="1" dirty="0" err="1"/>
              <a:t>Demikernel</a:t>
            </a:r>
            <a:r>
              <a:rPr lang="en" altLang="zh-CN" sz="3000" b="1" dirty="0"/>
              <a:t> Datapath OS Architecture for Microsecond-scale Datacenter Systems </a:t>
            </a:r>
            <a:r>
              <a:rPr lang="en-US" altLang="zh-CN" sz="3000" b="1" dirty="0"/>
              <a:t>-</a:t>
            </a:r>
            <a:r>
              <a:rPr lang="zh-CN" altLang="en-US" sz="3000" b="1" dirty="0"/>
              <a:t>微软</a:t>
            </a:r>
            <a:endParaRPr kumimoji="1" lang="zh-CN" altLang="en-US" sz="3000" dirty="0"/>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BDBD1C07-73B1-9F45-9EA9-1CB895AEB82A}"/>
              </a:ext>
            </a:extLst>
          </p:cNvPr>
          <p:cNvSpPr>
            <a:spLocks noGrp="1"/>
          </p:cNvSpPr>
          <p:nvPr>
            <p:ph idx="1"/>
          </p:nvPr>
        </p:nvSpPr>
        <p:spPr>
          <a:xfrm>
            <a:off x="793661" y="2599509"/>
            <a:ext cx="4530898" cy="3639450"/>
          </a:xfrm>
        </p:spPr>
        <p:txBody>
          <a:bodyPr anchor="ctr">
            <a:normAutofit/>
          </a:bodyPr>
          <a:lstStyle/>
          <a:p>
            <a:pPr marL="0" indent="0">
              <a:buNone/>
            </a:pPr>
            <a:r>
              <a:rPr lang="zh-CN" altLang="en-US" sz="2000" dirty="0"/>
              <a:t>提出了一种硬件</a:t>
            </a:r>
            <a:r>
              <a:rPr lang="en-US" altLang="zh-CN" sz="2000" dirty="0"/>
              <a:t>-</a:t>
            </a:r>
            <a:r>
              <a:rPr lang="zh-CN" altLang="en-US" sz="2000" dirty="0"/>
              <a:t>内核</a:t>
            </a:r>
            <a:r>
              <a:rPr lang="en-US" altLang="zh-CN" sz="2000" dirty="0"/>
              <a:t>-</a:t>
            </a:r>
            <a:r>
              <a:rPr lang="zh-CN" altLang="en-US" sz="2000" dirty="0"/>
              <a:t>用户态架构并用</a:t>
            </a:r>
            <a:r>
              <a:rPr lang="en" altLang="zh-CN" sz="2000" dirty="0"/>
              <a:t>rust</a:t>
            </a:r>
            <a:r>
              <a:rPr lang="zh-CN" altLang="en-US" sz="2000" dirty="0"/>
              <a:t>给出了一种实现，使得</a:t>
            </a:r>
            <a:r>
              <a:rPr lang="en" altLang="zh-CN" sz="2000" dirty="0"/>
              <a:t>APP</a:t>
            </a:r>
            <a:r>
              <a:rPr lang="zh-CN" altLang="en-US" sz="2000" dirty="0"/>
              <a:t>可以绕过内核（</a:t>
            </a:r>
            <a:r>
              <a:rPr lang="en" altLang="zh-CN" sz="2000" dirty="0"/>
              <a:t>kernel-bypass</a:t>
            </a:r>
            <a:r>
              <a:rPr lang="zh-CN" altLang="en" sz="2000" dirty="0"/>
              <a:t>）</a:t>
            </a:r>
            <a:r>
              <a:rPr lang="zh-CN" altLang="en-US" sz="2000" dirty="0"/>
              <a:t>直接访问硬件，以达到数据中心（</a:t>
            </a:r>
            <a:r>
              <a:rPr lang="en" altLang="zh-CN" sz="2000" dirty="0"/>
              <a:t>data-center</a:t>
            </a:r>
            <a:r>
              <a:rPr lang="zh-CN" altLang="en" sz="2000" dirty="0"/>
              <a:t>）</a:t>
            </a:r>
            <a:r>
              <a:rPr lang="zh-CN" altLang="en-US" sz="2000" dirty="0"/>
              <a:t>对于纳秒级时延的要求，其中的任务调度部分采用的是协程调度（</a:t>
            </a:r>
            <a:r>
              <a:rPr lang="zh-CN" altLang="en-US" sz="2000" b="1" dirty="0"/>
              <a:t>更少的资源切换开销</a:t>
            </a:r>
            <a:r>
              <a:rPr lang="zh-CN" altLang="en-US" sz="2000" dirty="0"/>
              <a:t>），协程实现为对</a:t>
            </a:r>
            <a:r>
              <a:rPr lang="en" altLang="zh-CN" sz="2000" dirty="0"/>
              <a:t>rust</a:t>
            </a:r>
            <a:r>
              <a:rPr lang="zh-CN" altLang="en-US" sz="2000" dirty="0"/>
              <a:t>的</a:t>
            </a:r>
            <a:r>
              <a:rPr lang="en" altLang="zh-CN" sz="2000" dirty="0"/>
              <a:t>async block</a:t>
            </a:r>
            <a:r>
              <a:rPr lang="zh-CN" altLang="en-US" sz="2000" dirty="0"/>
              <a:t>的封装。</a:t>
            </a:r>
          </a:p>
          <a:p>
            <a:pPr marL="0" indent="0">
              <a:buNone/>
            </a:pPr>
            <a:endParaRPr kumimoji="1" lang="en-US" altLang="zh-CN" sz="2000" dirty="0"/>
          </a:p>
          <a:p>
            <a:pPr marL="0" indent="0">
              <a:buNone/>
            </a:pPr>
            <a:endParaRPr kumimoji="1" lang="zh-CN" altLang="en-US" sz="2000" dirty="0"/>
          </a:p>
        </p:txBody>
      </p:sp>
      <p:pic>
        <p:nvPicPr>
          <p:cNvPr id="2050" name="Picture 2" descr="图示&#10;&#10;描述已自动生成">
            <a:extLst>
              <a:ext uri="{FF2B5EF4-FFF2-40B4-BE49-F238E27FC236}">
                <a16:creationId xmlns:a16="http://schemas.microsoft.com/office/drawing/2014/main" id="{63C44381-352A-4A40-BACD-3C37DC74BC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95441"/>
            <a:ext cx="5150277" cy="229187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30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352729-26E3-294C-A88D-3644B50C57FC}"/>
              </a:ext>
            </a:extLst>
          </p:cNvPr>
          <p:cNvSpPr>
            <a:spLocks noGrp="1"/>
          </p:cNvSpPr>
          <p:nvPr>
            <p:ph type="title"/>
          </p:nvPr>
        </p:nvSpPr>
        <p:spPr>
          <a:xfrm>
            <a:off x="645064" y="525982"/>
            <a:ext cx="4282983" cy="1200361"/>
          </a:xfrm>
        </p:spPr>
        <p:txBody>
          <a:bodyPr anchor="b">
            <a:normAutofit/>
          </a:bodyPr>
          <a:lstStyle/>
          <a:p>
            <a:r>
              <a:rPr lang="en" altLang="zh-CN" sz="1700" b="1" dirty="0"/>
              <a:t>ICBDC 2020</a:t>
            </a:r>
            <a:r>
              <a:rPr lang="zh-CN" altLang="en" sz="1700" b="1" dirty="0"/>
              <a:t>：</a:t>
            </a:r>
            <a:r>
              <a:rPr lang="en" altLang="zh-CN" sz="1700" b="1" dirty="0"/>
              <a:t>Design and Implementation of Coroutine Scheduling System on SW26010 -USTC</a:t>
            </a:r>
            <a:br>
              <a:rPr lang="en" altLang="zh-CN" sz="1700" dirty="0"/>
            </a:br>
            <a:endParaRPr kumimoji="1" lang="zh-CN" altLang="en-US" sz="1700" dirty="0"/>
          </a:p>
        </p:txBody>
      </p:sp>
      <p:sp>
        <p:nvSpPr>
          <p:cNvPr id="20"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DEEFDEA-4A9D-044C-8AF0-2B17583F4ED1}"/>
              </a:ext>
            </a:extLst>
          </p:cNvPr>
          <p:cNvSpPr>
            <a:spLocks noGrp="1"/>
          </p:cNvSpPr>
          <p:nvPr>
            <p:ph idx="1"/>
          </p:nvPr>
        </p:nvSpPr>
        <p:spPr>
          <a:xfrm>
            <a:off x="645066" y="2031101"/>
            <a:ext cx="4282984" cy="3511943"/>
          </a:xfrm>
        </p:spPr>
        <p:txBody>
          <a:bodyPr anchor="ctr">
            <a:normAutofit/>
          </a:bodyPr>
          <a:lstStyle/>
          <a:p>
            <a:pPr marL="0" indent="0">
              <a:buNone/>
            </a:pPr>
            <a:r>
              <a:rPr lang="zh-CN" altLang="en-US" sz="1800" b="1" dirty="0"/>
              <a:t>在</a:t>
            </a:r>
            <a:r>
              <a:rPr lang="en" altLang="zh-CN" sz="1800" b="1" dirty="0"/>
              <a:t>sw26010</a:t>
            </a:r>
            <a:r>
              <a:rPr lang="zh-CN" altLang="en-US" sz="1800" b="1" dirty="0"/>
              <a:t>处理器上实现了一个协程调度器，并设计对比实验，结果显示，使用协程比不使用协程只使用线程，程序性能提升了</a:t>
            </a:r>
            <a:r>
              <a:rPr lang="en-US" altLang="zh-CN" sz="1800" b="1" dirty="0"/>
              <a:t>23</a:t>
            </a:r>
            <a:r>
              <a:rPr lang="zh-CN" altLang="en-US" sz="1800" b="1" dirty="0"/>
              <a:t>倍，</a:t>
            </a:r>
            <a:r>
              <a:rPr lang="en" altLang="zh-CN" sz="1800" b="1" dirty="0"/>
              <a:t>CPU</a:t>
            </a:r>
            <a:r>
              <a:rPr lang="zh-CN" altLang="en-US" sz="1800" b="1" dirty="0"/>
              <a:t>性能提升了</a:t>
            </a:r>
            <a:r>
              <a:rPr lang="en-US" altLang="zh-CN" sz="1800" b="1" dirty="0"/>
              <a:t>80%</a:t>
            </a:r>
            <a:r>
              <a:rPr lang="zh-CN" altLang="en-US" sz="1800" b="1" dirty="0"/>
              <a:t>。</a:t>
            </a:r>
            <a:endParaRPr lang="zh-CN" altLang="en-US" sz="1800" dirty="0"/>
          </a:p>
          <a:p>
            <a:endParaRPr kumimoji="1" lang="zh-CN" altLang="en-US" sz="1800" dirty="0"/>
          </a:p>
        </p:txBody>
      </p:sp>
      <p:sp>
        <p:nvSpPr>
          <p:cNvPr id="21"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D1040AE2-20E9-124F-A052-80C8D3FEC828}"/>
              </a:ext>
            </a:extLst>
          </p:cNvPr>
          <p:cNvPicPr>
            <a:picLocks noChangeAspect="1"/>
          </p:cNvPicPr>
          <p:nvPr/>
        </p:nvPicPr>
        <p:blipFill>
          <a:blip r:embed="rId2"/>
          <a:stretch>
            <a:fillRect/>
          </a:stretch>
        </p:blipFill>
        <p:spPr>
          <a:xfrm>
            <a:off x="5987738" y="1884456"/>
            <a:ext cx="5628018" cy="2856218"/>
          </a:xfrm>
          <a:prstGeom prst="rect">
            <a:avLst/>
          </a:prstGeom>
        </p:spPr>
      </p:pic>
    </p:spTree>
    <p:extLst>
      <p:ext uri="{BB962C8B-B14F-4D97-AF65-F5344CB8AC3E}">
        <p14:creationId xmlns:p14="http://schemas.microsoft.com/office/powerpoint/2010/main" val="1938220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8796</TotalTime>
  <Words>1389</Words>
  <Application>Microsoft Macintosh PowerPoint</Application>
  <PresentationFormat>宽屏</PresentationFormat>
  <Paragraphs>58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硕士学位论文开题报告</vt:lpstr>
      <vt:lpstr>一、课题背景</vt:lpstr>
      <vt:lpstr>PowerPoint 演示文稿</vt:lpstr>
      <vt:lpstr>进程、线程、协程封装了计算任务，是对CPU的抽象。 </vt:lpstr>
      <vt:lpstr>更高的性能、 更小的开销</vt:lpstr>
      <vt:lpstr>新的高度</vt:lpstr>
      <vt:lpstr>二、研究现状</vt:lpstr>
      <vt:lpstr>SOSP 2021：The Demikernel Datapath OS Architecture for Microsecond-scale Datacenter Systems -微软</vt:lpstr>
      <vt:lpstr>ICBDC 2020：Design and Implementation of Coroutine Scheduling System on SW26010 -USTC </vt:lpstr>
      <vt:lpstr>ICCCS 2018: Design and Implementation of Web Crawler Based on Coroutine Model </vt:lpstr>
      <vt:lpstr>PPPJ 2010：Efficient coroutines for the Java platform </vt:lpstr>
      <vt:lpstr>ISCAS 1992：Acceleration Techniques for Dependability Simulation -UIUC </vt:lpstr>
      <vt:lpstr>基于rust与协程的一些应用</vt:lpstr>
      <vt:lpstr>PowerPoint 演示文稿</vt:lpstr>
      <vt:lpstr>三、我要做什么</vt:lpstr>
      <vt:lpstr>目前基于协程的产品、工具，是在用户态下所实现的协程，且都能对比于传统实现有着明显的性能提升，但我更想验证协程深入到内核之后，能表现出怎样的性能。 </vt:lpstr>
      <vt:lpstr>用户态需要做的工作</vt:lpstr>
      <vt:lpstr>PowerPoint 演示文稿</vt:lpstr>
      <vt:lpstr>后续工作安排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研究生学位论文开题报告</dc:title>
  <dc:creator>840014803@qq.com</dc:creator>
  <cp:lastModifiedBy>王 文值</cp:lastModifiedBy>
  <cp:revision>54</cp:revision>
  <dcterms:created xsi:type="dcterms:W3CDTF">2021-12-21T13:17:04Z</dcterms:created>
  <dcterms:modified xsi:type="dcterms:W3CDTF">2022-11-11T01:57:02Z</dcterms:modified>
</cp:coreProperties>
</file>